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2" r:id="rId7"/>
    <p:sldMasterId id="2147483735" r:id="rId8"/>
    <p:sldMasterId id="2147483748" r:id="rId9"/>
    <p:sldMasterId id="2147483761" r:id="rId10"/>
    <p:sldMasterId id="2147483774" r:id="rId11"/>
    <p:sldMasterId id="2147483787" r:id="rId12"/>
    <p:sldMasterId id="2147483800" r:id="rId13"/>
    <p:sldMasterId id="2147483813" r:id="rId14"/>
  </p:sldMasterIdLst>
  <p:notesMasterIdLst>
    <p:notesMasterId r:id="rId72"/>
  </p:notesMasterIdLst>
  <p:handoutMasterIdLst>
    <p:handoutMasterId r:id="rId73"/>
  </p:handoutMasterIdLst>
  <p:sldIdLst>
    <p:sldId id="326" r:id="rId15"/>
    <p:sldId id="324" r:id="rId16"/>
    <p:sldId id="256" r:id="rId17"/>
    <p:sldId id="300" r:id="rId18"/>
    <p:sldId id="303" r:id="rId19"/>
    <p:sldId id="262" r:id="rId20"/>
    <p:sldId id="263" r:id="rId21"/>
    <p:sldId id="264" r:id="rId22"/>
    <p:sldId id="268" r:id="rId23"/>
    <p:sldId id="314" r:id="rId24"/>
    <p:sldId id="269" r:id="rId25"/>
    <p:sldId id="272" r:id="rId26"/>
    <p:sldId id="277" r:id="rId27"/>
    <p:sldId id="275" r:id="rId28"/>
    <p:sldId id="273" r:id="rId29"/>
    <p:sldId id="288" r:id="rId30"/>
    <p:sldId id="284" r:id="rId31"/>
    <p:sldId id="291" r:id="rId32"/>
    <p:sldId id="289" r:id="rId33"/>
    <p:sldId id="286" r:id="rId34"/>
    <p:sldId id="313" r:id="rId35"/>
    <p:sldId id="316" r:id="rId36"/>
    <p:sldId id="279" r:id="rId37"/>
    <p:sldId id="310" r:id="rId38"/>
    <p:sldId id="309" r:id="rId39"/>
    <p:sldId id="305" r:id="rId40"/>
    <p:sldId id="287" r:id="rId41"/>
    <p:sldId id="290" r:id="rId42"/>
    <p:sldId id="266" r:id="rId43"/>
    <p:sldId id="282" r:id="rId44"/>
    <p:sldId id="298" r:id="rId45"/>
    <p:sldId id="283" r:id="rId46"/>
    <p:sldId id="296" r:id="rId47"/>
    <p:sldId id="299" r:id="rId48"/>
    <p:sldId id="297" r:id="rId49"/>
    <p:sldId id="302" r:id="rId50"/>
    <p:sldId id="301" r:id="rId51"/>
    <p:sldId id="304" r:id="rId52"/>
    <p:sldId id="274" r:id="rId53"/>
    <p:sldId id="311" r:id="rId54"/>
    <p:sldId id="315" r:id="rId55"/>
    <p:sldId id="278" r:id="rId56"/>
    <p:sldId id="318" r:id="rId57"/>
    <p:sldId id="319" r:id="rId58"/>
    <p:sldId id="320" r:id="rId59"/>
    <p:sldId id="317" r:id="rId60"/>
    <p:sldId id="285" r:id="rId61"/>
    <p:sldId id="306" r:id="rId62"/>
    <p:sldId id="280" r:id="rId63"/>
    <p:sldId id="321" r:id="rId64"/>
    <p:sldId id="322" r:id="rId65"/>
    <p:sldId id="323" r:id="rId66"/>
    <p:sldId id="257" r:id="rId67"/>
    <p:sldId id="258" r:id="rId68"/>
    <p:sldId id="259" r:id="rId69"/>
    <p:sldId id="260" r:id="rId70"/>
    <p:sldId id="26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27.wmf"/><Relationship Id="rId10" Type="http://schemas.openxmlformats.org/officeDocument/2006/relationships/image" Target="../media/image40.wmf"/><Relationship Id="rId4" Type="http://schemas.openxmlformats.org/officeDocument/2006/relationships/image" Target="../media/image35.wmf"/><Relationship Id="rId9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wmf"/><Relationship Id="rId7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27.wmf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27.wmf"/><Relationship Id="rId10" Type="http://schemas.openxmlformats.org/officeDocument/2006/relationships/image" Target="../media/image58.wmf"/><Relationship Id="rId4" Type="http://schemas.openxmlformats.org/officeDocument/2006/relationships/image" Target="../media/image53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9699-85B4-4FE4-8C93-D3E1996D4D0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BFA5-A532-43C6-8761-63A8679D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2DDC-C78B-4847-966C-F567027E235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BFC97-7B56-4197-B182-3DEB8CD9D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68352F7-600D-49AD-8BCC-3385E80299FA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8460FE8F-AD7E-4E76-8E6C-EC0CA78030A5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CE72C25-A40D-47F7-A1E0-1F79EDCF8DED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E821E5AF-BC45-4BC4-BC49-FC0BA319BF6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B6BE856C-7583-4139-8D2D-C09D92C9B311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2B1388C-BC76-4EFF-8460-937CB35BF669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EA8232B-5641-42BB-8CBA-B5F2779CD07C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ADA6EFD0-74FF-49B4-8B23-B2D24E452C5A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5ECAD602-44A0-4B90-BA9E-1B255E2414B6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EDF4CA98-7ABD-4F01-8F1B-B77B8D05C611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370CF2D4-5869-4696-9110-88A63AF3BF1C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FCD06AFD-BAA6-4DAF-B381-7788A85405E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2C4707A-27F6-4BF8-8A17-0017FABD1AD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DFD6644-668A-4BFA-B224-76DE336C2FAD}" type="slidenum">
              <a:rPr lang="en-US" sz="120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FEE93074-0758-48F0-B0DB-9456E9F659C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Quartz (silicon dioxide) is the most common mineral species in the earth's crust. </a:t>
            </a:r>
          </a:p>
          <a:p>
            <a:pPr eaLnBrk="1" hangingPunct="1"/>
            <a:r>
              <a:rPr lang="en-US" smtClean="0"/>
              <a:t>http://www.minvision.com/mvpics/0275331001148477692730993.jpg</a:t>
            </a:r>
          </a:p>
          <a:p>
            <a:pPr eaLnBrk="1" hangingPunct="1"/>
            <a:r>
              <a:rPr lang="en-US" smtClean="0"/>
              <a:t>http://ftp.gnome.org/pub/GNOME/teams/art.gnome.org/backgrounds/NATURE-QuartzSand_1024x768.jpg</a:t>
            </a:r>
          </a:p>
          <a:p>
            <a:pPr eaLnBrk="1" hangingPunct="1"/>
            <a:r>
              <a:rPr lang="en-US" smtClean="0"/>
              <a:t>http://en.wikipedia.org/wiki/Image:Third_beach_sand.jpg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F43A238-643E-4837-816F-AD788296649C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10C571C-0E1B-4455-8302-A7212FEFF6E1}" type="slidenum">
              <a:rPr lang="en-US" sz="1200">
                <a:latin typeface="Arial" charset="0"/>
              </a:rPr>
              <a:pPr eaLnBrk="1" hangingPunct="1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0A8FD3DD-F50D-4D27-AFCA-17D72534F356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6B4623B-BECC-4BC2-856B-E15BABE3E67F}" type="slidenum">
              <a:rPr lang="en-US" sz="1200">
                <a:latin typeface="Arial" charset="0"/>
              </a:rPr>
              <a:pPr eaLnBrk="1" hangingPunct="1"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87D5013-8E43-4216-BCBA-FC19AFC3E1B2}" type="slidenum">
              <a:rPr lang="en-US" sz="1200">
                <a:latin typeface="Arial" charset="0"/>
              </a:rPr>
              <a:pPr eaLnBrk="1" hangingPunct="1"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http://en.wikipedia.org/wiki/Image:Sulfur-dioxide-3D-vdW.png</a:t>
            </a:r>
          </a:p>
          <a:p>
            <a:pPr eaLnBrk="1" hangingPunct="1"/>
            <a:r>
              <a:rPr lang="en-US" smtClean="0"/>
              <a:t>http://en.wikipedia.org/wiki/Image:Sulfur-trioxide-3D-vdW.png</a:t>
            </a:r>
          </a:p>
          <a:p>
            <a:pPr eaLnBrk="1" hangingPunct="1"/>
            <a:r>
              <a:rPr lang="en-US" smtClean="0"/>
              <a:t>http://en.wikipedia.org/wiki/Image:Iodine-monochloride-3D-vdW.png</a:t>
            </a:r>
          </a:p>
          <a:p>
            <a:pPr eaLnBrk="1" hangingPunct="1"/>
            <a:r>
              <a:rPr lang="en-US" smtClean="0"/>
              <a:t>http://en.wikipedia.org/wiki/Image:Nitrous-oxide-3D-vdW.png</a:t>
            </a:r>
          </a:p>
          <a:p>
            <a:pPr eaLnBrk="1" hangingPunct="1"/>
            <a:r>
              <a:rPr lang="en-US" smtClean="0"/>
              <a:t>http://en.wikipedia.org/wiki/Image:Dinitrogen-trioxide-3D-vdW.png</a:t>
            </a:r>
          </a:p>
          <a:p>
            <a:pPr eaLnBrk="1" hangingPunct="1"/>
            <a:r>
              <a:rPr lang="en-US" smtClean="0"/>
              <a:t>http://en.wikipedia.org/wiki/Image:Dinitrogen-pentoxide-3D-balls.png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Technical Note:  Iodine trichloride is actually a dimer with the formula I</a:t>
            </a:r>
            <a:r>
              <a:rPr lang="en-US" baseline="-25000" smtClean="0"/>
              <a:t>2</a:t>
            </a:r>
            <a:r>
              <a:rPr lang="en-US" smtClean="0"/>
              <a:t>Cl</a:t>
            </a:r>
            <a:r>
              <a:rPr lang="en-US" baseline="-25000" smtClean="0"/>
              <a:t>6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64D446FE-1648-4C46-976D-ADB74B478D73}" type="slidenum">
              <a:rPr lang="en-US" sz="1200">
                <a:latin typeface="Arial" charset="0"/>
              </a:rPr>
              <a:pPr eaLnBrk="1" hangingPunct="1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32538E5F-B35E-4C2E-934A-4465C1C8AB28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1F3F5614-A3ED-4EDF-BB11-9866226A60E2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F18C8C4-9E62-4321-AF43-FCC3F9E69ACB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89A7576-3EDA-4A45-BD42-AB029DEC5774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57419930-3C27-435B-A849-6F8BF88EA14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F477C2C-C624-4128-BE7F-8F8E6884CB7B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F477C2C-C624-4128-BE7F-8F8E6884CB7B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DDAEE09-EC94-47CF-91AA-5D16FC7BBE96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9B9E8FF1-4D32-461A-B9DE-E6E931662159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AA4B325C-6CE0-4E1E-945D-E409505B4A8F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514C716-ECF9-4DC3-8184-4289C2115F6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00D188F-A1FE-4F42-B6FC-2D2921B5E89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A9F79B95-1DD8-4155-80B2-B07B152FCB2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http://upload.wikimedia.org/wikipedia/commons/4/42/Aluminium-trichloride-3D-structures.png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B304703C-B2AB-4676-AB7F-85572EF931B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85B58FD-A348-4B4B-9B70-9C5F2B5DB644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DCB9D6E-BC13-4B75-B772-7AC5DE29B92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17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343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489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14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66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637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12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1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110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337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1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824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696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12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16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49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814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24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472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320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DD45-64FE-4738-B274-B2D97CD43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956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538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104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874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590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037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21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150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117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A219-F998-4EE9-BE3D-D210F1F44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79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97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462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568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743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12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174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565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55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3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0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AA46-520B-41F3-BF6D-D346A57A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200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743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956F-FB61-48FA-AE38-858EB0450B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499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F91F-6CC7-41E3-807B-0752226BF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900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E970-1D30-420F-BC74-C8038F866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247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15FD-3122-4C3D-A174-8565FF242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76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7DD8-35B3-492A-980F-C2F14CB02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57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C35B-D439-4B61-9353-D606CC277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255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37C7-A5F1-4E5E-9674-26754ECDA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147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37D1-8EBE-43FF-B1BD-CC43E58BE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0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EDB3-96EF-4F0D-8395-582F2D09A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2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8A69-8EDE-48A5-A299-E3040482E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00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3E32-9FDE-4D47-89F8-F24EF53F9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26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654E-CEFE-48BC-8234-CB5EA046E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4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7774-9C82-495D-A85C-0304F1F29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725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4C47-7AA0-4F0B-8965-9E7061DA5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752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491A-3D0D-4297-93FE-4DB63F562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786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3FE6-BCFE-4B50-B046-AA057E37A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823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8B8F-809E-45EC-8A12-D90E0C135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29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DDE0-A90C-4A67-91EF-EE0DCFE07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154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8B3D8-8CCB-43EA-A214-8BE55DDE0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868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4941-6D73-4B51-9083-592888934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1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DB9-D9DB-481B-8A59-318E8B681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65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E0D8-E99D-40A3-9FAD-CBEAE41939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290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3559-CC82-4E0D-B0DE-A301A2AED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82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D0D1-EBA0-4EA1-A593-60228BB22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371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99A1-20A6-4AEB-AE29-31164B418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25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6080-8F83-4223-8A6D-58FD58829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8F2AF-366C-48D5-8AF6-79005A53F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1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6F70-127C-4EB7-B825-112DB7C65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F6D9-72E1-43BA-AE48-98B3A8A25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2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D77C-DCF5-44A3-816B-17262C0C0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61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EEA-4933-4C25-872A-7178F1388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9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834D-B8D0-42C0-B9B8-94C8207AD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49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DD45-64FE-4738-B274-B2D97CD43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76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A219-F998-4EE9-BE3D-D210F1F44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34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AA46-520B-41F3-BF6D-D346A57A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7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8A69-8EDE-48A5-A299-E3040482E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3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DB9-D9DB-481B-8A59-318E8B681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6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8F2AF-366C-48D5-8AF6-79005A53F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6F70-127C-4EB7-B825-112DB7C65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2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F6D9-72E1-43BA-AE48-98B3A8A25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03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D77C-DCF5-44A3-816B-17262C0C0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EEA-4933-4C25-872A-7178F1388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54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834D-B8D0-42C0-B9B8-94C8207AD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1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DD45-64FE-4738-B274-B2D97CD43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36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A219-F998-4EE9-BE3D-D210F1F44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AA46-520B-41F3-BF6D-D346A57A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8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8A69-8EDE-48A5-A299-E3040482E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84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DB9-D9DB-481B-8A59-318E8B681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64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8F2AF-366C-48D5-8AF6-79005A53F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0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6F70-127C-4EB7-B825-112DB7C65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4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F6D9-72E1-43BA-AE48-98B3A8A25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D77C-DCF5-44A3-816B-17262C0C0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EEA-4933-4C25-872A-7178F1388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86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834D-B8D0-42C0-B9B8-94C8207AD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5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49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17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1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32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92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68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2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75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9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2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4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5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1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3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4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51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25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7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6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2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7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61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0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66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7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60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8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2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50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9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8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58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56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5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1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26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2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61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5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73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91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3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25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9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3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95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011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173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0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1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693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60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63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9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9571-CAAB-4EEB-AEFF-9B3C698AD0C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91BE3-4D4C-4AF6-B8D8-6D413B2C14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0BFD7-375C-4CF4-9F04-236F3BC179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43B31-633C-4EEA-BAF3-2EA18077D4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43B31-633C-4EEA-BAF3-2EA18077D4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43B31-633C-4EEA-BAF3-2EA18077D4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1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4" Type="http://schemas.openxmlformats.org/officeDocument/2006/relationships/hyperlink" Target="../Periodic%20Tables/NYregent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8.xml"/><Relationship Id="rId4" Type="http://schemas.openxmlformats.org/officeDocument/2006/relationships/slide" Target="slide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8.xml"/><Relationship Id="rId4" Type="http://schemas.openxmlformats.org/officeDocument/2006/relationships/slide" Target="slide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8.xml"/><Relationship Id="rId4" Type="http://schemas.openxmlformats.org/officeDocument/2006/relationships/slide" Target="slide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jpeg"/><Relationship Id="rId5" Type="http://schemas.openxmlformats.org/officeDocument/2006/relationships/hyperlink" Target="http://upload.wikimedia.org/wikipedia/commons/a/a9/Third_beach_sand.jpg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c/Iodine-monochloride-3D-vdW.png" TargetMode="External"/><Relationship Id="rId13" Type="http://schemas.openxmlformats.org/officeDocument/2006/relationships/image" Target="../media/image19.png"/><Relationship Id="rId3" Type="http://schemas.openxmlformats.org/officeDocument/2006/relationships/slide" Target="slide43.xml"/><Relationship Id="rId7" Type="http://schemas.openxmlformats.org/officeDocument/2006/relationships/image" Target="../media/image16.png"/><Relationship Id="rId12" Type="http://schemas.openxmlformats.org/officeDocument/2006/relationships/hyperlink" Target="http://upload.wikimedia.org/wikipedia/commons/8/89/Dinitrogen-trioxide-3D-vdW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upload.wikimedia.org/wikipedia/commons/b/bc/Sulfur-trioxide-3D-vdW.png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://upload.wikimedia.org/wikipedia/commons/1/1a/Nitrous-oxide-3D-vdW.png" TargetMode="External"/><Relationship Id="rId4" Type="http://schemas.openxmlformats.org/officeDocument/2006/relationships/hyperlink" Target="http://upload.wikimedia.org/wikipedia/commons/9/93/Sulfur-dioxide-3D-vdW.png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upload.wikimedia.org/wikipedia/commons/3/36/Dinitrogen-pentoxide-3D-balls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28.xml"/><Relationship Id="rId7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Relationship Id="rId6" Type="http://schemas.openxmlformats.org/officeDocument/2006/relationships/slide" Target="slide19.xml"/><Relationship Id="rId5" Type="http://schemas.openxmlformats.org/officeDocument/2006/relationships/slide" Target="slide23.xml"/><Relationship Id="rId10" Type="http://schemas.openxmlformats.org/officeDocument/2006/relationships/image" Target="../media/image6.jpeg"/><Relationship Id="rId4" Type="http://schemas.openxmlformats.org/officeDocument/2006/relationships/slide" Target="slide32.xml"/><Relationship Id="rId9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8.xml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8.xml"/><Relationship Id="rId4" Type="http://schemas.openxmlformats.org/officeDocument/2006/relationships/slide" Target="slide5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8.xml"/><Relationship Id="rId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1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name?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31913"/>
            <a:ext cx="8229600" cy="4525962"/>
          </a:xfrm>
        </p:spPr>
        <p:txBody>
          <a:bodyPr/>
          <a:lstStyle/>
          <a:p>
            <a:r>
              <a:rPr lang="en-US" dirty="0"/>
              <a:t>When two people use different names for the same thing, misunderstood words are apt to happen.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British and Americans often get </a:t>
            </a:r>
            <a:r>
              <a:rPr lang="en-US" dirty="0" smtClean="0"/>
              <a:t>confused!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90599"/>
          </a:xfrm>
        </p:spPr>
        <p:txBody>
          <a:bodyPr/>
          <a:lstStyle/>
          <a:p>
            <a:r>
              <a:rPr lang="en-US" dirty="0" smtClean="0"/>
              <a:t>To make formula from the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r>
              <a:rPr lang="en-US" dirty="0" smtClean="0"/>
              <a:t>Use the crisscross rule!</a:t>
            </a:r>
            <a:endParaRPr lang="en-US" dirty="0"/>
          </a:p>
        </p:txBody>
      </p:sp>
      <p:pic>
        <p:nvPicPr>
          <p:cNvPr id="5122" name="Picture 2" descr="http://1.bp.blogspot.com/_5_Rh7NgrJ5E/TRsbei169nI/AAAAAAAAACY/oBdypNUcqiI/s1600/Oxidation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8768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Example:  Aluminum Chloride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16013" y="2249488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00138" y="32004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</a:t>
            </a:r>
            <a:endParaRPr lang="en-US" sz="4000" baseline="30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100138" y="4068763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</a:t>
            </a:r>
            <a:endParaRPr lang="en-US" sz="4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4624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0532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635500" y="3505200"/>
            <a:ext cx="2590800" cy="685800"/>
            <a:chOff x="2496" y="2208"/>
            <a:chExt cx="1632" cy="432"/>
          </a:xfrm>
        </p:grpSpPr>
        <p:sp>
          <p:nvSpPr>
            <p:cNvPr id="25630" name="Line 8"/>
            <p:cNvSpPr>
              <a:spLocks noChangeShapeType="1"/>
            </p:cNvSpPr>
            <p:nvPr/>
          </p:nvSpPr>
          <p:spPr bwMode="auto">
            <a:xfrm>
              <a:off x="2496" y="2208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25631" name="Line 9"/>
            <p:cNvSpPr>
              <a:spLocks noChangeShapeType="1"/>
            </p:cNvSpPr>
            <p:nvPr/>
          </p:nvSpPr>
          <p:spPr bwMode="auto">
            <a:xfrm>
              <a:off x="2496" y="2352"/>
              <a:ext cx="16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25632" name="Line 10"/>
            <p:cNvSpPr>
              <a:spLocks noChangeShapeType="1"/>
            </p:cNvSpPr>
            <p:nvPr/>
          </p:nvSpPr>
          <p:spPr bwMode="auto">
            <a:xfrm>
              <a:off x="4128" y="235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711700" y="2895600"/>
            <a:ext cx="2590800" cy="1295400"/>
            <a:chOff x="2544" y="1824"/>
            <a:chExt cx="1632" cy="816"/>
          </a:xfrm>
        </p:grpSpPr>
        <p:sp>
          <p:nvSpPr>
            <p:cNvPr id="25626" name="Line 11"/>
            <p:cNvSpPr>
              <a:spLocks noChangeShapeType="1"/>
            </p:cNvSpPr>
            <p:nvPr/>
          </p:nvSpPr>
          <p:spPr bwMode="auto">
            <a:xfrm flipH="1" flipV="1">
              <a:off x="4176" y="1824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grpSp>
          <p:nvGrpSpPr>
            <p:cNvPr id="25627" name="Group 24"/>
            <p:cNvGrpSpPr>
              <a:grpSpLocks/>
            </p:cNvGrpSpPr>
            <p:nvPr/>
          </p:nvGrpSpPr>
          <p:grpSpPr bwMode="auto">
            <a:xfrm>
              <a:off x="2544" y="1824"/>
              <a:ext cx="1632" cy="816"/>
              <a:chOff x="2544" y="1824"/>
              <a:chExt cx="1632" cy="816"/>
            </a:xfrm>
          </p:grpSpPr>
          <p:sp>
            <p:nvSpPr>
              <p:cNvPr id="25628" name="Line 12"/>
              <p:cNvSpPr>
                <a:spLocks noChangeShapeType="1"/>
              </p:cNvSpPr>
              <p:nvPr/>
            </p:nvSpPr>
            <p:spPr bwMode="auto">
              <a:xfrm flipH="1">
                <a:off x="3024" y="1824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Onyx" pitchFamily="82" charset="0"/>
                </a:endParaRPr>
              </a:p>
            </p:txBody>
          </p:sp>
          <p:sp>
            <p:nvSpPr>
              <p:cNvPr id="25629" name="Line 13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480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Onyx" pitchFamily="82" charset="0"/>
                </a:endParaRPr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43000" y="4708525"/>
            <a:ext cx="5181600" cy="717550"/>
            <a:chOff x="720" y="2966"/>
            <a:chExt cx="3264" cy="452"/>
          </a:xfrm>
        </p:grpSpPr>
        <p:sp>
          <p:nvSpPr>
            <p:cNvPr id="25624" name="Rectangle 14"/>
            <p:cNvSpPr>
              <a:spLocks noChangeArrowheads="1"/>
            </p:cNvSpPr>
            <p:nvPr/>
          </p:nvSpPr>
          <p:spPr bwMode="auto">
            <a:xfrm>
              <a:off x="720" y="2966"/>
              <a:ext cx="31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Step 4:  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                                 </a:t>
              </a:r>
              <a:r>
                <a:rPr lang="en-US" sz="4000">
                  <a:solidFill>
                    <a:srgbClr val="000000"/>
                  </a:solidFill>
                  <a:latin typeface="Arial" charset="0"/>
                </a:rPr>
                <a:t>AlCl</a:t>
              </a:r>
              <a:endParaRPr lang="en-US" sz="40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25" name="Rectangle 15"/>
            <p:cNvSpPr>
              <a:spLocks noChangeArrowheads="1"/>
            </p:cNvSpPr>
            <p:nvPr/>
          </p:nvSpPr>
          <p:spPr bwMode="auto">
            <a:xfrm>
              <a:off x="3779" y="316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2843213" y="563563"/>
            <a:ext cx="3252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Criss-Cross Rule</a:t>
            </a:r>
          </a:p>
        </p:txBody>
      </p:sp>
      <p:sp>
        <p:nvSpPr>
          <p:cNvPr id="2561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3911600" y="3032125"/>
            <a:ext cx="3198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Al		     Cl</a:t>
            </a:r>
            <a:endParaRPr lang="en-US" sz="4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3951288" y="3870325"/>
            <a:ext cx="3198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Al		     Cl</a:t>
            </a:r>
            <a:endParaRPr lang="en-US" sz="4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391025" y="3032125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  <a:latin typeface="Arial" charset="0"/>
              </a:rPr>
              <a:t>3+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981825" y="3048000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1-</a:t>
            </a:r>
          </a:p>
        </p:txBody>
      </p:sp>
      <p:sp>
        <p:nvSpPr>
          <p:cNvPr id="72732" name="AutoShape 28"/>
          <p:cNvSpPr>
            <a:spLocks/>
          </p:cNvSpPr>
          <p:nvPr/>
        </p:nvSpPr>
        <p:spPr bwMode="auto">
          <a:xfrm rot="-5400000">
            <a:off x="5473700" y="2971800"/>
            <a:ext cx="304800" cy="3352800"/>
          </a:xfrm>
          <a:prstGeom prst="leftBrace">
            <a:avLst>
              <a:gd name="adj1" fmla="val 91667"/>
              <a:gd name="adj2" fmla="val 45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457200" y="2678113"/>
            <a:ext cx="2233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write out name with space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217488" y="3657600"/>
            <a:ext cx="2982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write symbols &amp; charge of elements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304800" y="4495800"/>
            <a:ext cx="279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criss-cross charges as subsrcipts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533400" y="5334000"/>
            <a:ext cx="20653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combine as formula unit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4D4D4D"/>
                </a:solidFill>
                <a:latin typeface="Arial" charset="0"/>
              </a:rPr>
              <a:t>(“1” is never shown)</a:t>
            </a:r>
          </a:p>
        </p:txBody>
      </p:sp>
      <p:pic>
        <p:nvPicPr>
          <p:cNvPr id="72740" name="Picture 36" descr="Aluminium-trichloride-3D-stru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6" t="15881" r="8455" b="29031"/>
          <a:stretch>
            <a:fillRect/>
          </a:stretch>
        </p:blipFill>
        <p:spPr bwMode="auto">
          <a:xfrm>
            <a:off x="5078413" y="5468938"/>
            <a:ext cx="11922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24" grpId="0"/>
      <p:bldP spid="72725" grpId="0"/>
      <p:bldP spid="72726" grpId="0"/>
      <p:bldP spid="72726" grpId="1"/>
      <p:bldP spid="72727" grpId="0"/>
      <p:bldP spid="72727" grpId="1"/>
      <p:bldP spid="72732" grpId="0" animBg="1"/>
      <p:bldP spid="72732" grpId="1" animBg="1"/>
      <p:bldP spid="72734" grpId="0"/>
      <p:bldP spid="72735" grpId="0"/>
      <p:bldP spid="72736" grpId="0"/>
      <p:bldP spid="727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Example:  Magnesium Oxide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66800" y="2249488"/>
            <a:ext cx="572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Magnesium		  Oxide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066800" y="3078163"/>
            <a:ext cx="5738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	  O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2-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066800" y="3870325"/>
            <a:ext cx="543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	  O</a:t>
            </a:r>
            <a:endParaRPr lang="en-US" sz="4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066800" y="4724400"/>
            <a:ext cx="481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4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1066800" y="5556250"/>
            <a:ext cx="4618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5: 		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MgO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868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9" name="Rectangle 19"/>
          <p:cNvSpPr>
            <a:spLocks noChangeArrowheads="1"/>
          </p:cNvSpPr>
          <p:nvPr/>
        </p:nvSpPr>
        <p:spPr bwMode="auto">
          <a:xfrm>
            <a:off x="1376940" y="563562"/>
            <a:ext cx="6085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Criss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-Cross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Rule with Reduction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36" name="Rectangle 16"/>
          <p:cNvSpPr>
            <a:spLocks noChangeArrowheads="1"/>
          </p:cNvSpPr>
          <p:nvPr/>
        </p:nvSpPr>
        <p:spPr bwMode="auto">
          <a:xfrm>
            <a:off x="7092950" y="5372100"/>
            <a:ext cx="696913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InBr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7135" name="Rectangle 15"/>
          <p:cNvSpPr>
            <a:spLocks noChangeArrowheads="1"/>
          </p:cNvSpPr>
          <p:nvPr/>
        </p:nvSpPr>
        <p:spPr bwMode="auto">
          <a:xfrm>
            <a:off x="4248150" y="5329238"/>
            <a:ext cx="6254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BaS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Criss-Cross Rule</a:t>
            </a:r>
          </a:p>
        </p:txBody>
      </p:sp>
      <p:sp>
        <p:nvSpPr>
          <p:cNvPr id="6042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27" name="Freeform 7"/>
          <p:cNvSpPr>
            <a:spLocks/>
          </p:cNvSpPr>
          <p:nvPr/>
        </p:nvSpPr>
        <p:spPr bwMode="auto">
          <a:xfrm>
            <a:off x="1517650" y="4122738"/>
            <a:ext cx="579438" cy="660400"/>
          </a:xfrm>
          <a:custGeom>
            <a:avLst/>
            <a:gdLst>
              <a:gd name="T0" fmla="*/ 0 w 914"/>
              <a:gd name="T1" fmla="*/ 0 h 1039"/>
              <a:gd name="T2" fmla="*/ 914 w 914"/>
              <a:gd name="T3" fmla="*/ 1039 h 1039"/>
              <a:gd name="T4" fmla="*/ 0 60000 65536"/>
              <a:gd name="T5" fmla="*/ 0 60000 65536"/>
              <a:gd name="T6" fmla="*/ 0 w 914"/>
              <a:gd name="T7" fmla="*/ 0 h 1039"/>
              <a:gd name="T8" fmla="*/ 914 w 914"/>
              <a:gd name="T9" fmla="*/ 1039 h 10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" h="1039">
                <a:moveTo>
                  <a:pt x="0" y="0"/>
                </a:moveTo>
                <a:lnTo>
                  <a:pt x="914" y="10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28" name="Freeform 8"/>
          <p:cNvSpPr>
            <a:spLocks/>
          </p:cNvSpPr>
          <p:nvPr/>
        </p:nvSpPr>
        <p:spPr bwMode="auto">
          <a:xfrm>
            <a:off x="1825625" y="4121150"/>
            <a:ext cx="604838" cy="660400"/>
          </a:xfrm>
          <a:custGeom>
            <a:avLst/>
            <a:gdLst>
              <a:gd name="T0" fmla="*/ 952 w 952"/>
              <a:gd name="T1" fmla="*/ 0 h 1039"/>
              <a:gd name="T2" fmla="*/ 0 w 952"/>
              <a:gd name="T3" fmla="*/ 1039 h 1039"/>
              <a:gd name="T4" fmla="*/ 0 60000 65536"/>
              <a:gd name="T5" fmla="*/ 0 60000 65536"/>
              <a:gd name="T6" fmla="*/ 0 w 952"/>
              <a:gd name="T7" fmla="*/ 0 h 1039"/>
              <a:gd name="T8" fmla="*/ 952 w 952"/>
              <a:gd name="T9" fmla="*/ 1039 h 10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" h="1039">
                <a:moveTo>
                  <a:pt x="952" y="0"/>
                </a:moveTo>
                <a:lnTo>
                  <a:pt x="0" y="10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29" name="Freeform 9"/>
          <p:cNvSpPr>
            <a:spLocks/>
          </p:cNvSpPr>
          <p:nvPr/>
        </p:nvSpPr>
        <p:spPr bwMode="auto">
          <a:xfrm>
            <a:off x="4273550" y="4146550"/>
            <a:ext cx="596900" cy="696913"/>
          </a:xfrm>
          <a:custGeom>
            <a:avLst/>
            <a:gdLst>
              <a:gd name="T0" fmla="*/ 0 w 939"/>
              <a:gd name="T1" fmla="*/ 0 h 1097"/>
              <a:gd name="T2" fmla="*/ 939 w 939"/>
              <a:gd name="T3" fmla="*/ 1097 h 1097"/>
              <a:gd name="T4" fmla="*/ 0 60000 65536"/>
              <a:gd name="T5" fmla="*/ 0 60000 65536"/>
              <a:gd name="T6" fmla="*/ 0 w 939"/>
              <a:gd name="T7" fmla="*/ 0 h 1097"/>
              <a:gd name="T8" fmla="*/ 939 w 939"/>
              <a:gd name="T9" fmla="*/ 1097 h 10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9" h="1097">
                <a:moveTo>
                  <a:pt x="0" y="0"/>
                </a:moveTo>
                <a:lnTo>
                  <a:pt x="939" y="109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0" name="Freeform 10"/>
          <p:cNvSpPr>
            <a:spLocks/>
          </p:cNvSpPr>
          <p:nvPr/>
        </p:nvSpPr>
        <p:spPr bwMode="auto">
          <a:xfrm>
            <a:off x="4540250" y="4148138"/>
            <a:ext cx="588963" cy="684212"/>
          </a:xfrm>
          <a:custGeom>
            <a:avLst/>
            <a:gdLst>
              <a:gd name="T0" fmla="*/ 926 w 926"/>
              <a:gd name="T1" fmla="*/ 0 h 1077"/>
              <a:gd name="T2" fmla="*/ 0 w 926"/>
              <a:gd name="T3" fmla="*/ 1077 h 1077"/>
              <a:gd name="T4" fmla="*/ 0 60000 65536"/>
              <a:gd name="T5" fmla="*/ 0 60000 65536"/>
              <a:gd name="T6" fmla="*/ 0 w 926"/>
              <a:gd name="T7" fmla="*/ 0 h 1077"/>
              <a:gd name="T8" fmla="*/ 926 w 926"/>
              <a:gd name="T9" fmla="*/ 1077 h 10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6" h="1077">
                <a:moveTo>
                  <a:pt x="926" y="0"/>
                </a:moveTo>
                <a:lnTo>
                  <a:pt x="0" y="10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1" name="Freeform 11"/>
          <p:cNvSpPr>
            <a:spLocks/>
          </p:cNvSpPr>
          <p:nvPr/>
        </p:nvSpPr>
        <p:spPr bwMode="auto">
          <a:xfrm>
            <a:off x="7032625" y="4121150"/>
            <a:ext cx="620713" cy="704850"/>
          </a:xfrm>
          <a:custGeom>
            <a:avLst/>
            <a:gdLst>
              <a:gd name="T0" fmla="*/ 0 w 977"/>
              <a:gd name="T1" fmla="*/ 0 h 1110"/>
              <a:gd name="T2" fmla="*/ 977 w 977"/>
              <a:gd name="T3" fmla="*/ 1110 h 1110"/>
              <a:gd name="T4" fmla="*/ 0 60000 65536"/>
              <a:gd name="T5" fmla="*/ 0 60000 65536"/>
              <a:gd name="T6" fmla="*/ 0 w 977"/>
              <a:gd name="T7" fmla="*/ 0 h 1110"/>
              <a:gd name="T8" fmla="*/ 977 w 977"/>
              <a:gd name="T9" fmla="*/ 1110 h 1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7" h="1110">
                <a:moveTo>
                  <a:pt x="0" y="0"/>
                </a:moveTo>
                <a:lnTo>
                  <a:pt x="977" y="1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7285038" y="4098925"/>
            <a:ext cx="723900" cy="684213"/>
          </a:xfrm>
          <a:custGeom>
            <a:avLst/>
            <a:gdLst>
              <a:gd name="T0" fmla="*/ 1139 w 1139"/>
              <a:gd name="T1" fmla="*/ 0 h 1077"/>
              <a:gd name="T2" fmla="*/ 0 w 1139"/>
              <a:gd name="T3" fmla="*/ 1077 h 1077"/>
              <a:gd name="T4" fmla="*/ 0 60000 65536"/>
              <a:gd name="T5" fmla="*/ 0 60000 65536"/>
              <a:gd name="T6" fmla="*/ 0 w 1139"/>
              <a:gd name="T7" fmla="*/ 0 h 1077"/>
              <a:gd name="T8" fmla="*/ 1139 w 1139"/>
              <a:gd name="T9" fmla="*/ 1077 h 10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9" h="1077">
                <a:moveTo>
                  <a:pt x="1139" y="0"/>
                </a:moveTo>
                <a:lnTo>
                  <a:pt x="0" y="10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1023938" y="1634699"/>
            <a:ext cx="72405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criss-cross</a:t>
            </a:r>
            <a:r>
              <a:rPr lang="en-US" b="1" dirty="0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 rule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charge 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cation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/ 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anion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“becomes” subscript of anion / </a:t>
            </a:r>
            <a:r>
              <a:rPr lang="en-US" u="sng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cation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**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Warning: Reduce to lowest terms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7134" name="Rectangle 14"/>
          <p:cNvSpPr>
            <a:spLocks noChangeArrowheads="1"/>
          </p:cNvSpPr>
          <p:nvPr/>
        </p:nvSpPr>
        <p:spPr bwMode="auto">
          <a:xfrm>
            <a:off x="1512888" y="5281613"/>
            <a:ext cx="742950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1136650" y="3848100"/>
            <a:ext cx="1541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and  O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1428750" y="4672013"/>
            <a:ext cx="796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7139" name="Rectangle 19"/>
          <p:cNvSpPr>
            <a:spLocks noChangeArrowheads="1"/>
          </p:cNvSpPr>
          <p:nvPr/>
        </p:nvSpPr>
        <p:spPr bwMode="auto">
          <a:xfrm>
            <a:off x="3776663" y="3849688"/>
            <a:ext cx="159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and  S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517140" name="Rectangle 20"/>
          <p:cNvSpPr>
            <a:spLocks noChangeArrowheads="1"/>
          </p:cNvSpPr>
          <p:nvPr/>
        </p:nvSpPr>
        <p:spPr bwMode="auto">
          <a:xfrm>
            <a:off x="4124325" y="4684713"/>
            <a:ext cx="84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S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17141" name="Rectangle 21"/>
          <p:cNvSpPr>
            <a:spLocks noChangeArrowheads="1"/>
          </p:cNvSpPr>
          <p:nvPr/>
        </p:nvSpPr>
        <p:spPr bwMode="auto">
          <a:xfrm>
            <a:off x="6640513" y="3843338"/>
            <a:ext cx="157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and  Br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17142" name="Rectangle 22"/>
          <p:cNvSpPr>
            <a:spLocks noChangeArrowheads="1"/>
          </p:cNvSpPr>
          <p:nvPr/>
        </p:nvSpPr>
        <p:spPr bwMode="auto">
          <a:xfrm>
            <a:off x="6931025" y="4662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Br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pic>
        <p:nvPicPr>
          <p:cNvPr id="517143" name="Picture 23" descr="j039570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2625725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1022350" y="5780088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aluminum oxide</a:t>
            </a:r>
          </a:p>
        </p:txBody>
      </p:sp>
      <p:sp>
        <p:nvSpPr>
          <p:cNvPr id="517145" name="Text Box 25"/>
          <p:cNvSpPr txBox="1">
            <a:spLocks noChangeArrowheads="1"/>
          </p:cNvSpPr>
          <p:nvPr/>
        </p:nvSpPr>
        <p:spPr bwMode="auto">
          <a:xfrm>
            <a:off x="3756025" y="5780088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barium sulfide</a:t>
            </a:r>
          </a:p>
        </p:txBody>
      </p:sp>
      <p:sp>
        <p:nvSpPr>
          <p:cNvPr id="517146" name="Text Box 26"/>
          <p:cNvSpPr txBox="1">
            <a:spLocks noChangeArrowheads="1"/>
          </p:cNvSpPr>
          <p:nvPr/>
        </p:nvSpPr>
        <p:spPr bwMode="auto">
          <a:xfrm>
            <a:off x="6518275" y="57800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indium bromide</a:t>
            </a:r>
          </a:p>
        </p:txBody>
      </p:sp>
    </p:spTree>
    <p:extLst>
      <p:ext uri="{BB962C8B-B14F-4D97-AF65-F5344CB8AC3E}">
        <p14:creationId xmlns:p14="http://schemas.microsoft.com/office/powerpoint/2010/main" val="42036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7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7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7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7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7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6" grpId="0" animBg="1"/>
      <p:bldP spid="517135" grpId="0" animBg="1"/>
      <p:bldP spid="517127" grpId="0" animBg="1"/>
      <p:bldP spid="517128" grpId="0" animBg="1"/>
      <p:bldP spid="517129" grpId="0" animBg="1"/>
      <p:bldP spid="517130" grpId="0" animBg="1"/>
      <p:bldP spid="517131" grpId="0" animBg="1"/>
      <p:bldP spid="517132" grpId="0" animBg="1"/>
      <p:bldP spid="517134" grpId="0" animBg="1"/>
      <p:bldP spid="517137" grpId="0"/>
      <p:bldP spid="517138" grpId="0"/>
      <p:bldP spid="517139" grpId="0"/>
      <p:bldP spid="517140" grpId="0"/>
      <p:bldP spid="517141" grpId="0"/>
      <p:bldP spid="517142" grpId="0"/>
      <p:bldP spid="517144" grpId="0"/>
      <p:bldP spid="517145" grpId="0"/>
      <p:bldP spid="517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797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Writing Formulas of Ionic Compounds</a:t>
            </a:r>
          </a:p>
        </p:txBody>
      </p:sp>
      <p:sp>
        <p:nvSpPr>
          <p:cNvPr id="583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1046163" y="1520825"/>
            <a:ext cx="65722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chemical formula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 </a:t>
            </a: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has neutral charge;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shows types of atoms and how many of each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To write an ionic compound’s formula, we need: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1.  the two types of ions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2.  the charge on each ion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4976813" y="4060825"/>
            <a:ext cx="914400" cy="1600200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488950" y="3313113"/>
            <a:ext cx="48196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Na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and     F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Ba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and     O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Na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and     O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</a:t>
            </a:r>
            <a:endParaRPr lang="en-US" sz="9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Ba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and     F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5106988" y="40433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NaF</a:t>
            </a:r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5106988" y="44577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BaO</a:t>
            </a:r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5106988" y="4867275"/>
            <a:ext cx="738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Na</a:t>
            </a:r>
            <a:r>
              <a:rPr lang="en-US" baseline="-25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5106988" y="5272088"/>
            <a:ext cx="687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BaF</a:t>
            </a:r>
            <a:r>
              <a:rPr lang="en-US" baseline="-25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6383338" y="4043363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sodium fluoride</a:t>
            </a:r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6383338" y="44577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barium oxide</a:t>
            </a:r>
          </a:p>
        </p:txBody>
      </p:sp>
      <p:sp>
        <p:nvSpPr>
          <p:cNvPr id="515087" name="Rectangle 15"/>
          <p:cNvSpPr>
            <a:spLocks noChangeArrowheads="1"/>
          </p:cNvSpPr>
          <p:nvPr/>
        </p:nvSpPr>
        <p:spPr bwMode="auto">
          <a:xfrm>
            <a:off x="6383338" y="486727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sodium oxide</a:t>
            </a:r>
          </a:p>
        </p:txBody>
      </p:sp>
      <p:sp>
        <p:nvSpPr>
          <p:cNvPr id="515088" name="Rectangle 16"/>
          <p:cNvSpPr>
            <a:spLocks noChangeArrowheads="1"/>
          </p:cNvSpPr>
          <p:nvPr/>
        </p:nvSpPr>
        <p:spPr bwMode="auto">
          <a:xfrm>
            <a:off x="6383338" y="52720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barium fluoride</a:t>
            </a:r>
            <a:endParaRPr lang="en-US" baseline="-25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15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5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5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 animBg="1"/>
      <p:bldP spid="515080" grpId="0"/>
      <p:bldP spid="515081" grpId="0"/>
      <p:bldP spid="515082" grpId="0"/>
      <p:bldP spid="515083" grpId="0"/>
      <p:bldP spid="515085" grpId="0"/>
      <p:bldP spid="515086" grpId="0"/>
      <p:bldP spid="515087" grpId="0"/>
      <p:bldP spid="5150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Naming Binary Compounds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52588" y="1676400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Formula				Name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7525" y="2362200"/>
            <a:ext cx="8153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         BaO			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________________		        sodium bromide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         MgI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			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         KCl				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________________		     strontium fluoride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________________		      cesium fluoride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840413" y="2286000"/>
            <a:ext cx="193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barium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12925" y="30114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NaBr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622925" y="3773488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magnesium iod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576888" y="44958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potassium chlor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812925" y="518160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SrF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28800" y="59436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CsF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970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  <p:bldP spid="43015" grpId="0" autoUpdateAnimBg="0"/>
      <p:bldP spid="43016" grpId="0" autoUpdateAnimBg="0"/>
      <p:bldP spid="43017" grpId="0" autoUpdateAnimBg="0"/>
      <p:bldP spid="430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Type Two </a:t>
            </a:r>
            <a:r>
              <a:rPr lang="en-US" dirty="0" smtClean="0">
                <a:latin typeface="Arial" charset="0"/>
              </a:rPr>
              <a:t>Binary Compounds</a:t>
            </a:r>
            <a:br>
              <a:rPr lang="en-US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Containing a Polyvalent Metal</a:t>
            </a:r>
            <a:endParaRPr lang="en-US" dirty="0" smtClean="0">
              <a:latin typeface="Arial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93738" y="2057400"/>
            <a:ext cx="7459662" cy="13208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To name these compounds, give the name of the metal (Type II </a:t>
            </a:r>
          </a:p>
          <a:p>
            <a:pPr eaLnBrk="1" hangingPunct="1"/>
            <a:r>
              <a:rPr lang="en-US">
                <a:latin typeface="Arial" charset="0"/>
              </a:rPr>
              <a:t>cations) followed by Roman numerals in parentheses to indicate </a:t>
            </a:r>
          </a:p>
          <a:p>
            <a:pPr eaLnBrk="1" hangingPunct="1"/>
            <a:r>
              <a:rPr lang="en-US">
                <a:latin typeface="Arial" charset="0"/>
              </a:rPr>
              <a:t>the oxidation number of the metal, followed by the name of the </a:t>
            </a:r>
          </a:p>
          <a:p>
            <a:pPr eaLnBrk="1" hangingPunct="1"/>
            <a:r>
              <a:rPr lang="en-US">
                <a:latin typeface="Arial" charset="0"/>
              </a:rPr>
              <a:t>nonmetal, with its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b="1">
                <a:latin typeface="Arial" charset="0"/>
              </a:rPr>
              <a:t>.</a:t>
            </a:r>
            <a:endParaRPr lang="en-US"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04850" y="3717925"/>
            <a:ext cx="367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Examples	Stock System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0100" y="4278313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FeCl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	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849813" y="6045200"/>
            <a:ext cx="3949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(“ic” ending  =  higher oxidation state;</a:t>
            </a:r>
          </a:p>
          <a:p>
            <a:pPr eaLnBrk="1" hangingPunct="1"/>
            <a:r>
              <a:rPr lang="en-US" sz="1800">
                <a:latin typeface="Arial" charset="0"/>
              </a:rPr>
              <a:t> “ous” is lower oxidation state)</a:t>
            </a:r>
          </a:p>
        </p:txBody>
      </p:sp>
      <p:sp>
        <p:nvSpPr>
          <p:cNvPr id="809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62000" y="5165725"/>
            <a:ext cx="387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SnO		Tin      oxide</a:t>
            </a:r>
          </a:p>
          <a:p>
            <a:r>
              <a:rPr lang="en-US" b="1">
                <a:latin typeface="Arial" charset="0"/>
              </a:rPr>
              <a:t>SnO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		Tin        oxide	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203575" y="4260850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(II)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194050" y="4584700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(III)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32125" y="5146675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(II)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041650" y="5465763"/>
            <a:ext cx="59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(IV)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276850" y="3717925"/>
            <a:ext cx="322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Traditional (OLD) System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865813" y="4275138"/>
            <a:ext cx="218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Ferrous chloride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865813" y="4584700"/>
            <a:ext cx="194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Ferric chloride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815013" y="5167313"/>
            <a:ext cx="207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Stannous oxide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811838" y="5467350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Stannic oxide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633663" y="4275138"/>
            <a:ext cx="213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Iron       chloride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2633663" y="4579938"/>
            <a:ext cx="213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Iron       chloride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804863" y="4576763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FeCl</a:t>
            </a:r>
            <a:r>
              <a:rPr lang="en-US" b="1" baseline="-2500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7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36" grpId="0" autoUpdateAnimBg="0"/>
      <p:bldP spid="44037" grpId="0" autoUpdateAnimBg="0"/>
      <p:bldP spid="44038" grpId="0" autoUpdateAnimBg="0"/>
      <p:bldP spid="44040" grpId="0"/>
      <p:bldP spid="44041" grpId="0"/>
      <p:bldP spid="44042" grpId="0"/>
      <p:bldP spid="44043" grpId="0"/>
      <p:bldP spid="44044" grpId="0"/>
      <p:bldP spid="44045" grpId="0"/>
      <p:bldP spid="44046" grpId="0"/>
      <p:bldP spid="44047" grpId="0"/>
      <p:bldP spid="44048" grpId="0"/>
      <p:bldP spid="44049" grpId="0"/>
      <p:bldP spid="44050" grpId="0"/>
      <p:bldP spid="44051" grpId="0"/>
      <p:bldP spid="440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50" name="Rectangle 42"/>
          <p:cNvSpPr>
            <a:spLocks noChangeArrowheads="1"/>
          </p:cNvSpPr>
          <p:nvPr/>
        </p:nvSpPr>
        <p:spPr bwMode="auto">
          <a:xfrm>
            <a:off x="3551238" y="5983288"/>
            <a:ext cx="174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2 Br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3544888" y="5570538"/>
            <a:ext cx="1550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Br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9446" name="Rectangle 38"/>
          <p:cNvSpPr>
            <a:spLocks noChangeArrowheads="1"/>
          </p:cNvSpPr>
          <p:nvPr/>
        </p:nvSpPr>
        <p:spPr bwMode="auto">
          <a:xfrm>
            <a:off x="3551238" y="5157788"/>
            <a:ext cx="169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 Fe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3 O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529444" name="Rectangle 36"/>
          <p:cNvSpPr>
            <a:spLocks noChangeArrowheads="1"/>
          </p:cNvSpPr>
          <p:nvPr/>
        </p:nvSpPr>
        <p:spPr bwMode="auto">
          <a:xfrm>
            <a:off x="3551238" y="4745038"/>
            <a:ext cx="1508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O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6759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4910138" y="3284538"/>
            <a:ext cx="1943100" cy="685800"/>
          </a:xfrm>
          <a:prstGeom prst="rect">
            <a:avLst/>
          </a:prstGeom>
          <a:solidFill>
            <a:srgbClr val="3366FF">
              <a:alpha val="10196"/>
            </a:srgb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Stock System</a:t>
            </a:r>
            <a:endParaRPr lang="en-US" sz="900" b="1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of nomenclature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9413" name="AutoShape 5"/>
          <p:cNvSpPr>
            <a:spLocks/>
          </p:cNvSpPr>
          <p:nvPr/>
        </p:nvSpPr>
        <p:spPr bwMode="auto">
          <a:xfrm>
            <a:off x="4470400" y="2701925"/>
            <a:ext cx="342900" cy="1571625"/>
          </a:xfrm>
          <a:prstGeom prst="rightBrace">
            <a:avLst>
              <a:gd name="adj1" fmla="val 38194"/>
              <a:gd name="adj2" fmla="val 5000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6245225" y="4743450"/>
            <a:ext cx="2232025" cy="166052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809625" y="4473575"/>
            <a:ext cx="28209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4. Write name of anion.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FeO 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Fe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CuBr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CuBr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9420" name="Rectangle 12"/>
          <p:cNvSpPr>
            <a:spLocks noChangeArrowheads="1"/>
          </p:cNvSpPr>
          <p:nvPr/>
        </p:nvSpPr>
        <p:spPr bwMode="auto">
          <a:xfrm>
            <a:off x="6299200" y="4741863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(II) oxide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>
            <a:off x="6296025" y="515143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(III) oxide</a:t>
            </a:r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6299200" y="55705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 (I) bromide</a:t>
            </a:r>
          </a:p>
        </p:txBody>
      </p:sp>
      <p:sp>
        <p:nvSpPr>
          <p:cNvPr id="529426" name="Rectangle 18"/>
          <p:cNvSpPr>
            <a:spLocks noChangeArrowheads="1"/>
          </p:cNvSpPr>
          <p:nvPr/>
        </p:nvSpPr>
        <p:spPr bwMode="auto">
          <a:xfrm>
            <a:off x="6296025" y="5980113"/>
            <a:ext cx="211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 (II) bromide</a:t>
            </a:r>
          </a:p>
        </p:txBody>
      </p:sp>
      <p:sp>
        <p:nvSpPr>
          <p:cNvPr id="529428" name="Rectangle 20"/>
          <p:cNvSpPr>
            <a:spLocks noChangeArrowheads="1"/>
          </p:cNvSpPr>
          <p:nvPr/>
        </p:nvSpPr>
        <p:spPr bwMode="auto">
          <a:xfrm>
            <a:off x="3824288" y="4816475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0" name="Rectangle 22"/>
          <p:cNvSpPr>
            <a:spLocks noChangeArrowheads="1"/>
          </p:cNvSpPr>
          <p:nvPr/>
        </p:nvSpPr>
        <p:spPr bwMode="auto">
          <a:xfrm>
            <a:off x="4011613" y="523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2" name="Rectangle 24"/>
          <p:cNvSpPr>
            <a:spLocks noChangeArrowheads="1"/>
          </p:cNvSpPr>
          <p:nvPr/>
        </p:nvSpPr>
        <p:spPr bwMode="auto">
          <a:xfrm>
            <a:off x="3844925" y="5643563"/>
            <a:ext cx="277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4" name="Rectangle 26"/>
          <p:cNvSpPr>
            <a:spLocks noChangeArrowheads="1"/>
          </p:cNvSpPr>
          <p:nvPr/>
        </p:nvSpPr>
        <p:spPr bwMode="auto">
          <a:xfrm>
            <a:off x="3848100" y="6059488"/>
            <a:ext cx="277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6" name="Rectangle 28"/>
          <p:cNvSpPr>
            <a:spLocks noChangeArrowheads="1"/>
          </p:cNvSpPr>
          <p:nvPr/>
        </p:nvSpPr>
        <p:spPr bwMode="auto">
          <a:xfrm>
            <a:off x="1076325" y="2287588"/>
            <a:ext cx="330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A. To name, given the formula:</a:t>
            </a:r>
          </a:p>
        </p:txBody>
      </p:sp>
      <p:sp>
        <p:nvSpPr>
          <p:cNvPr id="529438" name="Rectangle 30"/>
          <p:cNvSpPr>
            <a:spLocks noChangeArrowheads="1"/>
          </p:cNvSpPr>
          <p:nvPr/>
        </p:nvSpPr>
        <p:spPr bwMode="auto">
          <a:xfrm>
            <a:off x="1076325" y="2700338"/>
            <a:ext cx="328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1. Figure out charge on cation.</a:t>
            </a:r>
          </a:p>
        </p:txBody>
      </p:sp>
      <p:sp>
        <p:nvSpPr>
          <p:cNvPr id="529440" name="Rectangle 32"/>
          <p:cNvSpPr>
            <a:spLocks noChangeArrowheads="1"/>
          </p:cNvSpPr>
          <p:nvPr/>
        </p:nvSpPr>
        <p:spPr bwMode="auto">
          <a:xfrm>
            <a:off x="812800" y="3113088"/>
            <a:ext cx="2871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2. Write name of cation.</a:t>
            </a:r>
          </a:p>
        </p:txBody>
      </p:sp>
      <p:sp>
        <p:nvSpPr>
          <p:cNvPr id="529442" name="Rectangle 34"/>
          <p:cNvSpPr>
            <a:spLocks noChangeArrowheads="1"/>
          </p:cNvSpPr>
          <p:nvPr/>
        </p:nvSpPr>
        <p:spPr bwMode="auto">
          <a:xfrm>
            <a:off x="812800" y="352107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3. Write Roman numerals in (  )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to show cation’s charge.</a:t>
            </a:r>
          </a:p>
        </p:txBody>
      </p:sp>
      <p:sp>
        <p:nvSpPr>
          <p:cNvPr id="529452" name="Rectangle 44"/>
          <p:cNvSpPr>
            <a:spLocks noChangeArrowheads="1"/>
          </p:cNvSpPr>
          <p:nvPr/>
        </p:nvSpPr>
        <p:spPr bwMode="auto">
          <a:xfrm>
            <a:off x="2643188" y="1150938"/>
            <a:ext cx="1216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/Pb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529454" name="Rectangle 46"/>
          <p:cNvSpPr>
            <a:spLocks noChangeArrowheads="1"/>
          </p:cNvSpPr>
          <p:nvPr/>
        </p:nvSpPr>
        <p:spPr bwMode="auto">
          <a:xfrm>
            <a:off x="2643188" y="1423988"/>
            <a:ext cx="1216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/Sn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529456" name="Rectangle 48"/>
          <p:cNvSpPr>
            <a:spLocks noChangeArrowheads="1"/>
          </p:cNvSpPr>
          <p:nvPr/>
        </p:nvSpPr>
        <p:spPr bwMode="auto">
          <a:xfrm>
            <a:off x="2644775" y="1697038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transition elements</a:t>
            </a:r>
          </a:p>
        </p:txBody>
      </p:sp>
      <p:sp>
        <p:nvSpPr>
          <p:cNvPr id="529458" name="Rectangle 50"/>
          <p:cNvSpPr>
            <a:spLocks noChangeArrowheads="1"/>
          </p:cNvSpPr>
          <p:nvPr/>
        </p:nvSpPr>
        <p:spPr bwMode="auto">
          <a:xfrm>
            <a:off x="4619625" y="169703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(not Ag or Zn)</a:t>
            </a:r>
          </a:p>
        </p:txBody>
      </p:sp>
      <p:sp>
        <p:nvSpPr>
          <p:cNvPr id="67612" name="Rectangle 52"/>
          <p:cNvSpPr>
            <a:spLocks noChangeArrowheads="1"/>
          </p:cNvSpPr>
          <p:nvPr/>
        </p:nvSpPr>
        <p:spPr bwMode="auto">
          <a:xfrm>
            <a:off x="1089025" y="465138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Type three    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Polyvalent Metals  with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Elemental Anions</a:t>
            </a:r>
          </a:p>
        </p:txBody>
      </p:sp>
      <p:sp>
        <p:nvSpPr>
          <p:cNvPr id="529462" name="Rectangle 54"/>
          <p:cNvSpPr>
            <a:spLocks noChangeArrowheads="1"/>
          </p:cNvSpPr>
          <p:nvPr/>
        </p:nvSpPr>
        <p:spPr bwMode="auto">
          <a:xfrm>
            <a:off x="3829050" y="4816475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</a:p>
        </p:txBody>
      </p:sp>
      <p:sp>
        <p:nvSpPr>
          <p:cNvPr id="529463" name="Rectangle 55"/>
          <p:cNvSpPr>
            <a:spLocks noChangeArrowheads="1"/>
          </p:cNvSpPr>
          <p:nvPr/>
        </p:nvSpPr>
        <p:spPr bwMode="auto">
          <a:xfrm>
            <a:off x="4010025" y="5216525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</a:p>
        </p:txBody>
      </p:sp>
      <p:sp>
        <p:nvSpPr>
          <p:cNvPr id="529464" name="Rectangle 56"/>
          <p:cNvSpPr>
            <a:spLocks noChangeArrowheads="1"/>
          </p:cNvSpPr>
          <p:nvPr/>
        </p:nvSpPr>
        <p:spPr bwMode="auto">
          <a:xfrm>
            <a:off x="3838575" y="5645150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</a:p>
        </p:txBody>
      </p:sp>
      <p:sp>
        <p:nvSpPr>
          <p:cNvPr id="529465" name="Rectangle 57"/>
          <p:cNvSpPr>
            <a:spLocks noChangeArrowheads="1"/>
          </p:cNvSpPr>
          <p:nvPr/>
        </p:nvSpPr>
        <p:spPr bwMode="auto">
          <a:xfrm>
            <a:off x="3857625" y="6054725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8059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9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9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2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2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2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29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2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2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52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2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50" grpId="0"/>
      <p:bldP spid="529448" grpId="0"/>
      <p:bldP spid="529446" grpId="0"/>
      <p:bldP spid="529444" grpId="0"/>
      <p:bldP spid="529412" grpId="0" build="allAtOnce" animBg="1"/>
      <p:bldP spid="529413" grpId="0" animBg="1"/>
      <p:bldP spid="529414" grpId="0" animBg="1"/>
      <p:bldP spid="529418" grpId="0"/>
      <p:bldP spid="529420" grpId="0"/>
      <p:bldP spid="529422" grpId="0"/>
      <p:bldP spid="529424" grpId="0"/>
      <p:bldP spid="529426" grpId="0"/>
      <p:bldP spid="529428" grpId="0"/>
      <p:bldP spid="529428" grpId="1"/>
      <p:bldP spid="529430" grpId="0"/>
      <p:bldP spid="529430" grpId="1"/>
      <p:bldP spid="529432" grpId="0"/>
      <p:bldP spid="529432" grpId="1"/>
      <p:bldP spid="529434" grpId="0"/>
      <p:bldP spid="529434" grpId="1"/>
      <p:bldP spid="529436" grpId="0"/>
      <p:bldP spid="529438" grpId="0"/>
      <p:bldP spid="529440" grpId="0"/>
      <p:bldP spid="529452" grpId="0"/>
      <p:bldP spid="529454" grpId="0"/>
      <p:bldP spid="529456" grpId="0"/>
      <p:bldP spid="529458" grpId="0"/>
      <p:bldP spid="529462" grpId="0"/>
      <p:bldP spid="529463" grpId="0"/>
      <p:bldP spid="529464" grpId="0"/>
      <p:bldP spid="5294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295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391400" y="1143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772400" y="1143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629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7010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7391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7772400" y="1981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295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867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676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295400" y="1447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</a:t>
            </a: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5867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Al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6248400" y="25146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6629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7010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7391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Cl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1295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K</a:t>
            </a:r>
            <a:endParaRPr lang="en-US" sz="1000">
              <a:latin typeface="Arial" charset="0"/>
            </a:endParaRPr>
          </a:p>
          <a:p>
            <a:pPr algn="ctr"/>
            <a:endParaRPr lang="en-US" sz="1000" baseline="30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19</a:t>
            </a: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1676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2057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2438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2819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V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3200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3581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3962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724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5105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5486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Zn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5867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Ga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6248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Ge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629400" y="3048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7010400" y="3048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7391400" y="3048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7772400" y="3048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Kr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1295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1676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2057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Y</a:t>
            </a:r>
            <a:r>
              <a:rPr lang="en-US" sz="1000" b="1">
                <a:latin typeface="Arial" charset="0"/>
              </a:rPr>
              <a:t> </a:t>
            </a: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2438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Zr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819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3200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3581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3962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4343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4724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5105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5486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5867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In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6248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6629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1" name="Rectangle 53"/>
          <p:cNvSpPr>
            <a:spLocks noChangeArrowheads="1"/>
          </p:cNvSpPr>
          <p:nvPr/>
        </p:nvSpPr>
        <p:spPr bwMode="auto">
          <a:xfrm>
            <a:off x="7010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2" name="Rectangle 54"/>
          <p:cNvSpPr>
            <a:spLocks noChangeArrowheads="1"/>
          </p:cNvSpPr>
          <p:nvPr/>
        </p:nvSpPr>
        <p:spPr bwMode="auto">
          <a:xfrm>
            <a:off x="7391400" y="35814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3" name="Rectangle 55"/>
          <p:cNvSpPr>
            <a:spLocks noChangeArrowheads="1"/>
          </p:cNvSpPr>
          <p:nvPr/>
        </p:nvSpPr>
        <p:spPr bwMode="auto">
          <a:xfrm>
            <a:off x="7772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Xe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4" name="Rectangle 56"/>
          <p:cNvSpPr>
            <a:spLocks noChangeArrowheads="1"/>
          </p:cNvSpPr>
          <p:nvPr/>
        </p:nvSpPr>
        <p:spPr bwMode="auto">
          <a:xfrm>
            <a:off x="1295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5" name="Rectangle 57"/>
          <p:cNvSpPr>
            <a:spLocks noChangeArrowheads="1"/>
          </p:cNvSpPr>
          <p:nvPr/>
        </p:nvSpPr>
        <p:spPr bwMode="auto">
          <a:xfrm>
            <a:off x="1676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6" name="Rectangle 58"/>
          <p:cNvSpPr>
            <a:spLocks noChangeArrowheads="1"/>
          </p:cNvSpPr>
          <p:nvPr/>
        </p:nvSpPr>
        <p:spPr bwMode="auto">
          <a:xfrm>
            <a:off x="2057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7" name="Rectangle 59"/>
          <p:cNvSpPr>
            <a:spLocks noChangeArrowheads="1"/>
          </p:cNvSpPr>
          <p:nvPr/>
        </p:nvSpPr>
        <p:spPr bwMode="auto">
          <a:xfrm>
            <a:off x="2438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8" name="Rectangle 60"/>
          <p:cNvSpPr>
            <a:spLocks noChangeArrowheads="1"/>
          </p:cNvSpPr>
          <p:nvPr/>
        </p:nvSpPr>
        <p:spPr bwMode="auto">
          <a:xfrm>
            <a:off x="2819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9" name="Rectangle 61"/>
          <p:cNvSpPr>
            <a:spLocks noChangeArrowheads="1"/>
          </p:cNvSpPr>
          <p:nvPr/>
        </p:nvSpPr>
        <p:spPr bwMode="auto">
          <a:xfrm>
            <a:off x="3200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W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0" name="Rectangle 62"/>
          <p:cNvSpPr>
            <a:spLocks noChangeArrowheads="1"/>
          </p:cNvSpPr>
          <p:nvPr/>
        </p:nvSpPr>
        <p:spPr bwMode="auto">
          <a:xfrm>
            <a:off x="3581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1" name="Rectangle 63"/>
          <p:cNvSpPr>
            <a:spLocks noChangeArrowheads="1"/>
          </p:cNvSpPr>
          <p:nvPr/>
        </p:nvSpPr>
        <p:spPr bwMode="auto">
          <a:xfrm>
            <a:off x="3962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Os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2" name="Rectangle 64"/>
          <p:cNvSpPr>
            <a:spLocks noChangeArrowheads="1"/>
          </p:cNvSpPr>
          <p:nvPr/>
        </p:nvSpPr>
        <p:spPr bwMode="auto">
          <a:xfrm>
            <a:off x="4343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Ir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3" name="Rectangle 65"/>
          <p:cNvSpPr>
            <a:spLocks noChangeArrowheads="1"/>
          </p:cNvSpPr>
          <p:nvPr/>
        </p:nvSpPr>
        <p:spPr bwMode="auto">
          <a:xfrm>
            <a:off x="4724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Pt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5105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5" name="Rectangle 67"/>
          <p:cNvSpPr>
            <a:spLocks noChangeArrowheads="1"/>
          </p:cNvSpPr>
          <p:nvPr/>
        </p:nvSpPr>
        <p:spPr bwMode="auto">
          <a:xfrm>
            <a:off x="5486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6" name="Rectangle 68"/>
          <p:cNvSpPr>
            <a:spLocks noChangeArrowheads="1"/>
          </p:cNvSpPr>
          <p:nvPr/>
        </p:nvSpPr>
        <p:spPr bwMode="auto">
          <a:xfrm>
            <a:off x="5867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Tl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7" name="Rectangle 69"/>
          <p:cNvSpPr>
            <a:spLocks noChangeArrowheads="1"/>
          </p:cNvSpPr>
          <p:nvPr/>
        </p:nvSpPr>
        <p:spPr bwMode="auto">
          <a:xfrm>
            <a:off x="6248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8" name="Rectangle 70"/>
          <p:cNvSpPr>
            <a:spLocks noChangeArrowheads="1"/>
          </p:cNvSpPr>
          <p:nvPr/>
        </p:nvSpPr>
        <p:spPr bwMode="auto">
          <a:xfrm>
            <a:off x="6629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9" name="Rectangle 71"/>
          <p:cNvSpPr>
            <a:spLocks noChangeArrowheads="1"/>
          </p:cNvSpPr>
          <p:nvPr/>
        </p:nvSpPr>
        <p:spPr bwMode="auto">
          <a:xfrm>
            <a:off x="7010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0" name="Rectangle 72"/>
          <p:cNvSpPr>
            <a:spLocks noChangeArrowheads="1"/>
          </p:cNvSpPr>
          <p:nvPr/>
        </p:nvSpPr>
        <p:spPr bwMode="auto">
          <a:xfrm>
            <a:off x="7391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At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1" name="Rectangle 73"/>
          <p:cNvSpPr>
            <a:spLocks noChangeArrowheads="1"/>
          </p:cNvSpPr>
          <p:nvPr/>
        </p:nvSpPr>
        <p:spPr bwMode="auto">
          <a:xfrm>
            <a:off x="7772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2" name="Rectangle 74"/>
          <p:cNvSpPr>
            <a:spLocks noChangeArrowheads="1"/>
          </p:cNvSpPr>
          <p:nvPr/>
        </p:nvSpPr>
        <p:spPr bwMode="auto">
          <a:xfrm>
            <a:off x="1295400" y="4648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3" name="Rectangle 75"/>
          <p:cNvSpPr>
            <a:spLocks noChangeArrowheads="1"/>
          </p:cNvSpPr>
          <p:nvPr/>
        </p:nvSpPr>
        <p:spPr bwMode="auto">
          <a:xfrm>
            <a:off x="1676400" y="4648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4" name="Rectangle 76"/>
          <p:cNvSpPr>
            <a:spLocks noChangeArrowheads="1"/>
          </p:cNvSpPr>
          <p:nvPr/>
        </p:nvSpPr>
        <p:spPr bwMode="auto">
          <a:xfrm>
            <a:off x="2057400" y="46482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5" name="Rectangle 77"/>
          <p:cNvSpPr>
            <a:spLocks noChangeArrowheads="1"/>
          </p:cNvSpPr>
          <p:nvPr/>
        </p:nvSpPr>
        <p:spPr bwMode="auto">
          <a:xfrm>
            <a:off x="2438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6" name="Rectangle 78"/>
          <p:cNvSpPr>
            <a:spLocks noChangeArrowheads="1"/>
          </p:cNvSpPr>
          <p:nvPr/>
        </p:nvSpPr>
        <p:spPr bwMode="auto">
          <a:xfrm>
            <a:off x="2819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Db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7" name="Rectangle 79"/>
          <p:cNvSpPr>
            <a:spLocks noChangeArrowheads="1"/>
          </p:cNvSpPr>
          <p:nvPr/>
        </p:nvSpPr>
        <p:spPr bwMode="auto">
          <a:xfrm>
            <a:off x="3200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3581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9" name="Rectangle 81"/>
          <p:cNvSpPr>
            <a:spLocks noChangeArrowheads="1"/>
          </p:cNvSpPr>
          <p:nvPr/>
        </p:nvSpPr>
        <p:spPr bwMode="auto">
          <a:xfrm>
            <a:off x="3962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0" name="Rectangle 82"/>
          <p:cNvSpPr>
            <a:spLocks noChangeArrowheads="1"/>
          </p:cNvSpPr>
          <p:nvPr/>
        </p:nvSpPr>
        <p:spPr bwMode="auto">
          <a:xfrm>
            <a:off x="4343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Mt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1" name="Rectangle 83"/>
          <p:cNvSpPr>
            <a:spLocks noChangeArrowheads="1"/>
          </p:cNvSpPr>
          <p:nvPr/>
        </p:nvSpPr>
        <p:spPr bwMode="auto">
          <a:xfrm>
            <a:off x="1676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2" name="Rectangle 84"/>
          <p:cNvSpPr>
            <a:spLocks noChangeArrowheads="1"/>
          </p:cNvSpPr>
          <p:nvPr/>
        </p:nvSpPr>
        <p:spPr bwMode="auto">
          <a:xfrm>
            <a:off x="2819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3" name="Rectangle 85"/>
          <p:cNvSpPr>
            <a:spLocks noChangeArrowheads="1"/>
          </p:cNvSpPr>
          <p:nvPr/>
        </p:nvSpPr>
        <p:spPr bwMode="auto">
          <a:xfrm>
            <a:off x="3200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4" name="Rectangle 86"/>
          <p:cNvSpPr>
            <a:spLocks noChangeArrowheads="1"/>
          </p:cNvSpPr>
          <p:nvPr/>
        </p:nvSpPr>
        <p:spPr bwMode="auto">
          <a:xfrm>
            <a:off x="3581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5" name="Rectangle 87"/>
          <p:cNvSpPr>
            <a:spLocks noChangeArrowheads="1"/>
          </p:cNvSpPr>
          <p:nvPr/>
        </p:nvSpPr>
        <p:spPr bwMode="auto">
          <a:xfrm>
            <a:off x="3962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6" name="Rectangle 88"/>
          <p:cNvSpPr>
            <a:spLocks noChangeArrowheads="1"/>
          </p:cNvSpPr>
          <p:nvPr/>
        </p:nvSpPr>
        <p:spPr bwMode="auto">
          <a:xfrm>
            <a:off x="4343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7" name="Rectangle 89"/>
          <p:cNvSpPr>
            <a:spLocks noChangeArrowheads="1"/>
          </p:cNvSpPr>
          <p:nvPr/>
        </p:nvSpPr>
        <p:spPr bwMode="auto">
          <a:xfrm>
            <a:off x="4724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Eu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8" name="Rectangle 90"/>
          <p:cNvSpPr>
            <a:spLocks noChangeArrowheads="1"/>
          </p:cNvSpPr>
          <p:nvPr/>
        </p:nvSpPr>
        <p:spPr bwMode="auto">
          <a:xfrm>
            <a:off x="5105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Gd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9" name="Rectangle 91"/>
          <p:cNvSpPr>
            <a:spLocks noChangeArrowheads="1"/>
          </p:cNvSpPr>
          <p:nvPr/>
        </p:nvSpPr>
        <p:spPr bwMode="auto">
          <a:xfrm>
            <a:off x="5486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0" name="Rectangle 92"/>
          <p:cNvSpPr>
            <a:spLocks noChangeArrowheads="1"/>
          </p:cNvSpPr>
          <p:nvPr/>
        </p:nvSpPr>
        <p:spPr bwMode="auto">
          <a:xfrm>
            <a:off x="5867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Dy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1" name="Rectangle 93"/>
          <p:cNvSpPr>
            <a:spLocks noChangeArrowheads="1"/>
          </p:cNvSpPr>
          <p:nvPr/>
        </p:nvSpPr>
        <p:spPr bwMode="auto">
          <a:xfrm>
            <a:off x="6248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2" name="Rectangle 94"/>
          <p:cNvSpPr>
            <a:spLocks noChangeArrowheads="1"/>
          </p:cNvSpPr>
          <p:nvPr/>
        </p:nvSpPr>
        <p:spPr bwMode="auto">
          <a:xfrm>
            <a:off x="6629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Er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3" name="Rectangle 95"/>
          <p:cNvSpPr>
            <a:spLocks noChangeArrowheads="1"/>
          </p:cNvSpPr>
          <p:nvPr/>
        </p:nvSpPr>
        <p:spPr bwMode="auto">
          <a:xfrm>
            <a:off x="7010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4" name="Rectangle 96"/>
          <p:cNvSpPr>
            <a:spLocks noChangeArrowheads="1"/>
          </p:cNvSpPr>
          <p:nvPr/>
        </p:nvSpPr>
        <p:spPr bwMode="auto">
          <a:xfrm>
            <a:off x="7391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Yb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5" name="Rectangle 97"/>
          <p:cNvSpPr>
            <a:spLocks noChangeArrowheads="1"/>
          </p:cNvSpPr>
          <p:nvPr/>
        </p:nvSpPr>
        <p:spPr bwMode="auto">
          <a:xfrm>
            <a:off x="7772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6" name="Rectangle 98"/>
          <p:cNvSpPr>
            <a:spLocks noChangeArrowheads="1"/>
          </p:cNvSpPr>
          <p:nvPr/>
        </p:nvSpPr>
        <p:spPr bwMode="auto">
          <a:xfrm>
            <a:off x="2819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7" name="Rectangle 99"/>
          <p:cNvSpPr>
            <a:spLocks noChangeArrowheads="1"/>
          </p:cNvSpPr>
          <p:nvPr/>
        </p:nvSpPr>
        <p:spPr bwMode="auto">
          <a:xfrm>
            <a:off x="3200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8" name="Rectangle 100"/>
          <p:cNvSpPr>
            <a:spLocks noChangeArrowheads="1"/>
          </p:cNvSpPr>
          <p:nvPr/>
        </p:nvSpPr>
        <p:spPr bwMode="auto">
          <a:xfrm>
            <a:off x="3581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9" name="Rectangle 101"/>
          <p:cNvSpPr>
            <a:spLocks noChangeArrowheads="1"/>
          </p:cNvSpPr>
          <p:nvPr/>
        </p:nvSpPr>
        <p:spPr bwMode="auto">
          <a:xfrm>
            <a:off x="3962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Np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0" name="Rectangle 102"/>
          <p:cNvSpPr>
            <a:spLocks noChangeArrowheads="1"/>
          </p:cNvSpPr>
          <p:nvPr/>
        </p:nvSpPr>
        <p:spPr bwMode="auto">
          <a:xfrm>
            <a:off x="4343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1" name="Rectangle 103"/>
          <p:cNvSpPr>
            <a:spLocks noChangeArrowheads="1"/>
          </p:cNvSpPr>
          <p:nvPr/>
        </p:nvSpPr>
        <p:spPr bwMode="auto">
          <a:xfrm>
            <a:off x="4724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2" name="Rectangle 104"/>
          <p:cNvSpPr>
            <a:spLocks noChangeArrowheads="1"/>
          </p:cNvSpPr>
          <p:nvPr/>
        </p:nvSpPr>
        <p:spPr bwMode="auto">
          <a:xfrm>
            <a:off x="5105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3" name="Rectangle 105"/>
          <p:cNvSpPr>
            <a:spLocks noChangeArrowheads="1"/>
          </p:cNvSpPr>
          <p:nvPr/>
        </p:nvSpPr>
        <p:spPr bwMode="auto">
          <a:xfrm>
            <a:off x="5486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Bk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4" name="Rectangle 106"/>
          <p:cNvSpPr>
            <a:spLocks noChangeArrowheads="1"/>
          </p:cNvSpPr>
          <p:nvPr/>
        </p:nvSpPr>
        <p:spPr bwMode="auto">
          <a:xfrm>
            <a:off x="5867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5" name="Rectangle 107"/>
          <p:cNvSpPr>
            <a:spLocks noChangeArrowheads="1"/>
          </p:cNvSpPr>
          <p:nvPr/>
        </p:nvSpPr>
        <p:spPr bwMode="auto">
          <a:xfrm>
            <a:off x="6248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Es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6" name="Rectangle 108"/>
          <p:cNvSpPr>
            <a:spLocks noChangeArrowheads="1"/>
          </p:cNvSpPr>
          <p:nvPr/>
        </p:nvSpPr>
        <p:spPr bwMode="auto">
          <a:xfrm>
            <a:off x="6629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7" name="Rectangle 109"/>
          <p:cNvSpPr>
            <a:spLocks noChangeArrowheads="1"/>
          </p:cNvSpPr>
          <p:nvPr/>
        </p:nvSpPr>
        <p:spPr bwMode="auto">
          <a:xfrm>
            <a:off x="7010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8" name="Rectangle 110"/>
          <p:cNvSpPr>
            <a:spLocks noChangeArrowheads="1"/>
          </p:cNvSpPr>
          <p:nvPr/>
        </p:nvSpPr>
        <p:spPr bwMode="auto">
          <a:xfrm>
            <a:off x="7391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9" name="Rectangle 111"/>
          <p:cNvSpPr>
            <a:spLocks noChangeArrowheads="1"/>
          </p:cNvSpPr>
          <p:nvPr/>
        </p:nvSpPr>
        <p:spPr bwMode="auto">
          <a:xfrm>
            <a:off x="7772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80" name="Rectangle 112"/>
          <p:cNvSpPr>
            <a:spLocks noChangeArrowheads="1"/>
          </p:cNvSpPr>
          <p:nvPr/>
        </p:nvSpPr>
        <p:spPr bwMode="auto">
          <a:xfrm>
            <a:off x="2438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81" name="Rectangle 113"/>
          <p:cNvSpPr>
            <a:spLocks noChangeArrowheads="1"/>
          </p:cNvSpPr>
          <p:nvPr/>
        </p:nvSpPr>
        <p:spPr bwMode="auto">
          <a:xfrm>
            <a:off x="2438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82" name="Text Box 114"/>
          <p:cNvSpPr txBox="1">
            <a:spLocks noChangeArrowheads="1"/>
          </p:cNvSpPr>
          <p:nvPr/>
        </p:nvSpPr>
        <p:spPr bwMode="auto">
          <a:xfrm>
            <a:off x="974725" y="15573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84083" name="Text Box 115"/>
          <p:cNvSpPr txBox="1">
            <a:spLocks noChangeArrowheads="1"/>
          </p:cNvSpPr>
          <p:nvPr/>
        </p:nvSpPr>
        <p:spPr bwMode="auto">
          <a:xfrm>
            <a:off x="974725" y="20907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84084" name="Text Box 116"/>
          <p:cNvSpPr txBox="1">
            <a:spLocks noChangeArrowheads="1"/>
          </p:cNvSpPr>
          <p:nvPr/>
        </p:nvSpPr>
        <p:spPr bwMode="auto">
          <a:xfrm>
            <a:off x="974725" y="26241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84085" name="Text Box 117"/>
          <p:cNvSpPr txBox="1">
            <a:spLocks noChangeArrowheads="1"/>
          </p:cNvSpPr>
          <p:nvPr/>
        </p:nvSpPr>
        <p:spPr bwMode="auto">
          <a:xfrm>
            <a:off x="974725" y="31575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4</a:t>
            </a:r>
          </a:p>
        </p:txBody>
      </p:sp>
      <p:sp>
        <p:nvSpPr>
          <p:cNvPr id="84086" name="Text Box 118"/>
          <p:cNvSpPr txBox="1">
            <a:spLocks noChangeArrowheads="1"/>
          </p:cNvSpPr>
          <p:nvPr/>
        </p:nvSpPr>
        <p:spPr bwMode="auto">
          <a:xfrm>
            <a:off x="974725" y="36909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5</a:t>
            </a:r>
          </a:p>
        </p:txBody>
      </p:sp>
      <p:sp>
        <p:nvSpPr>
          <p:cNvPr id="84087" name="Text Box 119"/>
          <p:cNvSpPr txBox="1">
            <a:spLocks noChangeArrowheads="1"/>
          </p:cNvSpPr>
          <p:nvPr/>
        </p:nvSpPr>
        <p:spPr bwMode="auto">
          <a:xfrm>
            <a:off x="974725" y="42243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6</a:t>
            </a:r>
          </a:p>
        </p:txBody>
      </p:sp>
      <p:sp>
        <p:nvSpPr>
          <p:cNvPr id="84088" name="Text Box 120"/>
          <p:cNvSpPr txBox="1">
            <a:spLocks noChangeArrowheads="1"/>
          </p:cNvSpPr>
          <p:nvPr/>
        </p:nvSpPr>
        <p:spPr bwMode="auto">
          <a:xfrm>
            <a:off x="974725" y="47577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7</a:t>
            </a:r>
          </a:p>
        </p:txBody>
      </p:sp>
      <p:sp>
        <p:nvSpPr>
          <p:cNvPr id="84089" name="Text Box 121"/>
          <p:cNvSpPr txBox="1">
            <a:spLocks noChangeArrowheads="1"/>
          </p:cNvSpPr>
          <p:nvPr/>
        </p:nvSpPr>
        <p:spPr bwMode="auto">
          <a:xfrm>
            <a:off x="2117725" y="422275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>
                <a:latin typeface="Symbol" pitchFamily="18" charset="2"/>
              </a:rPr>
              <a:t>*</a:t>
            </a:r>
          </a:p>
        </p:txBody>
      </p:sp>
      <p:sp>
        <p:nvSpPr>
          <p:cNvPr id="84090" name="Text Box 122"/>
          <p:cNvSpPr txBox="1">
            <a:spLocks noChangeArrowheads="1"/>
          </p:cNvSpPr>
          <p:nvPr/>
        </p:nvSpPr>
        <p:spPr bwMode="auto">
          <a:xfrm>
            <a:off x="2117725" y="4756150"/>
            <a:ext cx="301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Symbol" pitchFamily="18" charset="2"/>
              </a:rPr>
              <a:t>W</a:t>
            </a:r>
          </a:p>
        </p:txBody>
      </p:sp>
      <p:sp>
        <p:nvSpPr>
          <p:cNvPr id="84091" name="Text Box 123"/>
          <p:cNvSpPr txBox="1">
            <a:spLocks noChangeArrowheads="1"/>
          </p:cNvSpPr>
          <p:nvPr/>
        </p:nvSpPr>
        <p:spPr bwMode="auto">
          <a:xfrm>
            <a:off x="2117725" y="63579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84092" name="Rectangle 125"/>
          <p:cNvSpPr>
            <a:spLocks noChangeArrowheads="1"/>
          </p:cNvSpPr>
          <p:nvPr/>
        </p:nvSpPr>
        <p:spPr bwMode="auto">
          <a:xfrm>
            <a:off x="3276600" y="828675"/>
            <a:ext cx="219075" cy="219075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93" name="Rectangle 126"/>
          <p:cNvSpPr>
            <a:spLocks noChangeArrowheads="1"/>
          </p:cNvSpPr>
          <p:nvPr/>
        </p:nvSpPr>
        <p:spPr bwMode="auto">
          <a:xfrm>
            <a:off x="3286125" y="1133475"/>
            <a:ext cx="219075" cy="21907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94" name="Rectangle 127"/>
          <p:cNvSpPr>
            <a:spLocks noChangeArrowheads="1"/>
          </p:cNvSpPr>
          <p:nvPr/>
        </p:nvSpPr>
        <p:spPr bwMode="auto">
          <a:xfrm>
            <a:off x="3286125" y="1457325"/>
            <a:ext cx="219075" cy="219075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95" name="Text Box 128"/>
          <p:cNvSpPr txBox="1">
            <a:spLocks noChangeArrowheads="1"/>
          </p:cNvSpPr>
          <p:nvPr/>
        </p:nvSpPr>
        <p:spPr bwMode="auto">
          <a:xfrm>
            <a:off x="3546475" y="750888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Single-charge cations</a:t>
            </a:r>
          </a:p>
        </p:txBody>
      </p:sp>
      <p:sp>
        <p:nvSpPr>
          <p:cNvPr id="84096" name="Text Box 129"/>
          <p:cNvSpPr txBox="1">
            <a:spLocks noChangeArrowheads="1"/>
          </p:cNvSpPr>
          <p:nvPr/>
        </p:nvSpPr>
        <p:spPr bwMode="auto">
          <a:xfrm>
            <a:off x="3546475" y="1055688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Multiple-charge cations</a:t>
            </a:r>
          </a:p>
        </p:txBody>
      </p:sp>
      <p:sp>
        <p:nvSpPr>
          <p:cNvPr id="84097" name="Text Box 130"/>
          <p:cNvSpPr txBox="1">
            <a:spLocks noChangeArrowheads="1"/>
          </p:cNvSpPr>
          <p:nvPr/>
        </p:nvSpPr>
        <p:spPr bwMode="auto">
          <a:xfrm>
            <a:off x="3546475" y="1379538"/>
            <a:ext cx="193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Elemental anions</a:t>
            </a:r>
          </a:p>
        </p:txBody>
      </p:sp>
      <p:sp>
        <p:nvSpPr>
          <p:cNvPr id="84098" name="Text Box 131"/>
          <p:cNvSpPr txBox="1">
            <a:spLocks noChangeArrowheads="1"/>
          </p:cNvSpPr>
          <p:nvPr/>
        </p:nvSpPr>
        <p:spPr bwMode="auto">
          <a:xfrm>
            <a:off x="1298575" y="11064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1+</a:t>
            </a:r>
          </a:p>
        </p:txBody>
      </p:sp>
      <p:sp>
        <p:nvSpPr>
          <p:cNvPr id="84099" name="Text Box 132"/>
          <p:cNvSpPr txBox="1">
            <a:spLocks noChangeArrowheads="1"/>
          </p:cNvSpPr>
          <p:nvPr/>
        </p:nvSpPr>
        <p:spPr bwMode="auto">
          <a:xfrm>
            <a:off x="1679575" y="16398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2+</a:t>
            </a:r>
          </a:p>
        </p:txBody>
      </p:sp>
      <p:sp>
        <p:nvSpPr>
          <p:cNvPr id="84100" name="Text Box 133"/>
          <p:cNvSpPr txBox="1">
            <a:spLocks noChangeArrowheads="1"/>
          </p:cNvSpPr>
          <p:nvPr/>
        </p:nvSpPr>
        <p:spPr bwMode="auto">
          <a:xfrm>
            <a:off x="5099050" y="27066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1+</a:t>
            </a:r>
          </a:p>
        </p:txBody>
      </p:sp>
      <p:sp>
        <p:nvSpPr>
          <p:cNvPr id="84101" name="Text Box 134"/>
          <p:cNvSpPr txBox="1">
            <a:spLocks noChangeArrowheads="1"/>
          </p:cNvSpPr>
          <p:nvPr/>
        </p:nvSpPr>
        <p:spPr bwMode="auto">
          <a:xfrm>
            <a:off x="5480050" y="27066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2+</a:t>
            </a:r>
          </a:p>
        </p:txBody>
      </p:sp>
      <p:sp>
        <p:nvSpPr>
          <p:cNvPr id="84102" name="Text Box 135"/>
          <p:cNvSpPr txBox="1">
            <a:spLocks noChangeArrowheads="1"/>
          </p:cNvSpPr>
          <p:nvPr/>
        </p:nvSpPr>
        <p:spPr bwMode="auto">
          <a:xfrm>
            <a:off x="5861050" y="16398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3+</a:t>
            </a:r>
          </a:p>
        </p:txBody>
      </p:sp>
      <p:sp>
        <p:nvSpPr>
          <p:cNvPr id="84103" name="Text Box 136"/>
          <p:cNvSpPr txBox="1">
            <a:spLocks noChangeArrowheads="1"/>
          </p:cNvSpPr>
          <p:nvPr/>
        </p:nvSpPr>
        <p:spPr bwMode="auto">
          <a:xfrm>
            <a:off x="7413625" y="1639888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1-</a:t>
            </a:r>
          </a:p>
        </p:txBody>
      </p:sp>
      <p:sp>
        <p:nvSpPr>
          <p:cNvPr id="84104" name="Text Box 137"/>
          <p:cNvSpPr txBox="1">
            <a:spLocks noChangeArrowheads="1"/>
          </p:cNvSpPr>
          <p:nvPr/>
        </p:nvSpPr>
        <p:spPr bwMode="auto">
          <a:xfrm>
            <a:off x="7032625" y="1639888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2-</a:t>
            </a:r>
          </a:p>
        </p:txBody>
      </p:sp>
      <p:sp>
        <p:nvSpPr>
          <p:cNvPr id="84105" name="Text Box 138"/>
          <p:cNvSpPr txBox="1">
            <a:spLocks noChangeArrowheads="1"/>
          </p:cNvSpPr>
          <p:nvPr/>
        </p:nvSpPr>
        <p:spPr bwMode="auto">
          <a:xfrm>
            <a:off x="6651625" y="1639888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3-</a:t>
            </a:r>
          </a:p>
        </p:txBody>
      </p:sp>
      <p:sp>
        <p:nvSpPr>
          <p:cNvPr id="84106" name="AutoShape 1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08" name="Document">
            <a:hlinkClick r:id="rId4" action="ppaction://hlinkfile" tooltip="Periodic Table (with oxidation states)"/>
          </p:cNvPr>
          <p:cNvSpPr>
            <a:spLocks noChangeAspect="1" noEditPoints="1" noChangeArrowheads="1"/>
          </p:cNvSpPr>
          <p:nvPr/>
        </p:nvSpPr>
        <p:spPr bwMode="auto">
          <a:xfrm>
            <a:off x="8305800" y="142875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 sz="800" dirty="0">
              <a:latin typeface="Arial" charset="0"/>
            </a:endParaRPr>
          </a:p>
          <a:p>
            <a:pPr algn="ctr">
              <a:defRPr/>
            </a:pPr>
            <a:r>
              <a:rPr lang="en-US" sz="800" dirty="0">
                <a:latin typeface="Arial" charset="0"/>
              </a:rPr>
              <a:t>Periodic Table with charges</a:t>
            </a:r>
          </a:p>
        </p:txBody>
      </p:sp>
    </p:spTree>
    <p:extLst>
      <p:ext uri="{BB962C8B-B14F-4D97-AF65-F5344CB8AC3E}">
        <p14:creationId xmlns:p14="http://schemas.microsoft.com/office/powerpoint/2010/main" val="42392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7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Polyvalent Metal </a:t>
            </a:r>
            <a:r>
              <a:rPr lang="en-US" dirty="0" err="1" smtClean="0">
                <a:latin typeface="Arial" charset="0"/>
              </a:rPr>
              <a:t>Cations</a:t>
            </a:r>
            <a:endParaRPr lang="en-US" dirty="0" smtClean="0">
              <a:latin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239000" cy="425450"/>
          </a:xfrm>
          <a:prstGeom prst="rect">
            <a:avLst/>
          </a:prstGeom>
          <a:solidFill>
            <a:srgbClr val="DDDD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Common Type II Cations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990600" y="1568450"/>
            <a:ext cx="7239000" cy="5029200"/>
          </a:xfrm>
          <a:prstGeom prst="rect">
            <a:avLst/>
          </a:prstGeom>
          <a:solidFill>
            <a:srgbClr val="D1FFE8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r>
              <a:rPr lang="en-US" sz="1800" b="1">
                <a:latin typeface="Arial" charset="0"/>
              </a:rPr>
              <a:t>      Ion		Stock System	         Traditional System</a:t>
            </a:r>
          </a:p>
          <a:p>
            <a:pPr eaLnBrk="1" hangingPunct="1"/>
            <a:r>
              <a:rPr lang="en-US" b="1">
                <a:latin typeface="Arial" charset="0"/>
              </a:rPr>
              <a:t>	</a:t>
            </a:r>
          </a:p>
          <a:p>
            <a:pPr eaLnBrk="1" hangingPunct="1"/>
            <a:r>
              <a:rPr lang="en-US">
                <a:latin typeface="Arial" charset="0"/>
              </a:rPr>
              <a:t>     Fe </a:t>
            </a:r>
            <a:r>
              <a:rPr lang="en-US" baseline="30000">
                <a:latin typeface="Arial" charset="0"/>
              </a:rPr>
              <a:t>3+</a:t>
            </a:r>
            <a:r>
              <a:rPr lang="en-US">
                <a:latin typeface="Arial" charset="0"/>
              </a:rPr>
              <a:t>		iron (III)			ferric</a:t>
            </a:r>
          </a:p>
          <a:p>
            <a:pPr eaLnBrk="1" hangingPunct="1"/>
            <a:r>
              <a:rPr lang="en-US">
                <a:latin typeface="Arial" charset="0"/>
              </a:rPr>
              <a:t>     Fe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iron (II)			ferrous	 	 </a:t>
            </a:r>
          </a:p>
          <a:p>
            <a:pPr eaLnBrk="1" hangingPunct="1"/>
            <a:r>
              <a:rPr lang="en-US">
                <a:latin typeface="Arial" charset="0"/>
              </a:rPr>
              <a:t>     Cu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copper (II)		cupric</a:t>
            </a:r>
          </a:p>
          <a:p>
            <a:pPr eaLnBrk="1" hangingPunct="1"/>
            <a:r>
              <a:rPr lang="en-US">
                <a:latin typeface="Arial" charset="0"/>
              </a:rPr>
              <a:t>     Cu </a:t>
            </a:r>
            <a:r>
              <a:rPr lang="en-US" baseline="30000">
                <a:latin typeface="Arial" charset="0"/>
              </a:rPr>
              <a:t>1+</a:t>
            </a:r>
            <a:r>
              <a:rPr lang="en-US">
                <a:latin typeface="Arial" charset="0"/>
              </a:rPr>
              <a:t> 	copper (I)		cuprous</a:t>
            </a:r>
          </a:p>
          <a:p>
            <a:pPr eaLnBrk="1" hangingPunct="1"/>
            <a:r>
              <a:rPr lang="en-US">
                <a:latin typeface="Arial" charset="0"/>
              </a:rPr>
              <a:t>     Co </a:t>
            </a:r>
            <a:r>
              <a:rPr lang="en-US" baseline="30000">
                <a:latin typeface="Arial" charset="0"/>
              </a:rPr>
              <a:t>3+</a:t>
            </a:r>
            <a:r>
              <a:rPr lang="en-US">
                <a:latin typeface="Arial" charset="0"/>
              </a:rPr>
              <a:t> 	cobalt (III)		cobaltic</a:t>
            </a:r>
          </a:p>
          <a:p>
            <a:pPr eaLnBrk="1" hangingPunct="1"/>
            <a:r>
              <a:rPr lang="en-US">
                <a:latin typeface="Arial" charset="0"/>
              </a:rPr>
              <a:t>     Co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cobalt (II)		cobaltous</a:t>
            </a:r>
          </a:p>
          <a:p>
            <a:pPr eaLnBrk="1" hangingPunct="1"/>
            <a:r>
              <a:rPr lang="en-US">
                <a:latin typeface="Arial" charset="0"/>
              </a:rPr>
              <a:t>     Sn </a:t>
            </a:r>
            <a:r>
              <a:rPr lang="en-US" baseline="30000">
                <a:latin typeface="Arial" charset="0"/>
              </a:rPr>
              <a:t>4+</a:t>
            </a:r>
            <a:r>
              <a:rPr lang="en-US">
                <a:latin typeface="Arial" charset="0"/>
              </a:rPr>
              <a:t> 	tin (IV)			stannic</a:t>
            </a:r>
          </a:p>
          <a:p>
            <a:pPr eaLnBrk="1" hangingPunct="1"/>
            <a:r>
              <a:rPr lang="en-US">
                <a:latin typeface="Arial" charset="0"/>
              </a:rPr>
              <a:t>     Sn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tin (II)			stannous</a:t>
            </a:r>
          </a:p>
          <a:p>
            <a:pPr eaLnBrk="1" hangingPunct="1"/>
            <a:r>
              <a:rPr lang="en-US">
                <a:latin typeface="Arial" charset="0"/>
              </a:rPr>
              <a:t>     Pb </a:t>
            </a:r>
            <a:r>
              <a:rPr lang="en-US" baseline="30000">
                <a:latin typeface="Arial" charset="0"/>
              </a:rPr>
              <a:t>4+</a:t>
            </a:r>
            <a:r>
              <a:rPr lang="en-US">
                <a:latin typeface="Arial" charset="0"/>
              </a:rPr>
              <a:t> 	lead (IV)		plumbic</a:t>
            </a:r>
          </a:p>
          <a:p>
            <a:pPr eaLnBrk="1" hangingPunct="1"/>
            <a:r>
              <a:rPr lang="en-US">
                <a:latin typeface="Arial" charset="0"/>
              </a:rPr>
              <a:t>     Pb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lead (II)			plumbous</a:t>
            </a:r>
          </a:p>
          <a:p>
            <a:pPr eaLnBrk="1" hangingPunct="1"/>
            <a:r>
              <a:rPr lang="en-US">
                <a:latin typeface="Arial" charset="0"/>
              </a:rPr>
              <a:t>     Hg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mercury (II)		mercuric</a:t>
            </a:r>
          </a:p>
          <a:p>
            <a:pPr eaLnBrk="1" hangingPunct="1"/>
            <a:r>
              <a:rPr lang="en-US">
                <a:latin typeface="Arial" charset="0"/>
              </a:rPr>
              <a:t>     Hg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mercury (I)		mercurous	 </a:t>
            </a:r>
            <a:endParaRPr lang="en-US" sz="800">
              <a:latin typeface="Arial" charset="0"/>
            </a:endParaRPr>
          </a:p>
          <a:p>
            <a:pPr eaLnBrk="1" hangingPunct="1"/>
            <a:endParaRPr lang="en-US" sz="8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      *</a:t>
            </a:r>
            <a:r>
              <a:rPr lang="en-US" sz="1400">
                <a:latin typeface="Arial" charset="0"/>
              </a:rPr>
              <a:t>Mercury (I) ions are always bound together in pairs to form Hg</a:t>
            </a:r>
            <a:r>
              <a:rPr lang="en-US" sz="1400" baseline="-250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 </a:t>
            </a:r>
            <a:r>
              <a:rPr lang="en-US" sz="1400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1295400" y="225425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58738" y="6629400"/>
            <a:ext cx="31226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Arial" charset="0"/>
              </a:rPr>
              <a:t>Zumdahl, Zumdahl, DeCoste, </a:t>
            </a:r>
            <a:r>
              <a:rPr lang="en-US" sz="800" u="sng">
                <a:latin typeface="Arial" charset="0"/>
              </a:rPr>
              <a:t>World of Chemistry</a:t>
            </a:r>
            <a:r>
              <a:rPr lang="en-US" sz="800">
                <a:latin typeface="Arial" charset="0"/>
              </a:rPr>
              <a:t> </a:t>
            </a:r>
            <a:r>
              <a:rPr lang="en-US" sz="800">
                <a:latin typeface="Symbol" pitchFamily="18" charset="2"/>
              </a:rPr>
              <a:t> </a:t>
            </a:r>
            <a:r>
              <a:rPr lang="en-US" sz="800">
                <a:latin typeface="Arial" charset="0"/>
              </a:rPr>
              <a:t>2002, page 90</a:t>
            </a:r>
          </a:p>
        </p:txBody>
      </p:sp>
      <p:sp>
        <p:nvSpPr>
          <p:cNvPr id="8192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ja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24" y="3902868"/>
            <a:ext cx="3532188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bonnet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r="15660"/>
          <a:stretch>
            <a:fillRect/>
          </a:stretch>
        </p:blipFill>
        <p:spPr bwMode="auto">
          <a:xfrm>
            <a:off x="0" y="0"/>
            <a:ext cx="3309938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jaguar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251894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SaloonBar"/>
          <p:cNvPicPr>
            <a:picLocks noChangeAspect="1" noChangeArrowheads="1"/>
          </p:cNvPicPr>
          <p:nvPr/>
        </p:nvPicPr>
        <p:blipFill>
          <a:blip r:embed="rId5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0"/>
            <a:ext cx="4535487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3314700"/>
            <a:ext cx="8123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  <a:latin typeface="Arial" pitchFamily="34" charset="0"/>
              </a:rPr>
              <a:t>Find the bonnet.                                       </a:t>
            </a:r>
            <a:r>
              <a:rPr lang="en-US" i="0" dirty="0" smtClean="0">
                <a:solidFill>
                  <a:schemeClr val="tx1"/>
                </a:solidFill>
                <a:latin typeface="Arial" pitchFamily="34" charset="0"/>
              </a:rPr>
              <a:t>			  </a:t>
            </a:r>
            <a:r>
              <a:rPr lang="en-US" i="0" dirty="0">
                <a:solidFill>
                  <a:schemeClr val="tx1"/>
                </a:solidFill>
                <a:latin typeface="Arial" pitchFamily="34" charset="0"/>
              </a:rPr>
              <a:t>Find the boot.    </a:t>
            </a:r>
          </a:p>
        </p:txBody>
      </p:sp>
      <p:pic>
        <p:nvPicPr>
          <p:cNvPr id="94215" name="Picture 7" descr="cowboyboot"/>
          <p:cNvPicPr>
            <a:picLocks noChangeAspect="1" noChangeArrowheads="1"/>
          </p:cNvPicPr>
          <p:nvPr/>
        </p:nvPicPr>
        <p:blipFill>
          <a:blip r:embed="rId6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69" y="2219841"/>
            <a:ext cx="202565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03463" y="3346450"/>
            <a:ext cx="4918075" cy="2614613"/>
            <a:chOff x="1451" y="2108"/>
            <a:chExt cx="3098" cy="1647"/>
          </a:xfrm>
        </p:grpSpPr>
        <p:sp>
          <p:nvSpPr>
            <p:cNvPr id="69647" name="Rectangle 13"/>
            <p:cNvSpPr>
              <a:spLocks noChangeArrowheads="1"/>
            </p:cNvSpPr>
            <p:nvPr/>
          </p:nvSpPr>
          <p:spPr bwMode="auto">
            <a:xfrm>
              <a:off x="1451" y="2347"/>
              <a:ext cx="3097" cy="1408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69648" name="Rectangle 12"/>
            <p:cNvSpPr>
              <a:spLocks noChangeArrowheads="1"/>
            </p:cNvSpPr>
            <p:nvPr/>
          </p:nvSpPr>
          <p:spPr bwMode="auto">
            <a:xfrm>
              <a:off x="1457" y="2108"/>
              <a:ext cx="3092" cy="239"/>
            </a:xfrm>
            <a:prstGeom prst="rect">
              <a:avLst/>
            </a:prstGeom>
            <a:solidFill>
              <a:srgbClr val="3366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</p:grpSp>
      <p:sp>
        <p:nvSpPr>
          <p:cNvPr id="533515" name="Rectangle 11"/>
          <p:cNvSpPr>
            <a:spLocks noChangeArrowheads="1"/>
          </p:cNvSpPr>
          <p:nvPr/>
        </p:nvSpPr>
        <p:spPr bwMode="auto">
          <a:xfrm>
            <a:off x="2098675" y="3348038"/>
            <a:ext cx="481488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</a:t>
            </a:r>
            <a:r>
              <a:rPr lang="en-US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Element      Latin root	     </a:t>
            </a:r>
            <a:r>
              <a:rPr lang="en-US" b="1" i="1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-ic	       -ous</a:t>
            </a: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99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gold, Au	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aur-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Au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   Au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endParaRPr lang="en-US" sz="800" baseline="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lead, Pb	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plumb-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   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endParaRPr lang="en-US" sz="800" baseline="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tin, Sn	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stann-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   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endParaRPr lang="en-US" sz="800" baseline="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copper, Cu	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cupr-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Cu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   Cu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endParaRPr lang="en-US" sz="800" baseline="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iron, Fe	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ferr-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Fe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   Fe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963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34963" y="698500"/>
            <a:ext cx="6140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CC"/>
                </a:solidFill>
                <a:latin typeface="Arial" charset="0"/>
                <a:ea typeface="Times New Roman" pitchFamily="18" charset="0"/>
                <a:cs typeface="Arial" charset="0"/>
              </a:rPr>
              <a:t>Traditional (OLD) System of Nomenclature</a:t>
            </a:r>
            <a:endParaRPr lang="en-US" sz="900" b="1">
              <a:solidFill>
                <a:srgbClr val="3333CC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…used historically (and still some today) to name 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compounds 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/multiple-charge cations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To use: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1. Use Latin root of cation. 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2. Use </a:t>
            </a:r>
            <a:r>
              <a:rPr lang="en-US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-ic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ending for higher charge </a:t>
            </a:r>
            <a:endParaRPr lang="en-US" sz="900">
              <a:solidFill>
                <a:srgbClr val="5F5F5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       “   </a:t>
            </a:r>
            <a:r>
              <a:rPr lang="en-US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-ous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“       “    lower     “       </a:t>
            </a:r>
            <a:endParaRPr lang="en-US" sz="900">
              <a:solidFill>
                <a:srgbClr val="5F5F5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3. Then say name of anion, as usual.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306638" y="3352800"/>
            <a:ext cx="4914900" cy="2616200"/>
            <a:chOff x="2700" y="6300"/>
            <a:chExt cx="7740" cy="3780"/>
          </a:xfrm>
        </p:grpSpPr>
        <p:sp>
          <p:nvSpPr>
            <p:cNvPr id="69642" name="Rectangle 6"/>
            <p:cNvSpPr>
              <a:spLocks noChangeArrowheads="1"/>
            </p:cNvSpPr>
            <p:nvPr/>
          </p:nvSpPr>
          <p:spPr bwMode="auto">
            <a:xfrm>
              <a:off x="2700" y="6300"/>
              <a:ext cx="7740" cy="37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69643" name="Line 7"/>
            <p:cNvSpPr>
              <a:spLocks noChangeShapeType="1"/>
            </p:cNvSpPr>
            <p:nvPr/>
          </p:nvSpPr>
          <p:spPr bwMode="auto">
            <a:xfrm>
              <a:off x="2700" y="6840"/>
              <a:ext cx="77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6840" y="6300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69645" name="Line 9"/>
            <p:cNvSpPr>
              <a:spLocks noChangeShapeType="1"/>
            </p:cNvSpPr>
            <p:nvPr/>
          </p:nvSpPr>
          <p:spPr bwMode="auto">
            <a:xfrm>
              <a:off x="8640" y="6300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69646" name="Line 10"/>
            <p:cNvSpPr>
              <a:spLocks noChangeShapeType="1"/>
            </p:cNvSpPr>
            <p:nvPr/>
          </p:nvSpPr>
          <p:spPr bwMode="auto">
            <a:xfrm>
              <a:off x="5040" y="6300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</p:grp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4781550" y="22082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 </a:t>
            </a:r>
            <a:r>
              <a:rPr lang="en-US">
                <a:solidFill>
                  <a:srgbClr val="5F5F5F"/>
                </a:solidFill>
                <a:latin typeface="Arial" charset="0"/>
                <a:ea typeface="Times New Roman" pitchFamily="18" charset="0"/>
                <a:cs typeface="Arial" charset="0"/>
              </a:rPr>
              <a:t>(“icky” food is good for you!)</a:t>
            </a:r>
          </a:p>
        </p:txBody>
      </p:sp>
      <p:sp>
        <p:nvSpPr>
          <p:cNvPr id="533521" name="Rectangle 17"/>
          <p:cNvSpPr>
            <a:spLocks noChangeArrowheads="1"/>
          </p:cNvSpPr>
          <p:nvPr/>
        </p:nvSpPr>
        <p:spPr bwMode="auto">
          <a:xfrm>
            <a:off x="4530725" y="2474913"/>
            <a:ext cx="429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; </a:t>
            </a:r>
            <a:r>
              <a:rPr lang="en-US">
                <a:solidFill>
                  <a:srgbClr val="5F5F5F"/>
                </a:solidFill>
                <a:latin typeface="Arial" charset="0"/>
                <a:ea typeface="Times New Roman" pitchFamily="18" charset="0"/>
                <a:cs typeface="Arial" charset="0"/>
              </a:rPr>
              <a:t>(“delici</a:t>
            </a:r>
            <a:r>
              <a:rPr lang="en-US" i="1">
                <a:solidFill>
                  <a:srgbClr val="5F5F5F"/>
                </a:solidFill>
                <a:latin typeface="Arial" charset="0"/>
                <a:ea typeface="Times New Roman" pitchFamily="18" charset="0"/>
                <a:cs typeface="Arial" charset="0"/>
              </a:rPr>
              <a:t>ous”</a:t>
            </a:r>
            <a:r>
              <a:rPr lang="en-US">
                <a:solidFill>
                  <a:srgbClr val="5F5F5F"/>
                </a:solidFill>
                <a:latin typeface="Arial" charset="0"/>
                <a:ea typeface="Times New Roman" pitchFamily="18" charset="0"/>
                <a:cs typeface="Arial" charset="0"/>
              </a:rPr>
              <a:t> food is not good for you!)</a:t>
            </a:r>
          </a:p>
        </p:txBody>
      </p:sp>
    </p:spTree>
    <p:extLst>
      <p:ext uri="{BB962C8B-B14F-4D97-AF65-F5344CB8AC3E}">
        <p14:creationId xmlns:p14="http://schemas.microsoft.com/office/powerpoint/2010/main" val="11604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3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3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3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3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3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3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3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3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3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3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3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3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3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5" grpId="0"/>
      <p:bldP spid="5335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r>
              <a:rPr lang="en-US" dirty="0" smtClean="0"/>
              <a:t>Find the oxidation State of the polyvalent metal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Subscript Metal (X) + Subscript Nonmetal ( Ox #) = 0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State metal, use Roman Numeral for oxidation state, state nonmetal and change ending to 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2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 smtClean="0"/>
              <a:t>Name this compound!</a:t>
            </a:r>
            <a:br>
              <a:rPr lang="en-US" dirty="0" smtClean="0"/>
            </a:br>
            <a:r>
              <a:rPr lang="en-US" dirty="0" smtClean="0"/>
              <a:t>Cu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2378597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oxidation number of the metal :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en-US" sz="4000" dirty="0" smtClean="0"/>
              <a:t>(3) (x) + 2 (-3) = 0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75281" y="3310979"/>
            <a:ext cx="1794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X = +2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2107" y="4038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 </a:t>
            </a:r>
            <a:r>
              <a:rPr lang="en-US" dirty="0"/>
              <a:t>s</a:t>
            </a:r>
            <a:r>
              <a:rPr lang="en-US" dirty="0" smtClean="0"/>
              <a:t>tate the metal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state the value of the Roman Numeral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state non-metal change ending to 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482679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Copper II Phosphide</a:t>
            </a:r>
            <a:endParaRPr lang="en-US" sz="4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05400" y="36576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Oxidation States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3841750" y="159226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“tin fluoride”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2051050" y="2859088"/>
            <a:ext cx="173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fluoride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5708650" y="2859088"/>
            <a:ext cx="183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(IV) fluoride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2422525" y="2068513"/>
            <a:ext cx="428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is either 2+ or 4+ oxidation state.</a:t>
            </a:r>
          </a:p>
        </p:txBody>
      </p:sp>
      <p:sp>
        <p:nvSpPr>
          <p:cNvPr id="632841" name="AutoShape 9"/>
          <p:cNvSpPr>
            <a:spLocks noChangeArrowheads="1"/>
          </p:cNvSpPr>
          <p:nvPr/>
        </p:nvSpPr>
        <p:spPr bwMode="auto">
          <a:xfrm flipH="1">
            <a:off x="2266950" y="2724150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2108200" y="3421063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A50021"/>
                </a:solidFill>
                <a:latin typeface="Arial" charset="0"/>
              </a:rPr>
              <a:t>2+</a:t>
            </a:r>
          </a:p>
        </p:txBody>
      </p:sp>
      <p:sp>
        <p:nvSpPr>
          <p:cNvPr id="632843" name="Text Box 11"/>
          <p:cNvSpPr txBox="1">
            <a:spLocks noChangeArrowheads="1"/>
          </p:cNvSpPr>
          <p:nvPr/>
        </p:nvSpPr>
        <p:spPr bwMode="auto">
          <a:xfrm>
            <a:off x="2860675" y="3421063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</a:p>
        </p:txBody>
      </p:sp>
      <p:sp>
        <p:nvSpPr>
          <p:cNvPr id="632844" name="Text Box 12"/>
          <p:cNvSpPr txBox="1">
            <a:spLocks noChangeArrowheads="1"/>
          </p:cNvSpPr>
          <p:nvPr/>
        </p:nvSpPr>
        <p:spPr bwMode="auto">
          <a:xfrm>
            <a:off x="2374900" y="3944938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SnF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32845" name="Line 13"/>
          <p:cNvSpPr>
            <a:spLocks noChangeShapeType="1"/>
          </p:cNvSpPr>
          <p:nvPr/>
        </p:nvSpPr>
        <p:spPr bwMode="auto">
          <a:xfrm>
            <a:off x="2590800" y="3676650"/>
            <a:ext cx="3905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 flipH="1">
            <a:off x="2724150" y="3676650"/>
            <a:ext cx="4095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7" name="AutoShape 15"/>
          <p:cNvSpPr>
            <a:spLocks noChangeArrowheads="1"/>
          </p:cNvSpPr>
          <p:nvPr/>
        </p:nvSpPr>
        <p:spPr bwMode="auto">
          <a:xfrm flipH="1">
            <a:off x="5895975" y="2724150"/>
            <a:ext cx="466725" cy="190500"/>
          </a:xfrm>
          <a:prstGeom prst="curvedDownArrow">
            <a:avLst>
              <a:gd name="adj1" fmla="val 49000"/>
              <a:gd name="adj2" fmla="val 98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5765800" y="3421063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A50021"/>
                </a:solidFill>
                <a:latin typeface="Arial" charset="0"/>
              </a:rPr>
              <a:t>4+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6518275" y="3421063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6032500" y="3944938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SnF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32851" name="Line 19"/>
          <p:cNvSpPr>
            <a:spLocks noChangeShapeType="1"/>
          </p:cNvSpPr>
          <p:nvPr/>
        </p:nvSpPr>
        <p:spPr bwMode="auto">
          <a:xfrm>
            <a:off x="6248400" y="3676650"/>
            <a:ext cx="3905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2" name="Line 20"/>
          <p:cNvSpPr>
            <a:spLocks noChangeShapeType="1"/>
          </p:cNvSpPr>
          <p:nvPr/>
        </p:nvSpPr>
        <p:spPr bwMode="auto">
          <a:xfrm flipH="1">
            <a:off x="6381750" y="3676650"/>
            <a:ext cx="4095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3" name="Text Box 21"/>
          <p:cNvSpPr txBox="1">
            <a:spLocks noChangeArrowheads="1"/>
          </p:cNvSpPr>
          <p:nvPr/>
        </p:nvSpPr>
        <p:spPr bwMode="auto">
          <a:xfrm>
            <a:off x="727075" y="4887913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sulf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ide</a:t>
            </a:r>
          </a:p>
        </p:txBody>
      </p:sp>
      <p:sp>
        <p:nvSpPr>
          <p:cNvPr id="632854" name="AutoShape 22"/>
          <p:cNvSpPr>
            <a:spLocks noChangeArrowheads="1"/>
          </p:cNvSpPr>
          <p:nvPr/>
        </p:nvSpPr>
        <p:spPr bwMode="auto">
          <a:xfrm flipH="1">
            <a:off x="942975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5" name="Text Box 23"/>
          <p:cNvSpPr txBox="1">
            <a:spLocks noChangeArrowheads="1"/>
          </p:cNvSpPr>
          <p:nvPr/>
        </p:nvSpPr>
        <p:spPr bwMode="auto">
          <a:xfrm>
            <a:off x="784225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2856" name="Text Box 24"/>
          <p:cNvSpPr txBox="1">
            <a:spLocks noChangeArrowheads="1"/>
          </p:cNvSpPr>
          <p:nvPr/>
        </p:nvSpPr>
        <p:spPr bwMode="auto">
          <a:xfrm>
            <a:off x="1536700" y="5449888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57" name="Text Box 25"/>
          <p:cNvSpPr txBox="1">
            <a:spLocks noChangeArrowheads="1"/>
          </p:cNvSpPr>
          <p:nvPr/>
        </p:nvSpPr>
        <p:spPr bwMode="auto">
          <a:xfrm>
            <a:off x="1050925" y="5973763"/>
            <a:ext cx="849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32858" name="Line 26"/>
          <p:cNvSpPr>
            <a:spLocks noChangeShapeType="1"/>
          </p:cNvSpPr>
          <p:nvPr/>
        </p:nvSpPr>
        <p:spPr bwMode="auto">
          <a:xfrm>
            <a:off x="1266825" y="5705475"/>
            <a:ext cx="3905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9" name="Line 27"/>
          <p:cNvSpPr>
            <a:spLocks noChangeShapeType="1"/>
          </p:cNvSpPr>
          <p:nvPr/>
        </p:nvSpPr>
        <p:spPr bwMode="auto">
          <a:xfrm flipH="1">
            <a:off x="1419225" y="5705475"/>
            <a:ext cx="4095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60" name="Text Box 28"/>
          <p:cNvSpPr txBox="1">
            <a:spLocks noChangeArrowheads="1"/>
          </p:cNvSpPr>
          <p:nvPr/>
        </p:nvSpPr>
        <p:spPr bwMode="auto">
          <a:xfrm>
            <a:off x="1117600" y="6364288"/>
            <a:ext cx="665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SnS</a:t>
            </a:r>
            <a:endParaRPr lang="en-US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2867" name="Text Box 35"/>
          <p:cNvSpPr txBox="1">
            <a:spLocks noChangeArrowheads="1"/>
          </p:cNvSpPr>
          <p:nvPr/>
        </p:nvSpPr>
        <p:spPr bwMode="auto">
          <a:xfrm>
            <a:off x="2765425" y="4887913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sulf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ate</a:t>
            </a:r>
          </a:p>
        </p:txBody>
      </p:sp>
      <p:sp>
        <p:nvSpPr>
          <p:cNvPr id="632868" name="AutoShape 36"/>
          <p:cNvSpPr>
            <a:spLocks noChangeArrowheads="1"/>
          </p:cNvSpPr>
          <p:nvPr/>
        </p:nvSpPr>
        <p:spPr bwMode="auto">
          <a:xfrm flipH="1">
            <a:off x="2981325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69" name="Text Box 37"/>
          <p:cNvSpPr txBox="1">
            <a:spLocks noChangeArrowheads="1"/>
          </p:cNvSpPr>
          <p:nvPr/>
        </p:nvSpPr>
        <p:spPr bwMode="auto">
          <a:xfrm>
            <a:off x="2822575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2870" name="Text Box 38"/>
          <p:cNvSpPr txBox="1">
            <a:spLocks noChangeArrowheads="1"/>
          </p:cNvSpPr>
          <p:nvPr/>
        </p:nvSpPr>
        <p:spPr bwMode="auto">
          <a:xfrm>
            <a:off x="3575050" y="5449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71" name="Text Box 39"/>
          <p:cNvSpPr txBox="1">
            <a:spLocks noChangeArrowheads="1"/>
          </p:cNvSpPr>
          <p:nvPr/>
        </p:nvSpPr>
        <p:spPr bwMode="auto">
          <a:xfrm>
            <a:off x="3089275" y="5973763"/>
            <a:ext cx="95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32875" name="Text Box 43"/>
          <p:cNvSpPr txBox="1">
            <a:spLocks noChangeArrowheads="1"/>
          </p:cNvSpPr>
          <p:nvPr/>
        </p:nvSpPr>
        <p:spPr bwMode="auto">
          <a:xfrm>
            <a:off x="4737100" y="4887913"/>
            <a:ext cx="159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sulf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ite</a:t>
            </a:r>
          </a:p>
        </p:txBody>
      </p:sp>
      <p:sp>
        <p:nvSpPr>
          <p:cNvPr id="632876" name="AutoShape 44"/>
          <p:cNvSpPr>
            <a:spLocks noChangeArrowheads="1"/>
          </p:cNvSpPr>
          <p:nvPr/>
        </p:nvSpPr>
        <p:spPr bwMode="auto">
          <a:xfrm flipH="1">
            <a:off x="4953000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77" name="Text Box 45"/>
          <p:cNvSpPr txBox="1">
            <a:spLocks noChangeArrowheads="1"/>
          </p:cNvSpPr>
          <p:nvPr/>
        </p:nvSpPr>
        <p:spPr bwMode="auto">
          <a:xfrm>
            <a:off x="4794250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2878" name="Text Box 46"/>
          <p:cNvSpPr txBox="1">
            <a:spLocks noChangeArrowheads="1"/>
          </p:cNvSpPr>
          <p:nvPr/>
        </p:nvSpPr>
        <p:spPr bwMode="auto">
          <a:xfrm>
            <a:off x="5546725" y="5449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79" name="Text Box 47"/>
          <p:cNvSpPr txBox="1">
            <a:spLocks noChangeArrowheads="1"/>
          </p:cNvSpPr>
          <p:nvPr/>
        </p:nvSpPr>
        <p:spPr bwMode="auto">
          <a:xfrm>
            <a:off x="5060950" y="5973763"/>
            <a:ext cx="95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32880" name="Text Box 48"/>
          <p:cNvSpPr txBox="1">
            <a:spLocks noChangeArrowheads="1"/>
          </p:cNvSpPr>
          <p:nvPr/>
        </p:nvSpPr>
        <p:spPr bwMode="auto">
          <a:xfrm>
            <a:off x="6746875" y="4887913"/>
            <a:ext cx="174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(IV) sulfate</a:t>
            </a:r>
          </a:p>
        </p:txBody>
      </p:sp>
      <p:sp>
        <p:nvSpPr>
          <p:cNvPr id="632881" name="AutoShape 49"/>
          <p:cNvSpPr>
            <a:spLocks noChangeArrowheads="1"/>
          </p:cNvSpPr>
          <p:nvPr/>
        </p:nvSpPr>
        <p:spPr bwMode="auto">
          <a:xfrm flipH="1">
            <a:off x="6962775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82" name="Text Box 50"/>
          <p:cNvSpPr txBox="1">
            <a:spLocks noChangeArrowheads="1"/>
          </p:cNvSpPr>
          <p:nvPr/>
        </p:nvSpPr>
        <p:spPr bwMode="auto">
          <a:xfrm>
            <a:off x="6804025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4+</a:t>
            </a:r>
          </a:p>
        </p:txBody>
      </p:sp>
      <p:sp>
        <p:nvSpPr>
          <p:cNvPr id="632883" name="Text Box 51"/>
          <p:cNvSpPr txBox="1">
            <a:spLocks noChangeArrowheads="1"/>
          </p:cNvSpPr>
          <p:nvPr/>
        </p:nvSpPr>
        <p:spPr bwMode="auto">
          <a:xfrm>
            <a:off x="7556500" y="5449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84" name="Text Box 52"/>
          <p:cNvSpPr txBox="1">
            <a:spLocks noChangeArrowheads="1"/>
          </p:cNvSpPr>
          <p:nvPr/>
        </p:nvSpPr>
        <p:spPr bwMode="auto">
          <a:xfrm>
            <a:off x="7070725" y="5973763"/>
            <a:ext cx="1306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(SO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32885" name="Text Box 53"/>
          <p:cNvSpPr txBox="1">
            <a:spLocks noChangeArrowheads="1"/>
          </p:cNvSpPr>
          <p:nvPr/>
        </p:nvSpPr>
        <p:spPr bwMode="auto">
          <a:xfrm>
            <a:off x="7137400" y="6364288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Sn(SO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2507" name="AutoShape 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57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2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2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3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3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32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3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3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3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32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3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3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3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3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3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8" grpId="0"/>
      <p:bldP spid="632839" grpId="0"/>
      <p:bldP spid="632840" grpId="0"/>
      <p:bldP spid="632841" grpId="0" animBg="1"/>
      <p:bldP spid="632843" grpId="0"/>
      <p:bldP spid="632844" grpId="0"/>
      <p:bldP spid="632845" grpId="0" animBg="1"/>
      <p:bldP spid="632846" grpId="0" animBg="1"/>
      <p:bldP spid="632847" grpId="0" animBg="1"/>
      <p:bldP spid="632849" grpId="0"/>
      <p:bldP spid="632850" grpId="0"/>
      <p:bldP spid="632851" grpId="0" animBg="1"/>
      <p:bldP spid="632852" grpId="0" animBg="1"/>
      <p:bldP spid="632853" grpId="0"/>
      <p:bldP spid="632854" grpId="0" animBg="1"/>
      <p:bldP spid="632856" grpId="0"/>
      <p:bldP spid="632857" grpId="0"/>
      <p:bldP spid="632858" grpId="0" animBg="1"/>
      <p:bldP spid="632859" grpId="0" animBg="1"/>
      <p:bldP spid="632860" grpId="0"/>
      <p:bldP spid="632867" grpId="0"/>
      <p:bldP spid="632868" grpId="0" animBg="1"/>
      <p:bldP spid="632870" grpId="0"/>
      <p:bldP spid="632871" grpId="0"/>
      <p:bldP spid="632875" grpId="0"/>
      <p:bldP spid="632876" grpId="0" animBg="1"/>
      <p:bldP spid="632878" grpId="0"/>
      <p:bldP spid="632879" grpId="0"/>
      <p:bldP spid="632880" grpId="0"/>
      <p:bldP spid="632881" grpId="0" animBg="1"/>
      <p:bldP spid="632883" grpId="0"/>
      <p:bldP spid="632884" grpId="0"/>
      <p:bldP spid="6328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Chromium II Chloride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066800" y="2249488"/>
            <a:ext cx="589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Chromium (II)	Chloride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066800" y="3078163"/>
            <a:ext cx="575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1-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1066800" y="3870325"/>
            <a:ext cx="545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1066800" y="4724400"/>
            <a:ext cx="4481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1069975" y="5622925"/>
            <a:ext cx="437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5: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1009650" y="1143000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RECALL:  Chromium has multiple oxidation states.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             Name with STOCK system.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     Assume Chromiun (II).</a:t>
            </a:r>
            <a:endParaRPr lang="en-US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9761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762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63" name="Rectangle 21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10407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685800" y="457200"/>
            <a:ext cx="811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Tin IV Chloride     Stannic </a:t>
            </a:r>
            <a:r>
              <a:rPr lang="en-US" sz="4000" dirty="0">
                <a:solidFill>
                  <a:srgbClr val="000000"/>
                </a:solidFill>
                <a:latin typeface="Arial" charset="0"/>
              </a:rPr>
              <a:t>Chloride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1066800" y="2249488"/>
            <a:ext cx="597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   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Stannic (tin)		 Chloride</a:t>
            </a:r>
          </a:p>
        </p:txBody>
      </p:sp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1066800" y="3078163"/>
            <a:ext cx="575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4+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1-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1066800" y="3870325"/>
            <a:ext cx="545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</a:p>
        </p:txBody>
      </p:sp>
      <p:sp>
        <p:nvSpPr>
          <p:cNvPr id="158726" name="Text Box 7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58728" name="Line 9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29" name="Line 10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0" name="Line 11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1" name="Line 12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2" name="Line 13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3" name="Line 14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4" name="Rectangle 15"/>
          <p:cNvSpPr>
            <a:spLocks noChangeArrowheads="1"/>
          </p:cNvSpPr>
          <p:nvPr/>
        </p:nvSpPr>
        <p:spPr bwMode="auto">
          <a:xfrm>
            <a:off x="1066800" y="4724400"/>
            <a:ext cx="437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SnCl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58735" name="Text Box 17"/>
          <p:cNvSpPr txBox="1">
            <a:spLocks noChangeArrowheads="1"/>
          </p:cNvSpPr>
          <p:nvPr/>
        </p:nvSpPr>
        <p:spPr bwMode="auto">
          <a:xfrm>
            <a:off x="1009650" y="1371600"/>
            <a:ext cx="6532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RECALL:  “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ic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” higher oxidation  &amp;    “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ous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” lower oxidation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           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4+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 (higher)	                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 (lower)</a:t>
            </a:r>
          </a:p>
        </p:txBody>
      </p:sp>
      <p:sp>
        <p:nvSpPr>
          <p:cNvPr id="1587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37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8" name="Rectangle 22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20504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Chromium (III) Chloride</a:t>
            </a:r>
          </a:p>
        </p:txBody>
      </p:sp>
      <p:sp>
        <p:nvSpPr>
          <p:cNvPr id="154627" name="Text Box 1027"/>
          <p:cNvSpPr txBox="1">
            <a:spLocks noChangeArrowheads="1"/>
          </p:cNvSpPr>
          <p:nvPr/>
        </p:nvSpPr>
        <p:spPr bwMode="auto">
          <a:xfrm>
            <a:off x="1066800" y="2919413"/>
            <a:ext cx="551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Chromium (III)     Chloride</a:t>
            </a:r>
          </a:p>
        </p:txBody>
      </p:sp>
      <p:sp>
        <p:nvSpPr>
          <p:cNvPr id="154628" name="Rectangle 1028"/>
          <p:cNvSpPr>
            <a:spLocks noChangeArrowheads="1"/>
          </p:cNvSpPr>
          <p:nvPr/>
        </p:nvSpPr>
        <p:spPr bwMode="auto">
          <a:xfrm>
            <a:off x="1066800" y="3748088"/>
            <a:ext cx="575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3+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1-</a:t>
            </a:r>
          </a:p>
        </p:txBody>
      </p:sp>
      <p:sp>
        <p:nvSpPr>
          <p:cNvPr id="154629" name="Rectangle 1029"/>
          <p:cNvSpPr>
            <a:spLocks noChangeArrowheads="1"/>
          </p:cNvSpPr>
          <p:nvPr/>
        </p:nvSpPr>
        <p:spPr bwMode="auto">
          <a:xfrm>
            <a:off x="1066800" y="4540250"/>
            <a:ext cx="545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</a:p>
        </p:txBody>
      </p:sp>
      <p:sp>
        <p:nvSpPr>
          <p:cNvPr id="154630" name="Text Box 1030"/>
          <p:cNvSpPr txBox="1">
            <a:spLocks noChangeArrowheads="1"/>
          </p:cNvSpPr>
          <p:nvPr/>
        </p:nvSpPr>
        <p:spPr bwMode="auto">
          <a:xfrm>
            <a:off x="3789363" y="4845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4631" name="Rectangle 1031"/>
          <p:cNvSpPr>
            <a:spLocks noChangeArrowheads="1"/>
          </p:cNvSpPr>
          <p:nvPr/>
        </p:nvSpPr>
        <p:spPr bwMode="auto">
          <a:xfrm>
            <a:off x="6380163" y="4845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54632" name="Line 1032"/>
          <p:cNvSpPr>
            <a:spLocks noChangeShapeType="1"/>
          </p:cNvSpPr>
          <p:nvPr/>
        </p:nvSpPr>
        <p:spPr bwMode="auto">
          <a:xfrm>
            <a:off x="3962400" y="4175125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3" name="Line 1033"/>
          <p:cNvSpPr>
            <a:spLocks noChangeShapeType="1"/>
          </p:cNvSpPr>
          <p:nvPr/>
        </p:nvSpPr>
        <p:spPr bwMode="auto">
          <a:xfrm>
            <a:off x="3962400" y="440372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4" name="Line 1034"/>
          <p:cNvSpPr>
            <a:spLocks noChangeShapeType="1"/>
          </p:cNvSpPr>
          <p:nvPr/>
        </p:nvSpPr>
        <p:spPr bwMode="auto">
          <a:xfrm>
            <a:off x="6553200" y="4403725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5" name="Line 1035"/>
          <p:cNvSpPr>
            <a:spLocks noChangeShapeType="1"/>
          </p:cNvSpPr>
          <p:nvPr/>
        </p:nvSpPr>
        <p:spPr bwMode="auto">
          <a:xfrm flipH="1" flipV="1">
            <a:off x="6629400" y="3565525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6" name="Line 1036"/>
          <p:cNvSpPr>
            <a:spLocks noChangeShapeType="1"/>
          </p:cNvSpPr>
          <p:nvPr/>
        </p:nvSpPr>
        <p:spPr bwMode="auto">
          <a:xfrm flipH="1">
            <a:off x="4800600" y="3565525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7" name="Line 1037"/>
          <p:cNvSpPr>
            <a:spLocks noChangeShapeType="1"/>
          </p:cNvSpPr>
          <p:nvPr/>
        </p:nvSpPr>
        <p:spPr bwMode="auto">
          <a:xfrm flipH="1">
            <a:off x="4038600" y="3565525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8" name="Rectangle 1038"/>
          <p:cNvSpPr>
            <a:spLocks noChangeArrowheads="1"/>
          </p:cNvSpPr>
          <p:nvPr/>
        </p:nvSpPr>
        <p:spPr bwMode="auto">
          <a:xfrm>
            <a:off x="1066800" y="5394325"/>
            <a:ext cx="4627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54639" name="Text Box 1039"/>
          <p:cNvSpPr txBox="1">
            <a:spLocks noChangeArrowheads="1"/>
          </p:cNvSpPr>
          <p:nvPr/>
        </p:nvSpPr>
        <p:spPr bwMode="auto">
          <a:xfrm>
            <a:off x="542925" y="1660525"/>
            <a:ext cx="7762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RECALL:  Chromium forms oxides in which metal exhibits oxidation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states of +3 and +2.  STOCK system indicates oxidation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state of compound.  Assume Cr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3+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(chromium (III) chloride).</a:t>
            </a:r>
          </a:p>
        </p:txBody>
      </p:sp>
      <p:sp>
        <p:nvSpPr>
          <p:cNvPr id="154640" name="AutoShape 10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641" name="AutoShape 104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42" name="Text Box 1044"/>
          <p:cNvSpPr txBox="1">
            <a:spLocks noChangeArrowheads="1"/>
          </p:cNvSpPr>
          <p:nvPr/>
        </p:nvSpPr>
        <p:spPr bwMode="auto">
          <a:xfrm>
            <a:off x="7696200" y="64770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7772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2682875" y="2217738"/>
            <a:ext cx="722313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2673350" y="3617913"/>
            <a:ext cx="6381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AuN</a:t>
            </a:r>
          </a:p>
        </p:txBody>
      </p:sp>
      <p:sp>
        <p:nvSpPr>
          <p:cNvPr id="535569" name="Rectangle 17"/>
          <p:cNvSpPr>
            <a:spLocks noChangeArrowheads="1"/>
          </p:cNvSpPr>
          <p:nvPr/>
        </p:nvSpPr>
        <p:spPr bwMode="auto">
          <a:xfrm>
            <a:off x="2673350" y="5256213"/>
            <a:ext cx="684213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FeF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5570" name="Rectangle 18"/>
          <p:cNvSpPr>
            <a:spLocks noChangeArrowheads="1"/>
          </p:cNvSpPr>
          <p:nvPr/>
        </p:nvSpPr>
        <p:spPr bwMode="auto">
          <a:xfrm>
            <a:off x="6330950" y="2293938"/>
            <a:ext cx="20986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plumbic phosphide</a:t>
            </a:r>
          </a:p>
        </p:txBody>
      </p:sp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6330950" y="3694113"/>
            <a:ext cx="23018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plumbous phosphide</a:t>
            </a:r>
          </a:p>
        </p:txBody>
      </p: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6330950" y="5256213"/>
            <a:ext cx="17811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stannic chloride</a:t>
            </a:r>
          </a:p>
        </p:txBody>
      </p:sp>
      <p:sp>
        <p:nvSpPr>
          <p:cNvPr id="7066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0665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847725" y="52578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35574" name="Rectangle 22"/>
          <p:cNvSpPr>
            <a:spLocks noChangeArrowheads="1"/>
          </p:cNvSpPr>
          <p:nvPr/>
        </p:nvSpPr>
        <p:spPr bwMode="auto">
          <a:xfrm>
            <a:off x="850900" y="1217613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 formulas:</a:t>
            </a:r>
          </a:p>
        </p:txBody>
      </p:sp>
      <p:sp>
        <p:nvSpPr>
          <p:cNvPr id="535576" name="Rectangle 24"/>
          <p:cNvSpPr>
            <a:spLocks noChangeArrowheads="1"/>
          </p:cNvSpPr>
          <p:nvPr/>
        </p:nvSpPr>
        <p:spPr bwMode="auto">
          <a:xfrm>
            <a:off x="6334125" y="12176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 names:</a:t>
            </a:r>
          </a:p>
        </p:txBody>
      </p:sp>
      <p:sp>
        <p:nvSpPr>
          <p:cNvPr id="535578" name="Rectangle 26"/>
          <p:cNvSpPr>
            <a:spLocks noChangeArrowheads="1"/>
          </p:cNvSpPr>
          <p:nvPr/>
        </p:nvSpPr>
        <p:spPr bwMode="auto">
          <a:xfrm>
            <a:off x="854075" y="1951038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opper I 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sulfide</a:t>
            </a:r>
          </a:p>
        </p:txBody>
      </p:sp>
      <p:sp>
        <p:nvSpPr>
          <p:cNvPr id="535580" name="Rectangle 28"/>
          <p:cNvSpPr>
            <a:spLocks noChangeArrowheads="1"/>
          </p:cNvSpPr>
          <p:nvPr/>
        </p:nvSpPr>
        <p:spPr bwMode="auto">
          <a:xfrm>
            <a:off x="850900" y="334168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auric nitride</a:t>
            </a:r>
          </a:p>
        </p:txBody>
      </p:sp>
      <p:sp>
        <p:nvSpPr>
          <p:cNvPr id="535582" name="Rectangle 30"/>
          <p:cNvSpPr>
            <a:spLocks noChangeArrowheads="1"/>
          </p:cNvSpPr>
          <p:nvPr/>
        </p:nvSpPr>
        <p:spPr bwMode="auto">
          <a:xfrm>
            <a:off x="850900" y="4732338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ferrous fluoride</a:t>
            </a:r>
          </a:p>
        </p:txBody>
      </p:sp>
      <p:sp>
        <p:nvSpPr>
          <p:cNvPr id="535584" name="Rectangle 32"/>
          <p:cNvSpPr>
            <a:spLocks noChangeArrowheads="1"/>
          </p:cNvSpPr>
          <p:nvPr/>
        </p:nvSpPr>
        <p:spPr bwMode="auto">
          <a:xfrm>
            <a:off x="5418138" y="1951038"/>
            <a:ext cx="78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35586" name="Rectangle 34"/>
          <p:cNvSpPr>
            <a:spLocks noChangeArrowheads="1"/>
          </p:cNvSpPr>
          <p:nvPr/>
        </p:nvSpPr>
        <p:spPr bwMode="auto">
          <a:xfrm>
            <a:off x="6332538" y="1951038"/>
            <a:ext cx="1376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 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4 P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</a:p>
        </p:txBody>
      </p:sp>
      <p:sp>
        <p:nvSpPr>
          <p:cNvPr id="535588" name="Rectangle 36"/>
          <p:cNvSpPr>
            <a:spLocks noChangeArrowheads="1"/>
          </p:cNvSpPr>
          <p:nvPr/>
        </p:nvSpPr>
        <p:spPr bwMode="auto">
          <a:xfrm>
            <a:off x="850900" y="2217738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5590" name="Rectangle 38"/>
          <p:cNvSpPr>
            <a:spLocks noChangeArrowheads="1"/>
          </p:cNvSpPr>
          <p:nvPr/>
        </p:nvSpPr>
        <p:spPr bwMode="auto">
          <a:xfrm>
            <a:off x="5418138" y="3341688"/>
            <a:ext cx="78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35592" name="Rectangle 40"/>
          <p:cNvSpPr>
            <a:spLocks noChangeArrowheads="1"/>
          </p:cNvSpPr>
          <p:nvPr/>
        </p:nvSpPr>
        <p:spPr bwMode="auto">
          <a:xfrm>
            <a:off x="6332538" y="3341688"/>
            <a:ext cx="1376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 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2 P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</a:p>
        </p:txBody>
      </p:sp>
      <p:sp>
        <p:nvSpPr>
          <p:cNvPr id="535594" name="Rectangle 42"/>
          <p:cNvSpPr>
            <a:spLocks noChangeArrowheads="1"/>
          </p:cNvSpPr>
          <p:nvPr/>
        </p:nvSpPr>
        <p:spPr bwMode="auto">
          <a:xfrm>
            <a:off x="850900" y="3617913"/>
            <a:ext cx="636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5596" name="Rectangle 44"/>
          <p:cNvSpPr>
            <a:spLocks noChangeArrowheads="1"/>
          </p:cNvSpPr>
          <p:nvPr/>
        </p:nvSpPr>
        <p:spPr bwMode="auto">
          <a:xfrm>
            <a:off x="5419725" y="4722813"/>
            <a:ext cx="763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SnCl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35598" name="Rectangle 46"/>
          <p:cNvSpPr>
            <a:spLocks noChangeArrowheads="1"/>
          </p:cNvSpPr>
          <p:nvPr/>
        </p:nvSpPr>
        <p:spPr bwMode="auto">
          <a:xfrm>
            <a:off x="6338888" y="4732338"/>
            <a:ext cx="124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4 Cl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35600" name="Rectangle 48"/>
          <p:cNvSpPr>
            <a:spLocks noChangeArrowheads="1"/>
          </p:cNvSpPr>
          <p:nvPr/>
        </p:nvSpPr>
        <p:spPr bwMode="auto">
          <a:xfrm>
            <a:off x="1450975" y="22177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535602" name="Rectangle 50"/>
          <p:cNvSpPr>
            <a:spLocks noChangeArrowheads="1"/>
          </p:cNvSpPr>
          <p:nvPr/>
        </p:nvSpPr>
        <p:spPr bwMode="auto">
          <a:xfrm>
            <a:off x="1431925" y="36179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535604" name="Rectangle 52"/>
          <p:cNvSpPr>
            <a:spLocks noChangeArrowheads="1"/>
          </p:cNvSpPr>
          <p:nvPr/>
        </p:nvSpPr>
        <p:spPr bwMode="auto">
          <a:xfrm>
            <a:off x="1422400" y="52562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535606" name="Rectangle 54"/>
          <p:cNvSpPr>
            <a:spLocks noChangeArrowheads="1"/>
          </p:cNvSpPr>
          <p:nvPr/>
        </p:nvSpPr>
        <p:spPr bwMode="auto">
          <a:xfrm>
            <a:off x="850900" y="405606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gold (III) nitride</a:t>
            </a:r>
          </a:p>
        </p:txBody>
      </p:sp>
      <p:sp>
        <p:nvSpPr>
          <p:cNvPr id="535607" name="Rectangle 55"/>
          <p:cNvSpPr>
            <a:spLocks noChangeArrowheads="1"/>
          </p:cNvSpPr>
          <p:nvPr/>
        </p:nvSpPr>
        <p:spPr bwMode="auto">
          <a:xfrm>
            <a:off x="850900" y="5694363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(II) fluoride</a:t>
            </a:r>
          </a:p>
        </p:txBody>
      </p:sp>
      <p:sp>
        <p:nvSpPr>
          <p:cNvPr id="535608" name="Rectangle 56"/>
          <p:cNvSpPr>
            <a:spLocks noChangeArrowheads="1"/>
          </p:cNvSpPr>
          <p:nvPr/>
        </p:nvSpPr>
        <p:spPr bwMode="auto">
          <a:xfrm>
            <a:off x="6337300" y="2713038"/>
            <a:ext cx="216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 (IV) phosphide</a:t>
            </a:r>
          </a:p>
        </p:txBody>
      </p:sp>
      <p:sp>
        <p:nvSpPr>
          <p:cNvPr id="535609" name="Rectangle 57"/>
          <p:cNvSpPr>
            <a:spLocks noChangeArrowheads="1"/>
          </p:cNvSpPr>
          <p:nvPr/>
        </p:nvSpPr>
        <p:spPr bwMode="auto">
          <a:xfrm>
            <a:off x="6346825" y="4094163"/>
            <a:ext cx="207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 (II) phosphide</a:t>
            </a:r>
          </a:p>
        </p:txBody>
      </p:sp>
      <p:sp>
        <p:nvSpPr>
          <p:cNvPr id="535610" name="Rectangle 58"/>
          <p:cNvSpPr>
            <a:spLocks noChangeArrowheads="1"/>
          </p:cNvSpPr>
          <p:nvPr/>
        </p:nvSpPr>
        <p:spPr bwMode="auto">
          <a:xfrm>
            <a:off x="6356350" y="5656263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tin (IV) chloride</a:t>
            </a:r>
          </a:p>
        </p:txBody>
      </p:sp>
    </p:spTree>
    <p:extLst>
      <p:ext uri="{BB962C8B-B14F-4D97-AF65-F5344CB8AC3E}">
        <p14:creationId xmlns:p14="http://schemas.microsoft.com/office/powerpoint/2010/main" val="1762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3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355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356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3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53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5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5355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5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535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53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53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3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3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53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3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5356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53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53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3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53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53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53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5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53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3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3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3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3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3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3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3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9" dur="indefinite"/>
                                        <p:tgtEl>
                                          <p:spTgt spid="53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2" dur="indefinite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5" dur="indefinite"/>
                                        <p:tgtEl>
                                          <p:spTgt spid="5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53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53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7" grpId="0" animBg="1"/>
      <p:bldP spid="535567" grpId="1" animBg="1"/>
      <p:bldP spid="535568" grpId="0" animBg="1"/>
      <p:bldP spid="535568" grpId="1" animBg="1"/>
      <p:bldP spid="535569" grpId="0" animBg="1"/>
      <p:bldP spid="535569" grpId="1" animBg="1"/>
      <p:bldP spid="535570" grpId="0" animBg="1"/>
      <p:bldP spid="535570" grpId="1" animBg="1"/>
      <p:bldP spid="535571" grpId="0" animBg="1"/>
      <p:bldP spid="535571" grpId="1" animBg="1"/>
      <p:bldP spid="535572" grpId="0" animBg="1"/>
      <p:bldP spid="535565" grpId="0"/>
      <p:bldP spid="535565" grpId="1"/>
      <p:bldP spid="535574" grpId="0"/>
      <p:bldP spid="535576" grpId="0"/>
      <p:bldP spid="535578" grpId="0"/>
      <p:bldP spid="535578" grpId="1"/>
      <p:bldP spid="535580" grpId="0"/>
      <p:bldP spid="535580" grpId="1"/>
      <p:bldP spid="535582" grpId="0"/>
      <p:bldP spid="535582" grpId="1"/>
      <p:bldP spid="535584" grpId="0"/>
      <p:bldP spid="535584" grpId="1"/>
      <p:bldP spid="535586" grpId="0"/>
      <p:bldP spid="535586" grpId="1"/>
      <p:bldP spid="535588" grpId="0"/>
      <p:bldP spid="535588" grpId="1"/>
      <p:bldP spid="535590" grpId="0"/>
      <p:bldP spid="535590" grpId="1"/>
      <p:bldP spid="535592" grpId="0"/>
      <p:bldP spid="535592" grpId="1"/>
      <p:bldP spid="535594" grpId="0"/>
      <p:bldP spid="535594" grpId="1"/>
      <p:bldP spid="535596" grpId="0"/>
      <p:bldP spid="535598" grpId="0"/>
      <p:bldP spid="535600" grpId="0"/>
      <p:bldP spid="535600" grpId="1"/>
      <p:bldP spid="535602" grpId="0"/>
      <p:bldP spid="535602" grpId="1"/>
      <p:bldP spid="535604" grpId="0"/>
      <p:bldP spid="535604" grpId="1"/>
      <p:bldP spid="535606" grpId="0"/>
      <p:bldP spid="535606" grpId="1"/>
      <p:bldP spid="535607" grpId="0"/>
      <p:bldP spid="535607" grpId="1"/>
      <p:bldP spid="535608" grpId="0"/>
      <p:bldP spid="535608" grpId="1"/>
      <p:bldP spid="535609" grpId="0"/>
      <p:bldP spid="535609" grpId="1"/>
      <p:bldP spid="5356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Naming Binary Compounds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1652588" y="1676400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Formula				Name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17525" y="2362200"/>
            <a:ext cx="8153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          Hg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			____________________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          HgO			____________________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________________		     copper (II) fluoride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________________		     copper (I) sulfide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         Cr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3</a:t>
            </a:r>
            <a:r>
              <a:rPr lang="en-US" sz="2400">
                <a:latin typeface="Arial" charset="0"/>
              </a:rPr>
              <a:t>			____________________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________________		       lead (IV) oxide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638800" y="2286000"/>
            <a:ext cx="247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mercury (I)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752600" y="5943600"/>
            <a:ext cx="90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3300"/>
                </a:solidFill>
                <a:latin typeface="Arial" charset="0"/>
              </a:rPr>
              <a:t>PbO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638800" y="30480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mercury (II)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828800" y="3733800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CuF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828800" y="441960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Cu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S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486400" y="5221288"/>
            <a:ext cx="287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chromium (III)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82955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  <p:bldP spid="45067" grpId="0" autoUpdateAnimBg="0"/>
      <p:bldP spid="45068" grpId="0" autoUpdateAnimBg="0"/>
      <p:bldP spid="45069" grpId="0" autoUpdateAnimBg="0"/>
      <p:bldP spid="45070" grpId="0" autoUpdateAnimBg="0"/>
      <p:bldP spid="4507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Molecular Compound</a:t>
            </a:r>
          </a:p>
        </p:txBody>
      </p:sp>
      <p:pic>
        <p:nvPicPr>
          <p:cNvPr id="22531" name="Picture 6" descr="02753310011484776927309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r="65698"/>
          <a:stretch>
            <a:fillRect/>
          </a:stretch>
        </p:blipFill>
        <p:spPr bwMode="auto">
          <a:xfrm>
            <a:off x="749300" y="1985963"/>
            <a:ext cx="246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md402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11136" r="20927" b="10561"/>
          <a:stretch>
            <a:fillRect/>
          </a:stretch>
        </p:blipFill>
        <p:spPr bwMode="auto">
          <a:xfrm>
            <a:off x="5797550" y="1990725"/>
            <a:ext cx="245903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995363" y="5675313"/>
            <a:ext cx="71262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Silicon dioxide, SiO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, is a molecular compound.  It is also a mineral called quartz (left).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Quartz is found in nearly every type of rock.  Most sand grains (center) are bits of quartz.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Glass is made from sand.</a:t>
            </a: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1011238" y="1276350"/>
            <a:ext cx="7053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 compound containing atoms of two or more elements that are bonded together by sharing electrons.</a:t>
            </a:r>
          </a:p>
        </p:txBody>
      </p:sp>
      <p:pic>
        <p:nvPicPr>
          <p:cNvPr id="22535" name="Picture 16" descr="Image:Third beach sand.jpg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21613"/>
          <a:stretch>
            <a:fillRect/>
          </a:stretch>
        </p:blipFill>
        <p:spPr bwMode="auto">
          <a:xfrm>
            <a:off x="3278188" y="1989138"/>
            <a:ext cx="245903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142999"/>
          </a:xfrm>
        </p:spPr>
        <p:txBody>
          <a:bodyPr/>
          <a:lstStyle/>
          <a:p>
            <a:r>
              <a:rPr lang="en-US" dirty="0" smtClean="0"/>
              <a:t>Chemical Nomenclature!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Systematic way to name chemical compounds!</a:t>
            </a:r>
          </a:p>
          <a:p>
            <a:endParaRPr lang="en-US" dirty="0"/>
          </a:p>
          <a:p>
            <a:r>
              <a:rPr lang="en-US" dirty="0" smtClean="0"/>
              <a:t>Now you will be looking at labels differently!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 Type Five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Writing Formulas of Covalent Molecules</a:t>
            </a:r>
          </a:p>
        </p:txBody>
      </p:sp>
      <p:sp>
        <p:nvSpPr>
          <p:cNvPr id="6553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3222625" y="4170363"/>
            <a:ext cx="3154363" cy="16843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981075" y="1797050"/>
            <a:ext cx="66357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457200" algn="l"/>
              </a:tabLst>
            </a:pPr>
            <a:r>
              <a:rPr lang="en-US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Covalent Molecules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contain two types of nonmetals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Key: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FORGET CHARGES</a:t>
            </a:r>
            <a:endParaRPr lang="en-US" sz="90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What to do: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Use Greek prefixes to indicate how many atoms 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of each element, but don’t use “mono” on first element.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436688" y="4273550"/>
            <a:ext cx="59721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1 – mono 	6 – hexa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2 – di		7 – hepta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3 – tri		8 – octa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4 – tetra		9 – nona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5 – penta	10 – deca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/>
      <p:bldP spid="5253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pPr eaLnBrk="1" hangingPunct="1"/>
            <a:r>
              <a:rPr lang="en-US" sz="800" smtClean="0">
                <a:latin typeface="Arial" charset="0"/>
              </a:rPr>
              <a:t>Prefixes – Binary Molecular Compounds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6248400" cy="425450"/>
          </a:xfrm>
          <a:prstGeom prst="rect">
            <a:avLst/>
          </a:prstGeom>
          <a:solidFill>
            <a:srgbClr val="DDDD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Greek Prefixes for Two Nonmetals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47800" y="1720850"/>
            <a:ext cx="6248400" cy="4297363"/>
          </a:xfrm>
          <a:prstGeom prst="rect">
            <a:avLst/>
          </a:prstGeom>
          <a:solidFill>
            <a:srgbClr val="D1FFE8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r>
              <a:rPr lang="en-US" sz="1800" b="1">
                <a:latin typeface="Arial" charset="0"/>
              </a:rPr>
              <a:t>     Number Indicated	             Prefixes</a:t>
            </a:r>
          </a:p>
          <a:p>
            <a:pPr eaLnBrk="1" hangingPunct="1"/>
            <a:r>
              <a:rPr lang="en-US" b="1">
                <a:latin typeface="Arial" charset="0"/>
              </a:rPr>
              <a:t>	</a:t>
            </a:r>
          </a:p>
          <a:p>
            <a:pPr eaLnBrk="1" hangingPunct="1"/>
            <a:r>
              <a:rPr lang="en-US">
                <a:latin typeface="Arial" charset="0"/>
              </a:rPr>
              <a:t>     	 1			mono-</a:t>
            </a:r>
          </a:p>
          <a:p>
            <a:pPr eaLnBrk="1" hangingPunct="1"/>
            <a:r>
              <a:rPr lang="en-US">
                <a:latin typeface="Arial" charset="0"/>
              </a:rPr>
              <a:t>	 2			di-</a:t>
            </a:r>
          </a:p>
          <a:p>
            <a:pPr eaLnBrk="1" hangingPunct="1"/>
            <a:r>
              <a:rPr lang="en-US">
                <a:latin typeface="Arial" charset="0"/>
              </a:rPr>
              <a:t>	 3			tri-</a:t>
            </a:r>
          </a:p>
          <a:p>
            <a:pPr eaLnBrk="1" hangingPunct="1"/>
            <a:r>
              <a:rPr lang="en-US">
                <a:latin typeface="Arial" charset="0"/>
              </a:rPr>
              <a:t>	 4			tetra-</a:t>
            </a:r>
          </a:p>
          <a:p>
            <a:pPr eaLnBrk="1" hangingPunct="1"/>
            <a:r>
              <a:rPr lang="en-US">
                <a:latin typeface="Arial" charset="0"/>
              </a:rPr>
              <a:t>	 5			penta-</a:t>
            </a:r>
          </a:p>
          <a:p>
            <a:pPr eaLnBrk="1" hangingPunct="1"/>
            <a:r>
              <a:rPr lang="en-US">
                <a:latin typeface="Arial" charset="0"/>
              </a:rPr>
              <a:t>	 6			hexa-</a:t>
            </a:r>
          </a:p>
          <a:p>
            <a:pPr eaLnBrk="1" hangingPunct="1"/>
            <a:r>
              <a:rPr lang="en-US">
                <a:latin typeface="Arial" charset="0"/>
              </a:rPr>
              <a:t>	 7			hepta-</a:t>
            </a:r>
          </a:p>
          <a:p>
            <a:pPr eaLnBrk="1" hangingPunct="1"/>
            <a:r>
              <a:rPr lang="en-US">
                <a:latin typeface="Arial" charset="0"/>
              </a:rPr>
              <a:t>	 8			octa-</a:t>
            </a:r>
          </a:p>
          <a:p>
            <a:pPr eaLnBrk="1" hangingPunct="1"/>
            <a:r>
              <a:rPr lang="en-US">
                <a:latin typeface="Arial" charset="0"/>
              </a:rPr>
              <a:t>	 9			nona-</a:t>
            </a:r>
          </a:p>
          <a:p>
            <a:pPr eaLnBrk="1" hangingPunct="1"/>
            <a:r>
              <a:rPr lang="en-US">
                <a:latin typeface="Arial" charset="0"/>
              </a:rPr>
              <a:t>	10			deca-	 </a:t>
            </a:r>
            <a:endParaRPr lang="en-US" sz="800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524000" y="240665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Writing Formulas of Covalent Molecules</a:t>
            </a:r>
          </a:p>
        </p:txBody>
      </p:sp>
      <p:sp>
        <p:nvSpPr>
          <p:cNvPr id="6656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5764213" y="2484438"/>
            <a:ext cx="2286000" cy="257968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1243013" y="1844675"/>
            <a:ext cx="4819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EXAMPLES:</a:t>
            </a: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carbon dioxide	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		 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dinitrogen trioxide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5 					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carbon tetrachloride		 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6594475" y="2532063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5937250" y="2944813"/>
            <a:ext cx="193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carbon monoxide</a:t>
            </a: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6559550" y="3351213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27374" name="Rectangle 14"/>
          <p:cNvSpPr>
            <a:spLocks noChangeArrowheads="1"/>
          </p:cNvSpPr>
          <p:nvPr/>
        </p:nvSpPr>
        <p:spPr bwMode="auto">
          <a:xfrm>
            <a:off x="5783263" y="37719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dinitrogen pentoxide</a:t>
            </a:r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6581775" y="41703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CCl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27378" name="Rectangle 18"/>
          <p:cNvSpPr>
            <a:spLocks noChangeArrowheads="1"/>
          </p:cNvSpPr>
          <p:nvPr/>
        </p:nvSpPr>
        <p:spPr bwMode="auto">
          <a:xfrm>
            <a:off x="5967413" y="45910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nitrogen triiodide</a:t>
            </a:r>
          </a:p>
        </p:txBody>
      </p:sp>
    </p:spTree>
    <p:extLst>
      <p:ext uri="{BB962C8B-B14F-4D97-AF65-F5344CB8AC3E}">
        <p14:creationId xmlns:p14="http://schemas.microsoft.com/office/powerpoint/2010/main" val="2636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2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animBg="1"/>
      <p:bldP spid="527368" grpId="0"/>
      <p:bldP spid="527370" grpId="0"/>
      <p:bldP spid="527372" grpId="0"/>
      <p:bldP spid="527374" grpId="0"/>
      <p:bldP spid="527376" grpId="0"/>
      <p:bldP spid="5273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Binary Compounds </a:t>
            </a:r>
            <a:br>
              <a:rPr lang="en-US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Containing Two Nonmetals</a:t>
            </a:r>
            <a:endParaRPr lang="en-US" smtClean="0">
              <a:latin typeface="Arial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564563" cy="16256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     To name these compounds, give the name of the less electronegative </a:t>
            </a:r>
          </a:p>
          <a:p>
            <a:pPr eaLnBrk="1" hangingPunct="1"/>
            <a:r>
              <a:rPr lang="en-US">
                <a:latin typeface="Arial" charset="0"/>
              </a:rPr>
              <a:t>element first with the Greek prefix indicating the number of atoms of that </a:t>
            </a:r>
          </a:p>
          <a:p>
            <a:pPr eaLnBrk="1" hangingPunct="1"/>
            <a:r>
              <a:rPr lang="en-US">
                <a:latin typeface="Arial" charset="0"/>
              </a:rPr>
              <a:t>element present, followed by the name of the more electronegative non-</a:t>
            </a:r>
          </a:p>
          <a:p>
            <a:pPr eaLnBrk="1" hangingPunct="1"/>
            <a:r>
              <a:rPr lang="en-US">
                <a:latin typeface="Arial" charset="0"/>
              </a:rPr>
              <a:t>metal with the Greek prefix indicating the number of atoms of that element </a:t>
            </a:r>
          </a:p>
          <a:p>
            <a:pPr eaLnBrk="1" hangingPunct="1"/>
            <a:r>
              <a:rPr lang="en-US">
                <a:latin typeface="Arial" charset="0"/>
              </a:rPr>
              <a:t>present and with its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>
                <a:latin typeface="Arial" charset="0"/>
              </a:rPr>
              <a:t>. 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1325" y="4049713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Prefixes you should know: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4724400"/>
            <a:ext cx="8345488" cy="396875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Mono     Di     Tri     Tetra    Penta    Hexa    Hepta    Octa    Nona    Deca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69925" y="5121275"/>
            <a:ext cx="7885113" cy="396875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1          2       3         4           5          6           7           8          9         10</a:t>
            </a:r>
          </a:p>
        </p:txBody>
      </p:sp>
      <p:sp>
        <p:nvSpPr>
          <p:cNvPr id="890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4" grpId="0" autoUpdateAnimBg="0"/>
      <p:bldP spid="46085" grpId="0" animBg="1" autoUpdateAnimBg="0"/>
      <p:bldP spid="4608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Binary Molecular Compounds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93800" y="2133600"/>
            <a:ext cx="49990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O	      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nitrogen monoxide</a:t>
            </a:r>
          </a:p>
          <a:p>
            <a:pPr eaLnBrk="1" hangingPunct="1"/>
            <a:r>
              <a:rPr lang="en-US" sz="2800">
                <a:latin typeface="Arial" charset="0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O</a:t>
            </a:r>
            <a:r>
              <a:rPr lang="en-US" sz="2800" baseline="-25000">
                <a:solidFill>
                  <a:srgbClr val="008000"/>
                </a:solidFill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	      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nitrogen </a:t>
            </a:r>
            <a:r>
              <a:rPr lang="en-US" sz="2800">
                <a:solidFill>
                  <a:srgbClr val="669900"/>
                </a:solidFill>
                <a:latin typeface="Arial" charset="0"/>
              </a:rPr>
              <a:t>tri</a:t>
            </a:r>
            <a:r>
              <a:rPr lang="en-US" sz="2800">
                <a:latin typeface="Arial" charset="0"/>
              </a:rPr>
              <a:t>oxide</a:t>
            </a:r>
          </a:p>
          <a:p>
            <a:pPr eaLnBrk="1" hangingPunct="1"/>
            <a:r>
              <a:rPr lang="en-US" sz="2800">
                <a:latin typeface="Arial" charset="0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O</a:t>
            </a:r>
            <a:r>
              <a:rPr lang="en-US" sz="2800" baseline="-25000">
                <a:solidFill>
                  <a:srgbClr val="800080"/>
                </a:solidFill>
                <a:latin typeface="Arial" charset="0"/>
              </a:rPr>
              <a:t>5</a:t>
            </a:r>
            <a:r>
              <a:rPr lang="en-US" sz="2800">
                <a:latin typeface="Arial" charset="0"/>
              </a:rPr>
              <a:t>	      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nitrogen </a:t>
            </a:r>
            <a:r>
              <a:rPr lang="en-US" sz="2800">
                <a:solidFill>
                  <a:srgbClr val="800080"/>
                </a:solidFill>
                <a:latin typeface="Arial" charset="0"/>
              </a:rPr>
              <a:t>pent</a:t>
            </a:r>
            <a:r>
              <a:rPr lang="en-US" sz="2800">
                <a:latin typeface="Arial" charset="0"/>
              </a:rPr>
              <a:t>oxide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ICl	       iodine monochloride</a:t>
            </a:r>
          </a:p>
          <a:p>
            <a:pPr eaLnBrk="1" hangingPunct="1"/>
            <a:r>
              <a:rPr lang="en-US" sz="2800">
                <a:latin typeface="Arial" charset="0"/>
              </a:rPr>
              <a:t>ICl</a:t>
            </a:r>
            <a:r>
              <a:rPr lang="en-US" sz="2800" baseline="-25000">
                <a:solidFill>
                  <a:srgbClr val="008000"/>
                </a:solidFill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	       iodine </a:t>
            </a:r>
            <a:r>
              <a:rPr lang="en-US" sz="2800">
                <a:solidFill>
                  <a:srgbClr val="008000"/>
                </a:solidFill>
                <a:latin typeface="Arial" charset="0"/>
              </a:rPr>
              <a:t>tri</a:t>
            </a:r>
            <a:r>
              <a:rPr lang="en-US" sz="2800">
                <a:latin typeface="Arial" charset="0"/>
              </a:rPr>
              <a:t>chloride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SO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	       sulfur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oxide</a:t>
            </a:r>
          </a:p>
          <a:p>
            <a:pPr eaLnBrk="1" hangingPunct="1"/>
            <a:r>
              <a:rPr lang="en-US" sz="2800">
                <a:latin typeface="Arial" charset="0"/>
              </a:rPr>
              <a:t>SO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	       sulfur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tri</a:t>
            </a:r>
            <a:r>
              <a:rPr lang="en-US" sz="2800">
                <a:latin typeface="Arial" charset="0"/>
              </a:rPr>
              <a:t>oxide</a:t>
            </a:r>
          </a:p>
        </p:txBody>
      </p:sp>
      <p:sp>
        <p:nvSpPr>
          <p:cNvPr id="921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63" name="Picture 1047" descr="Image:Sulfur-dioxide-3D-vdW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987925"/>
            <a:ext cx="1077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1049" descr="Image:Sulfur-trioxide-3D-vdW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89563"/>
            <a:ext cx="10810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1051" descr="Image:Iodine-monochloride-3D-vdW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49675"/>
            <a:ext cx="91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1055" descr="Image:Nitrous-oxide-3D-vdW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073275"/>
            <a:ext cx="8556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1057" descr="Image:Dinitrogen-trioxide-3D-vdW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506663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1059" descr="Image:Dinitrogen-pentoxide-3D-balls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916238"/>
            <a:ext cx="1190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7835900" y="4038600"/>
            <a:ext cx="968375" cy="1114425"/>
            <a:chOff x="4936" y="2544"/>
            <a:chExt cx="610" cy="702"/>
          </a:xfrm>
        </p:grpSpPr>
        <p:pic>
          <p:nvPicPr>
            <p:cNvPr id="92172" name="Picture 1060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" y="2698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3" name="Picture 1061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37245">
              <a:off x="4870" y="2624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4" name="Picture 1062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92227">
              <a:off x="4856" y="2752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7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Binary Compounds</a:t>
            </a:r>
            <a:br>
              <a:rPr lang="en-US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Containing Two Nonmetals</a:t>
            </a:r>
            <a:endParaRPr lang="en-US" dirty="0" smtClean="0">
              <a:latin typeface="Arial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84238" y="2173288"/>
            <a:ext cx="7239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________________	      diarsenic trisulfide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________________		sulfur dioxide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          P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5</a:t>
            </a:r>
            <a:r>
              <a:rPr lang="en-US" sz="2400">
                <a:latin typeface="Arial" charset="0"/>
              </a:rPr>
              <a:t>		____________________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________________	        carbon dioxide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          N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5</a:t>
            </a:r>
            <a:r>
              <a:rPr lang="en-US" sz="2400">
                <a:latin typeface="Arial" charset="0"/>
              </a:rPr>
              <a:t>		____________________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          H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		____________________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5513" y="20574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As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S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3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97113" y="2819400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SO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605338" y="3581400"/>
            <a:ext cx="342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diphosphorus pentoxide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95513" y="4267200"/>
            <a:ext cx="75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CO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862513" y="5029200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dinitrogen pentoxide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786313" y="5791200"/>
            <a:ext cx="310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dihydrogen monoxide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012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  <p:bldP spid="47110" grpId="0" autoUpdateAnimBg="0"/>
      <p:bldP spid="47111" grpId="0" autoUpdateAnimBg="0"/>
      <p:bldP spid="47112" grpId="0" autoUpdateAnimBg="0"/>
      <p:bldP spid="4711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038600"/>
          </a:xfrm>
        </p:spPr>
        <p:txBody>
          <a:bodyPr/>
          <a:lstStyle/>
          <a:p>
            <a:r>
              <a:rPr lang="en-US" dirty="0" smtClean="0"/>
              <a:t>Polyatomic Ions</a:t>
            </a:r>
            <a:br>
              <a:rPr lang="en-US" dirty="0" smtClean="0"/>
            </a:br>
            <a:r>
              <a:rPr lang="en-US" dirty="0" smtClean="0"/>
              <a:t>Group of atoms that are covalently bonded that carry a charge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9" y="4114800"/>
            <a:ext cx="17621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7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622550" y="2260600"/>
            <a:ext cx="16097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sulfate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carbonate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nitrate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Polyatomic Ions - Memorize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641600" y="2260600"/>
            <a:ext cx="1778000" cy="337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sulf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carbon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nitr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41350" y="2251075"/>
            <a:ext cx="21050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3-   ……………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   ……………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   …………..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   …………..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   ………..….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52800" y="1173163"/>
            <a:ext cx="2711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Eight “-</a:t>
            </a:r>
            <a:r>
              <a:rPr lang="en-US" sz="3200">
                <a:solidFill>
                  <a:srgbClr val="333399"/>
                </a:solidFill>
                <a:latin typeface="Arial" charset="0"/>
              </a:rPr>
              <a:t>ATE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’s”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751513" y="2743200"/>
            <a:ext cx="202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Exceptions: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53000" y="3454400"/>
            <a:ext cx="3694113" cy="1927225"/>
            <a:chOff x="3120" y="2176"/>
            <a:chExt cx="2327" cy="1214"/>
          </a:xfrm>
        </p:grpSpPr>
        <p:sp>
          <p:nvSpPr>
            <p:cNvPr id="98313" name="Text Box 9"/>
            <p:cNvSpPr txBox="1">
              <a:spLocks noChangeArrowheads="1"/>
            </p:cNvSpPr>
            <p:nvPr/>
          </p:nvSpPr>
          <p:spPr bwMode="auto">
            <a:xfrm>
              <a:off x="4380" y="2182"/>
              <a:ext cx="1067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ammonium</a:t>
              </a:r>
              <a:endParaRPr lang="en-US" sz="2400">
                <a:solidFill>
                  <a:srgbClr val="333399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hydrox</a:t>
              </a:r>
              <a:r>
                <a:rPr lang="en-US" sz="2400">
                  <a:solidFill>
                    <a:srgbClr val="333399"/>
                  </a:solidFill>
                  <a:latin typeface="Arial" charset="0"/>
                </a:rPr>
                <a:t>ide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cyan</a:t>
              </a:r>
              <a:r>
                <a:rPr lang="en-US" sz="2400">
                  <a:solidFill>
                    <a:srgbClr val="333399"/>
                  </a:solidFill>
                  <a:latin typeface="Arial" charset="0"/>
                </a:rPr>
                <a:t>ide</a:t>
              </a: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314" name="Text Box 10"/>
            <p:cNvSpPr txBox="1">
              <a:spLocks noChangeArrowheads="1"/>
            </p:cNvSpPr>
            <p:nvPr/>
          </p:nvSpPr>
          <p:spPr bwMode="auto">
            <a:xfrm>
              <a:off x="3120" y="2176"/>
              <a:ext cx="1359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NH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2400" baseline="30000">
                  <a:solidFill>
                    <a:srgbClr val="000000"/>
                  </a:solidFill>
                  <a:latin typeface="Arial" charset="0"/>
                </a:rPr>
                <a:t>1+   ……………</a:t>
              </a: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OH</a:t>
              </a:r>
              <a:r>
                <a:rPr lang="en-US" sz="2400" baseline="30000">
                  <a:solidFill>
                    <a:srgbClr val="000000"/>
                  </a:solidFill>
                  <a:latin typeface="Arial" charset="0"/>
                </a:rPr>
                <a:t>1-   ……………</a:t>
              </a: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CN</a:t>
              </a:r>
              <a:r>
                <a:rPr lang="en-US" sz="2400" baseline="30000">
                  <a:solidFill>
                    <a:srgbClr val="000000"/>
                  </a:solidFill>
                  <a:latin typeface="Arial" charset="0"/>
                </a:rPr>
                <a:t>1-   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9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96888" y="749300"/>
            <a:ext cx="7504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Polyatomic Ion:  </a:t>
            </a:r>
            <a:endParaRPr lang="en-US" sz="1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a group of atoms that stay together and have a single, overall charge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1836738" y="1665288"/>
          <a:ext cx="5554662" cy="4441822"/>
        </p:xfrm>
        <a:graphic>
          <a:graphicData uri="http://schemas.openxmlformats.org/drawingml/2006/table">
            <a:tbl>
              <a:tblPr/>
              <a:tblGrid>
                <a:gridCol w="1439862"/>
                <a:gridCol w="1371600"/>
                <a:gridCol w="1371600"/>
                <a:gridCol w="1371600"/>
              </a:tblGrid>
              <a:tr h="595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Hypo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Carbon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Chlor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Iod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Nitr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Phosph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Sulf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more oxygen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“normal”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less oxygen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less oxygen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26" name="Rectangle 50"/>
          <p:cNvSpPr>
            <a:spLocks noChangeArrowheads="1"/>
          </p:cNvSpPr>
          <p:nvPr/>
        </p:nvSpPr>
        <p:spPr bwMode="auto">
          <a:xfrm>
            <a:off x="0" y="6107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for Parentheses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09688" y="1328738"/>
            <a:ext cx="649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Arial" charset="0"/>
              </a:rPr>
              <a:t>Parentheses are used 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only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when the following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333399"/>
                </a:solidFill>
                <a:latin typeface="Arial" charset="0"/>
              </a:rPr>
              <a:t>two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condition are met: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7088" y="2286000"/>
            <a:ext cx="747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There is a radical (polyatomic ion) present and…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There are two or more of that radical in the formula.</a:t>
            </a:r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746125" y="3335338"/>
            <a:ext cx="804227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CC0000"/>
                </a:solidFill>
                <a:latin typeface="Arial" charset="0"/>
              </a:rPr>
              <a:t>Examples: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CC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NaNO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NO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 is a radical, but there is only one of it.</a:t>
            </a: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Co(NO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NO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two of them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(NH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NH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1+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two of them;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33"/>
                </a:solidFill>
                <a:latin typeface="Arial" charset="0"/>
              </a:rPr>
              <a:t>			SO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2-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but there is only one of it.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Co(OH)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OH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two of it.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Al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(CO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CO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2-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three of them.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NaOH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OH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but there is only one of it.</a:t>
            </a:r>
          </a:p>
        </p:txBody>
      </p:sp>
    </p:spTree>
    <p:extLst>
      <p:ext uri="{BB962C8B-B14F-4D97-AF65-F5344CB8AC3E}">
        <p14:creationId xmlns:p14="http://schemas.microsoft.com/office/powerpoint/2010/main" val="9100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0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0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0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0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0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0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0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Centrum Multi-Vitamin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00050" y="1789113"/>
            <a:ext cx="85407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Ingredients: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 ascorbic acid, beta carotene, biotin, calcium pantothenate, </a:t>
            </a:r>
            <a:r>
              <a:rPr lang="en-US" sz="1800">
                <a:solidFill>
                  <a:srgbClr val="3333CC"/>
                </a:solidFill>
                <a:latin typeface="Arial" charset="0"/>
                <a:hlinkClick r:id="" action="ppaction://noaction"/>
              </a:rPr>
              <a:t>calcium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  <a:latin typeface="Arial" charset="0"/>
                <a:hlinkClick r:id="" action="ppaction://noaction"/>
              </a:rPr>
              <a:t>phosphate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carnauba wax, </a:t>
            </a:r>
            <a:r>
              <a:rPr lang="en-US" sz="1800">
                <a:solidFill>
                  <a:srgbClr val="FF0066"/>
                </a:solidFill>
                <a:latin typeface="Arial" charset="0"/>
                <a:hlinkClick r:id="rId3" action="ppaction://hlinksldjump"/>
              </a:rPr>
              <a:t>chromium chloride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crospovidone, 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4" action="ppaction://hlinksldjump"/>
              </a:rPr>
              <a:t>cupr</a:t>
            </a:r>
            <a:r>
              <a:rPr lang="en-US" sz="1800" i="1">
                <a:solidFill>
                  <a:srgbClr val="008000"/>
                </a:solidFill>
                <a:latin typeface="Arial" charset="0"/>
                <a:hlinkClick r:id="rId4" action="ppaction://hlinksldjump"/>
              </a:rPr>
              <a:t>ic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4" action="ppaction://hlinksldjump"/>
              </a:rPr>
              <a:t> sulfate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cyanocobalamin, dl-alpha tocopheryl acetate, FD &amp; C blue no. 2 aluminum lake,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hydroxypropyl cellulose, ferrous fumarate, hydroxypropyl methylcellulose, lactose,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  <a:latin typeface="Arial" charset="0"/>
                <a:hlinkClick r:id="rId5" action="ppaction://hlinksldjump"/>
              </a:rPr>
              <a:t>Magnesium oxide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magnesium stearate, </a:t>
            </a:r>
            <a:r>
              <a:rPr lang="en-US" sz="1800">
                <a:solidFill>
                  <a:srgbClr val="FF0066"/>
                </a:solidFill>
                <a:latin typeface="Arial" charset="0"/>
                <a:hlinkClick r:id="rId6" action="ppaction://hlinksldjump"/>
              </a:rPr>
              <a:t>manganese sulfate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microcrystalline cellu-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lose,niacinamide, </a:t>
            </a:r>
            <a:r>
              <a:rPr lang="en-US" sz="1800">
                <a:solidFill>
                  <a:srgbClr val="FF0066"/>
                </a:solidFill>
                <a:latin typeface="Arial" charset="0"/>
              </a:rPr>
              <a:t>nickel sulfate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phytonandione, polyethylene glycol, </a:t>
            </a:r>
            <a:r>
              <a:rPr lang="en-US" sz="1800">
                <a:solidFill>
                  <a:srgbClr val="3333CC"/>
                </a:solidFill>
                <a:latin typeface="Arial" charset="0"/>
              </a:rPr>
              <a:t>potassium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  <a:latin typeface="Arial" charset="0"/>
              </a:rPr>
              <a:t>chloride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potassium citrate, </a:t>
            </a:r>
            <a:r>
              <a:rPr lang="en-US" sz="1800">
                <a:solidFill>
                  <a:srgbClr val="3333CC"/>
                </a:solidFill>
                <a:latin typeface="Arial" charset="0"/>
              </a:rPr>
              <a:t>potassium iodide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povidone, pyridoxine hydrochloride,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riboflavin, silica gel, sodium borate, sodium metavanadate, sodium molybdate,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sodium selenate, 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stann</a:t>
            </a:r>
            <a:r>
              <a:rPr lang="en-US" sz="1800" i="1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ous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 chloride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stearic acid, thiamin mononitrate, titanium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dioxide, triacetin, vitamin A acetate, vitamin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>
                <a:solidFill>
                  <a:srgbClr val="3333CC"/>
                </a:solidFill>
                <a:latin typeface="Arial" charset="0"/>
                <a:hlinkClick r:id="rId8" action="ppaction://hlinksldjump"/>
              </a:rPr>
              <a:t>zinc oxide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.                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PC7563-46-00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1325" y="5116513"/>
            <a:ext cx="83470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Warning: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800" u="sng">
                <a:solidFill>
                  <a:srgbClr val="000000"/>
                </a:solidFill>
                <a:latin typeface="Arial" charset="0"/>
              </a:rPr>
              <a:t>Accidental overdose of iron-containing products is a leading cause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u="sng">
                <a:solidFill>
                  <a:srgbClr val="000000"/>
                </a:solidFill>
                <a:latin typeface="Arial" charset="0"/>
              </a:rPr>
              <a:t>fatal poisoning in children under 6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.  Keep this product out of reach of children.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In case of accidental overdose, call a doctor or poison control immediately.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5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pic>
        <p:nvPicPr>
          <p:cNvPr id="153606" name="Picture 11" descr="B0000VLXQ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153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Calcium Phosphate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Cross and Drop! </a:t>
            </a:r>
            <a:r>
              <a:rPr lang="en-US" sz="2800" dirty="0" smtClean="0">
                <a:latin typeface="Arial" charset="0"/>
              </a:rPr>
              <a:t>Reduce if You Can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066800" y="2249488"/>
            <a:ext cx="572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Calcium	     Phosphate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066800" y="3078163"/>
            <a:ext cx="5776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PO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3-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066800" y="3870325"/>
            <a:ext cx="538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(PO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066800" y="4724400"/>
            <a:ext cx="4873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(PO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60783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84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5" name="Rectangle 19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3607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/>
          <a:lstStyle/>
          <a:p>
            <a:r>
              <a:rPr lang="en-US" sz="3200" dirty="0" smtClean="0"/>
              <a:t>Given the formula state the name of the metal and the name of the polyatomic 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4423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LiNO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39856" y="18288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Lithium Nitrate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8730" y="266700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Sr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72762" y="266700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Strontium Phosphate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88451" y="3581400"/>
            <a:ext cx="20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Al(OH)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04183" y="3581399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Aluminum Hydroxide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2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91" name="Rectangle 23"/>
          <p:cNvSpPr>
            <a:spLocks noChangeArrowheads="1"/>
          </p:cNvSpPr>
          <p:nvPr/>
        </p:nvSpPr>
        <p:spPr bwMode="auto">
          <a:xfrm>
            <a:off x="5253038" y="3892550"/>
            <a:ext cx="1085850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NH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ClO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9190" name="Rectangle 22"/>
          <p:cNvSpPr>
            <a:spLocks noChangeArrowheads="1"/>
          </p:cNvSpPr>
          <p:nvPr/>
        </p:nvSpPr>
        <p:spPr bwMode="auto">
          <a:xfrm>
            <a:off x="5302250" y="3292475"/>
            <a:ext cx="1175322" cy="369332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Mg(NO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5299075" y="2667000"/>
            <a:ext cx="887413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BaSO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Type Two  </a:t>
            </a:r>
            <a:r>
              <a:rPr lang="en-US" sz="2800" dirty="0" err="1" smtClean="0">
                <a:latin typeface="Arial" charset="0"/>
              </a:rPr>
              <a:t>Cont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Monovalent metals </a:t>
            </a:r>
            <a:r>
              <a:rPr lang="en-US" sz="2800" baseline="30000" dirty="0" smtClean="0">
                <a:latin typeface="Arial" charset="0"/>
              </a:rPr>
              <a:t>w</a:t>
            </a:r>
            <a:r>
              <a:rPr lang="en-US" sz="2800" dirty="0" smtClean="0">
                <a:latin typeface="Arial" charset="0"/>
              </a:rPr>
              <a:t>/Polyatomic Ions</a:t>
            </a:r>
          </a:p>
        </p:txBody>
      </p:sp>
      <p:sp>
        <p:nvSpPr>
          <p:cNvPr id="6144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1852613" y="1693863"/>
            <a:ext cx="550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Parentheses are required 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only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when you need more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than one “bunch” of a particular polyatomic ion.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1501775" y="2670175"/>
            <a:ext cx="2990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and	     SO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1503363" y="3294063"/>
            <a:ext cx="2990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Mg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and	 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1774825" y="3897313"/>
            <a:ext cx="2722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NH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and	ClO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1792288" y="5075516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1797050" y="5627966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95" name="Text Box 27"/>
          <p:cNvSpPr txBox="1">
            <a:spLocks noChangeArrowheads="1"/>
          </p:cNvSpPr>
          <p:nvPr/>
        </p:nvSpPr>
        <p:spPr bwMode="auto">
          <a:xfrm>
            <a:off x="6810375" y="266858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barium sulfate</a:t>
            </a:r>
          </a:p>
        </p:txBody>
      </p: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6819900" y="3297238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magnesium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nitrate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9197" name="Text Box 29"/>
          <p:cNvSpPr txBox="1">
            <a:spLocks noChangeArrowheads="1"/>
          </p:cNvSpPr>
          <p:nvPr/>
        </p:nvSpPr>
        <p:spPr bwMode="auto">
          <a:xfrm>
            <a:off x="6800850" y="3894138"/>
            <a:ext cx="219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ammonium chlorate</a:t>
            </a:r>
          </a:p>
        </p:txBody>
      </p:sp>
      <p:sp>
        <p:nvSpPr>
          <p:cNvPr id="519203" name="Oval 35">
            <a:hlinkClick r:id="rId4" action="ppaction://hlinksldjump" tooltip="Metals with multiple oxidation states               S T O C K   S Y S T E M"/>
          </p:cNvPr>
          <p:cNvSpPr>
            <a:spLocks noChangeArrowheads="1"/>
          </p:cNvSpPr>
          <p:nvPr/>
        </p:nvSpPr>
        <p:spPr bwMode="auto">
          <a:xfrm>
            <a:off x="4114800" y="5012532"/>
            <a:ext cx="247650" cy="2476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5FFEA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9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1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1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1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1" grpId="0" animBg="1"/>
      <p:bldP spid="519190" grpId="0" animBg="1"/>
      <p:bldP spid="519186" grpId="0" animBg="1"/>
      <p:bldP spid="519179" grpId="0"/>
      <p:bldP spid="519180" grpId="0"/>
      <p:bldP spid="519181" grpId="0"/>
      <p:bldP spid="519183" grpId="0"/>
      <p:bldP spid="519184" grpId="0"/>
      <p:bldP spid="519195" grpId="0"/>
      <p:bldP spid="519196" grpId="0"/>
      <p:bldP spid="519197" grpId="0"/>
      <p:bldP spid="519203" grpId="0" animBg="1"/>
      <p:bldP spid="51920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r>
              <a:rPr lang="en-US" dirty="0" smtClean="0"/>
              <a:t>Find the oxidation State of the polyvalent metal with a polyatomic 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Subscript Metal (X) + Subscript polyatomic ion( Ox #) = 0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State metal, use Roman Numeral for oxidation state, state polyatomic name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68868"/>
            <a:ext cx="484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Four: Polyvalent metal and a Polyatomic 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Name This Compound!</a:t>
            </a:r>
            <a:br>
              <a:rPr lang="en-US" dirty="0" smtClean="0"/>
            </a:br>
            <a:r>
              <a:rPr lang="en-US" dirty="0" smtClean="0"/>
              <a:t>Cu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br>
              <a:rPr lang="en-US" baseline="-25000" dirty="0" smtClean="0"/>
            </a:b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38235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Find Oxidation state of metal                   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3(x) + 2(-3) = 0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026118"/>
            <a:ext cx="33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X= +2    Value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2877" y="3577293"/>
            <a:ext cx="2755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State metal    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State value of R.N.  </a:t>
            </a:r>
          </a:p>
          <a:p>
            <a:r>
              <a:rPr lang="en-US" dirty="0" smtClean="0"/>
              <a:t>4. Name the polyatomic 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572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Copper II Phosphate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9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Compound!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  </a:t>
            </a:r>
            <a:r>
              <a:rPr lang="en-US" sz="3600" dirty="0" err="1" smtClean="0"/>
              <a:t>Pb</a:t>
            </a:r>
            <a:r>
              <a:rPr lang="en-US" sz="3600" dirty="0" smtClean="0"/>
              <a:t>(SO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23550" y="2689009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1(?) + 2(-2) = 0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                              Ox # of Metal                         state metal R.N. Polyatomic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719786"/>
            <a:ext cx="247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Lead IV Sulfate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5052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=  +4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268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181600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2(?) + 3(-2) = 0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61722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= + 3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47398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Cobalt III Sulfate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1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93" name="Rectangle 25"/>
          <p:cNvSpPr>
            <a:spLocks noChangeArrowheads="1"/>
          </p:cNvSpPr>
          <p:nvPr/>
        </p:nvSpPr>
        <p:spPr bwMode="auto">
          <a:xfrm>
            <a:off x="6888162" y="3385812"/>
            <a:ext cx="1368425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(Cr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9192" name="Rectangle 24"/>
          <p:cNvSpPr>
            <a:spLocks noChangeArrowheads="1"/>
          </p:cNvSpPr>
          <p:nvPr/>
        </p:nvSpPr>
        <p:spPr bwMode="auto">
          <a:xfrm>
            <a:off x="7010400" y="2635961"/>
            <a:ext cx="1123950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(SO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Type Four Making the compounds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polyvalent metals </a:t>
            </a:r>
            <a:r>
              <a:rPr lang="en-US" sz="2800" baseline="30000" dirty="0" smtClean="0">
                <a:latin typeface="Arial" charset="0"/>
              </a:rPr>
              <a:t>w</a:t>
            </a:r>
            <a:r>
              <a:rPr lang="en-US" sz="2800" dirty="0" smtClean="0">
                <a:latin typeface="Arial" charset="0"/>
              </a:rPr>
              <a:t>/Polyatomic Ions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Cross and Drop Reduce if Possible</a:t>
            </a:r>
          </a:p>
        </p:txBody>
      </p:sp>
      <p:sp>
        <p:nvSpPr>
          <p:cNvPr id="6144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685800" y="1693863"/>
            <a:ext cx="7731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Parentheses are required 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only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when you need more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than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one “bunch” of a particular polyatomic ion.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1501775" y="2666762"/>
            <a:ext cx="5264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2" name="Rectangle 14"/>
          <p:cNvSpPr>
            <a:spLocks noChangeArrowheads="1"/>
          </p:cNvSpPr>
          <p:nvPr/>
        </p:nvSpPr>
        <p:spPr bwMode="auto">
          <a:xfrm>
            <a:off x="3585369" y="2670033"/>
            <a:ext cx="2659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and	SO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3319684" y="3385812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and	Cr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7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1797050" y="562796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98" name="Text Box 30"/>
          <p:cNvSpPr txBox="1">
            <a:spLocks noChangeArrowheads="1"/>
          </p:cNvSpPr>
          <p:nvPr/>
        </p:nvSpPr>
        <p:spPr bwMode="auto">
          <a:xfrm>
            <a:off x="327593" y="273088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tin (IV) sulfate</a:t>
            </a:r>
          </a:p>
        </p:txBody>
      </p:sp>
      <p:sp>
        <p:nvSpPr>
          <p:cNvPr id="519199" name="Text Box 31"/>
          <p:cNvSpPr txBox="1">
            <a:spLocks noChangeArrowheads="1"/>
          </p:cNvSpPr>
          <p:nvPr/>
        </p:nvSpPr>
        <p:spPr bwMode="auto">
          <a:xfrm>
            <a:off x="327593" y="3407895"/>
            <a:ext cx="216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iron (III) dichromate</a:t>
            </a:r>
          </a:p>
        </p:txBody>
      </p:sp>
    </p:spTree>
    <p:extLst>
      <p:ext uri="{BB962C8B-B14F-4D97-AF65-F5344CB8AC3E}">
        <p14:creationId xmlns:p14="http://schemas.microsoft.com/office/powerpoint/2010/main" val="31144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3" grpId="0" animBg="1"/>
      <p:bldP spid="519192" grpId="0" animBg="1"/>
      <p:bldP spid="519179" grpId="0"/>
      <p:bldP spid="519182" grpId="0"/>
      <p:bldP spid="519183" grpId="0"/>
      <p:bldP spid="519184" grpId="0"/>
      <p:bldP spid="519198" grpId="0"/>
      <p:bldP spid="51919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73679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To find the formula, given the name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Cross the value of the roman numeral and the oxidation of the non-metal</a:t>
            </a:r>
            <a:endParaRPr lang="en-US" sz="32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7258050" y="2574925"/>
            <a:ext cx="957263" cy="132238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038225" y="4404836"/>
            <a:ext cx="766427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2.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Cross and Drop   Reduce if Possible!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cobalt (III)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chlorate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Co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ClO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Co(ClO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900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tin (IV) 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ulfate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(SO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sz="900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tin (II)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Carboante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SnCO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2400" baseline="-25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914400" y="2667000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1. Write symbols for the two types of ions.</a:t>
            </a:r>
          </a:p>
        </p:txBody>
      </p:sp>
    </p:spTree>
    <p:extLst>
      <p:ext uri="{BB962C8B-B14F-4D97-AF65-F5344CB8AC3E}">
        <p14:creationId xmlns:p14="http://schemas.microsoft.com/office/powerpoint/2010/main" val="42839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Copper II Sulfate</a:t>
            </a:r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1066800" y="2249488"/>
            <a:ext cx="546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Cupric		        Sulfate</a:t>
            </a:r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1066800" y="3078163"/>
            <a:ext cx="5776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2-</a:t>
            </a:r>
          </a:p>
        </p:txBody>
      </p:sp>
      <p:sp>
        <p:nvSpPr>
          <p:cNvPr id="155653" name="Rectangle 6"/>
          <p:cNvSpPr>
            <a:spLocks noChangeArrowheads="1"/>
          </p:cNvSpPr>
          <p:nvPr/>
        </p:nvSpPr>
        <p:spPr bwMode="auto">
          <a:xfrm>
            <a:off x="1066800" y="3870325"/>
            <a:ext cx="538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(SO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55654" name="Text Box 7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5655" name="Rectangle 8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5656" name="Line 9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57" name="Line 10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58" name="Line 11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59" name="Line 12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0" name="Line 13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1" name="Line 14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2" name="Rectangle 15"/>
          <p:cNvSpPr>
            <a:spLocks noChangeArrowheads="1"/>
          </p:cNvSpPr>
          <p:nvPr/>
        </p:nvSpPr>
        <p:spPr bwMode="auto">
          <a:xfrm>
            <a:off x="1066800" y="4724400"/>
            <a:ext cx="4873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(SO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5663" name="Rectangle 16"/>
          <p:cNvSpPr>
            <a:spLocks noChangeArrowheads="1"/>
          </p:cNvSpPr>
          <p:nvPr/>
        </p:nvSpPr>
        <p:spPr bwMode="auto">
          <a:xfrm>
            <a:off x="1069975" y="5622925"/>
            <a:ext cx="4405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5: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55664" name="Text Box 17"/>
          <p:cNvSpPr txBox="1">
            <a:spLocks noChangeArrowheads="1"/>
          </p:cNvSpPr>
          <p:nvPr/>
        </p:nvSpPr>
        <p:spPr bwMode="auto">
          <a:xfrm>
            <a:off x="1009650" y="1371600"/>
            <a:ext cx="6532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RECALL:  “ic” higher oxidation  &amp;    “ous” lower oxidation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           Cu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 (higher)	                Cu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 (lower)</a:t>
            </a:r>
          </a:p>
        </p:txBody>
      </p:sp>
      <p:sp>
        <p:nvSpPr>
          <p:cNvPr id="155665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66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7" name="Rectangle 22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35217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Compounds Containing Polyatomic Ions</a:t>
            </a:r>
          </a:p>
        </p:txBody>
      </p:sp>
      <p:sp>
        <p:nvSpPr>
          <p:cNvPr id="6349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649288" y="1822342"/>
            <a:ext cx="6947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Insert name of ion where it should go in the compound’s name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pPr indent="2746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Cross and Drop Reduce if you can!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6950075" y="3149600"/>
            <a:ext cx="1371600" cy="230822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631825" y="2734033"/>
            <a:ext cx="295465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 formulas: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(III) nitrate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 I phosphate </a:t>
            </a:r>
            <a:endParaRPr lang="en-US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Silver chlorate</a:t>
            </a:r>
            <a:endParaRPr lang="en-US" b="1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Nickel II phosphate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 (II) permanganate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7035800" y="3290888"/>
            <a:ext cx="1114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Fe(NO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7034213" y="3703638"/>
            <a:ext cx="982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endParaRPr lang="en-US" baseline="-25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28" name="Rectangle 12"/>
          <p:cNvSpPr>
            <a:spLocks noChangeArrowheads="1"/>
          </p:cNvSpPr>
          <p:nvPr/>
        </p:nvSpPr>
        <p:spPr bwMode="auto">
          <a:xfrm>
            <a:off x="7037388" y="4114800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AgClO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30" name="Rectangle 14"/>
          <p:cNvSpPr>
            <a:spLocks noChangeArrowheads="1"/>
          </p:cNvSpPr>
          <p:nvPr/>
        </p:nvSpPr>
        <p:spPr bwMode="auto">
          <a:xfrm>
            <a:off x="7035800" y="4527550"/>
            <a:ext cx="1144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(PO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32" name="Rectangle 16"/>
          <p:cNvSpPr>
            <a:spLocks noChangeArrowheads="1"/>
          </p:cNvSpPr>
          <p:nvPr/>
        </p:nvSpPr>
        <p:spPr bwMode="auto">
          <a:xfrm>
            <a:off x="7032625" y="4938713"/>
            <a:ext cx="1279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Pb(MnO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21234" name="Rectangle 18"/>
          <p:cNvSpPr>
            <a:spLocks noChangeArrowheads="1"/>
          </p:cNvSpPr>
          <p:nvPr/>
        </p:nvSpPr>
        <p:spPr bwMode="auto">
          <a:xfrm>
            <a:off x="4146550" y="3294063"/>
            <a:ext cx="623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</a:p>
        </p:txBody>
      </p:sp>
      <p:sp>
        <p:nvSpPr>
          <p:cNvPr id="521236" name="Rectangle 20"/>
          <p:cNvSpPr>
            <a:spLocks noChangeArrowheads="1"/>
          </p:cNvSpPr>
          <p:nvPr/>
        </p:nvSpPr>
        <p:spPr bwMode="auto">
          <a:xfrm>
            <a:off x="5232400" y="3290888"/>
            <a:ext cx="77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1238" name="Rectangle 22"/>
          <p:cNvSpPr>
            <a:spLocks noChangeArrowheads="1"/>
          </p:cNvSpPr>
          <p:nvPr/>
        </p:nvSpPr>
        <p:spPr bwMode="auto">
          <a:xfrm>
            <a:off x="4146550" y="3703638"/>
            <a:ext cx="654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1240" name="Rectangle 24"/>
          <p:cNvSpPr>
            <a:spLocks noChangeArrowheads="1"/>
          </p:cNvSpPr>
          <p:nvPr/>
        </p:nvSpPr>
        <p:spPr bwMode="auto">
          <a:xfrm>
            <a:off x="5259388" y="3705225"/>
            <a:ext cx="816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</a:p>
        </p:txBody>
      </p:sp>
      <p:sp>
        <p:nvSpPr>
          <p:cNvPr id="521242" name="Rectangle 26"/>
          <p:cNvSpPr>
            <a:spLocks noChangeArrowheads="1"/>
          </p:cNvSpPr>
          <p:nvPr/>
        </p:nvSpPr>
        <p:spPr bwMode="auto">
          <a:xfrm>
            <a:off x="4152900" y="4114800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Ag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1244" name="Rectangle 28"/>
          <p:cNvSpPr>
            <a:spLocks noChangeArrowheads="1"/>
          </p:cNvSpPr>
          <p:nvPr/>
        </p:nvSpPr>
        <p:spPr bwMode="auto">
          <a:xfrm>
            <a:off x="5262563" y="4114800"/>
            <a:ext cx="837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ClO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</a:p>
        </p:txBody>
      </p:sp>
      <p:sp>
        <p:nvSpPr>
          <p:cNvPr id="521246" name="Rectangle 30"/>
          <p:cNvSpPr>
            <a:spLocks noChangeArrowheads="1"/>
          </p:cNvSpPr>
          <p:nvPr/>
        </p:nvSpPr>
        <p:spPr bwMode="auto">
          <a:xfrm>
            <a:off x="4152900" y="4527550"/>
            <a:ext cx="577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1248" name="Rectangle 32"/>
          <p:cNvSpPr>
            <a:spLocks noChangeArrowheads="1"/>
          </p:cNvSpPr>
          <p:nvPr/>
        </p:nvSpPr>
        <p:spPr bwMode="auto">
          <a:xfrm>
            <a:off x="5237163" y="4527550"/>
            <a:ext cx="766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</a:p>
        </p:txBody>
      </p:sp>
      <p:sp>
        <p:nvSpPr>
          <p:cNvPr id="521250" name="Rectangle 34"/>
          <p:cNvSpPr>
            <a:spLocks noChangeArrowheads="1"/>
          </p:cNvSpPr>
          <p:nvPr/>
        </p:nvSpPr>
        <p:spPr bwMode="auto">
          <a:xfrm>
            <a:off x="4148138" y="4941888"/>
            <a:ext cx="636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</a:p>
        </p:txBody>
      </p:sp>
      <p:sp>
        <p:nvSpPr>
          <p:cNvPr id="521252" name="Rectangle 36"/>
          <p:cNvSpPr>
            <a:spLocks noChangeArrowheads="1"/>
          </p:cNvSpPr>
          <p:nvPr/>
        </p:nvSpPr>
        <p:spPr bwMode="auto">
          <a:xfrm>
            <a:off x="5246688" y="4938713"/>
            <a:ext cx="931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1253" name="Rectangle 37"/>
          <p:cNvSpPr>
            <a:spLocks noChangeArrowheads="1"/>
          </p:cNvSpPr>
          <p:nvPr/>
        </p:nvSpPr>
        <p:spPr bwMode="auto">
          <a:xfrm>
            <a:off x="5060950" y="32940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4" name="Rectangle 38"/>
          <p:cNvSpPr>
            <a:spLocks noChangeArrowheads="1"/>
          </p:cNvSpPr>
          <p:nvPr/>
        </p:nvSpPr>
        <p:spPr bwMode="auto">
          <a:xfrm>
            <a:off x="3975100" y="3703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5" name="Rectangle 39"/>
          <p:cNvSpPr>
            <a:spLocks noChangeArrowheads="1"/>
          </p:cNvSpPr>
          <p:nvPr/>
        </p:nvSpPr>
        <p:spPr bwMode="auto">
          <a:xfrm>
            <a:off x="3984625" y="4533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6" name="Rectangle 40"/>
          <p:cNvSpPr>
            <a:spLocks noChangeArrowheads="1"/>
          </p:cNvSpPr>
          <p:nvPr/>
        </p:nvSpPr>
        <p:spPr bwMode="auto">
          <a:xfrm>
            <a:off x="5051425" y="4533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7" name="Rectangle 41"/>
          <p:cNvSpPr>
            <a:spLocks noChangeArrowheads="1"/>
          </p:cNvSpPr>
          <p:nvPr/>
        </p:nvSpPr>
        <p:spPr bwMode="auto">
          <a:xfrm>
            <a:off x="5051425" y="4943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21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2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1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21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/>
      <p:bldP spid="521221" grpId="0" animBg="1"/>
      <p:bldP spid="521224" grpId="0"/>
      <p:bldP spid="521226" grpId="0"/>
      <p:bldP spid="521228" grpId="0"/>
      <p:bldP spid="521230" grpId="0"/>
      <p:bldP spid="521232" grpId="0"/>
      <p:bldP spid="521234" grpId="0"/>
      <p:bldP spid="521236" grpId="0"/>
      <p:bldP spid="521238" grpId="0"/>
      <p:bldP spid="521240" grpId="0"/>
      <p:bldP spid="521242" grpId="0"/>
      <p:bldP spid="521244" grpId="0"/>
      <p:bldP spid="521246" grpId="0"/>
      <p:bldP spid="521248" grpId="0"/>
      <p:bldP spid="521250" grpId="0"/>
      <p:bldP spid="521252" grpId="0"/>
      <p:bldP spid="521253" grpId="0"/>
      <p:bldP spid="521254" grpId="0"/>
      <p:bldP spid="521255" grpId="0"/>
      <p:bldP spid="521256" grpId="0"/>
      <p:bldP spid="5212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Binary Compounds</a:t>
            </a:r>
          </a:p>
          <a:p>
            <a:r>
              <a:rPr lang="en-US" dirty="0" smtClean="0"/>
              <a:t>Only Two Elements</a:t>
            </a:r>
          </a:p>
          <a:p>
            <a:r>
              <a:rPr lang="en-US" dirty="0" smtClean="0"/>
              <a:t>Monovalent metal and a non-metal</a:t>
            </a:r>
          </a:p>
          <a:p>
            <a:r>
              <a:rPr lang="en-US" dirty="0" smtClean="0"/>
              <a:t>State metal  then non-metal change ending to ide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985494" cy="263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dirty="0" smtClean="0"/>
              <a:t>Type Six  Acids</a:t>
            </a:r>
            <a:br>
              <a:rPr lang="en-US" dirty="0" smtClean="0"/>
            </a:br>
            <a:r>
              <a:rPr lang="en-US" sz="4000" dirty="0" smtClean="0"/>
              <a:t>Hydrogen Containing Compounds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it is binary HX use the prefix hydro state nonmetal change ending to </a:t>
            </a:r>
            <a:r>
              <a:rPr lang="en-US" dirty="0" err="1" smtClean="0"/>
              <a:t>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276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HBr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Hydrobromic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3105" y="4495800"/>
            <a:ext cx="481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make the formula cross and drop charges!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Oxy Acids: </a:t>
            </a:r>
            <a:r>
              <a:rPr lang="en-US" dirty="0" err="1" smtClean="0"/>
              <a:t>HXO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pic>
        <p:nvPicPr>
          <p:cNvPr id="5122" name="Picture 2" descr="https://extavourscience.wikispaces.com/file/view/Bart_and_Sulfuric_Acid.jpeg/52778712/Bart_and_Sulfuric_Aci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2.  Oxy Acids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 smtClean="0">
                <a:effectLst/>
              </a:rPr>
              <a:t>Hydrogen ______Oxygen        </a:t>
            </a:r>
            <a:r>
              <a:rPr lang="en-US" sz="2400" dirty="0" err="1" smtClean="0">
                <a:effectLst/>
              </a:rPr>
              <a:t>H___O</a:t>
            </a:r>
            <a:r>
              <a:rPr lang="en-US" sz="2400" baseline="-25000" dirty="0" err="1" smtClean="0">
                <a:effectLst/>
              </a:rPr>
              <a:t>x</a:t>
            </a:r>
            <a:endParaRPr lang="en-US" sz="2400" baseline="-25000" dirty="0" smtClean="0">
              <a:effectLst/>
            </a:endParaRPr>
          </a:p>
          <a:p>
            <a:r>
              <a:rPr lang="en-US" sz="2400" dirty="0" smtClean="0">
                <a:effectLst/>
              </a:rPr>
              <a:t>Prefix and ending indicate number of </a:t>
            </a:r>
            <a:r>
              <a:rPr lang="en-US" sz="2400" dirty="0" err="1" smtClean="0">
                <a:effectLst/>
              </a:rPr>
              <a:t>oxygens</a:t>
            </a:r>
            <a:r>
              <a:rPr lang="en-US" sz="2400" dirty="0" smtClean="0">
                <a:effectLst/>
              </a:rPr>
              <a:t> present</a:t>
            </a:r>
          </a:p>
          <a:p>
            <a:pPr marL="0" indent="0">
              <a:buNone/>
            </a:pPr>
            <a:endParaRPr lang="en-US" sz="8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+ 2 </a:t>
            </a:r>
            <a:r>
              <a:rPr lang="en-US" sz="2400" dirty="0" err="1" smtClean="0">
                <a:effectLst/>
              </a:rPr>
              <a:t>oxygens</a:t>
            </a:r>
            <a:r>
              <a:rPr lang="en-US" sz="2400" dirty="0" smtClean="0">
                <a:effectLst/>
              </a:rPr>
              <a:t>        Hyper ___</a:t>
            </a:r>
            <a:r>
              <a:rPr lang="en-US" sz="2400" dirty="0" err="1" smtClean="0">
                <a:effectLst/>
              </a:rPr>
              <a:t>ic</a:t>
            </a:r>
            <a:r>
              <a:rPr lang="en-US" sz="2400" dirty="0" smtClean="0">
                <a:effectLst/>
              </a:rPr>
              <a:t> acid  HClO</a:t>
            </a:r>
            <a:r>
              <a:rPr lang="en-US" sz="2400" baseline="-25000" dirty="0" smtClean="0">
                <a:effectLst/>
              </a:rPr>
              <a:t>5            </a:t>
            </a:r>
            <a:r>
              <a:rPr lang="en-US" sz="2400" dirty="0" err="1" smtClean="0">
                <a:effectLst/>
              </a:rPr>
              <a:t>Hyperchloric</a:t>
            </a:r>
            <a:r>
              <a:rPr lang="en-US" sz="2400" dirty="0" smtClean="0">
                <a:effectLst/>
              </a:rPr>
              <a:t> Acid</a:t>
            </a:r>
          </a:p>
          <a:p>
            <a:pPr marL="0" indent="0">
              <a:buNone/>
            </a:pPr>
            <a:endParaRPr lang="en-US" sz="1000" dirty="0" smtClean="0">
              <a:effectLst/>
            </a:endParaRPr>
          </a:p>
          <a:p>
            <a:pPr marL="0" indent="0">
              <a:buNone/>
            </a:pPr>
            <a:endParaRPr lang="en-US" sz="10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+1 oxygen           per____</a:t>
            </a:r>
            <a:r>
              <a:rPr lang="en-US" sz="2400" dirty="0" err="1" smtClean="0">
                <a:effectLst/>
              </a:rPr>
              <a:t>ic</a:t>
            </a:r>
            <a:r>
              <a:rPr lang="en-US" sz="2400" dirty="0" smtClean="0">
                <a:effectLst/>
              </a:rPr>
              <a:t> acid   HClO</a:t>
            </a:r>
            <a:r>
              <a:rPr lang="en-US" sz="2400" baseline="-25000" dirty="0" smtClean="0">
                <a:effectLst/>
              </a:rPr>
              <a:t>4</a:t>
            </a:r>
            <a:r>
              <a:rPr lang="en-US" sz="2400" dirty="0" smtClean="0">
                <a:effectLst/>
              </a:rPr>
              <a:t>              </a:t>
            </a:r>
            <a:r>
              <a:rPr lang="en-US" sz="2400" dirty="0" err="1" smtClean="0">
                <a:effectLst/>
              </a:rPr>
              <a:t>PerChloric</a:t>
            </a:r>
            <a:r>
              <a:rPr lang="en-US" sz="2400" dirty="0" smtClean="0">
                <a:effectLst/>
              </a:rPr>
              <a:t> Acid</a:t>
            </a:r>
          </a:p>
          <a:p>
            <a:endParaRPr lang="en-US" sz="800" dirty="0" smtClean="0">
              <a:effectLst/>
            </a:endParaRPr>
          </a:p>
          <a:p>
            <a:endParaRPr lang="en-US" sz="8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Normal Poly # (ate ending) ____</a:t>
            </a:r>
            <a:r>
              <a:rPr lang="en-US" sz="2400" dirty="0" err="1" smtClean="0">
                <a:effectLst/>
              </a:rPr>
              <a:t>ic</a:t>
            </a:r>
            <a:r>
              <a:rPr lang="en-US" sz="2400" dirty="0" smtClean="0">
                <a:effectLst/>
              </a:rPr>
              <a:t> acid  HClO</a:t>
            </a:r>
            <a:r>
              <a:rPr lang="en-US" sz="2400" baseline="-25000" dirty="0" smtClean="0">
                <a:effectLst/>
              </a:rPr>
              <a:t>3</a:t>
            </a:r>
            <a:r>
              <a:rPr lang="en-US" sz="2400" dirty="0" smtClean="0">
                <a:effectLst/>
              </a:rPr>
              <a:t>        Chloric Acid</a:t>
            </a:r>
          </a:p>
          <a:p>
            <a:pPr marL="0" indent="0">
              <a:buNone/>
            </a:pP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-1 oxygen                ____</a:t>
            </a:r>
            <a:r>
              <a:rPr lang="en-US" sz="2400" dirty="0" err="1" smtClean="0">
                <a:effectLst/>
              </a:rPr>
              <a:t>ous</a:t>
            </a:r>
            <a:r>
              <a:rPr lang="en-US" sz="2400" dirty="0" smtClean="0">
                <a:effectLst/>
              </a:rPr>
              <a:t> acid   HClO</a:t>
            </a:r>
            <a:r>
              <a:rPr lang="en-US" sz="2400" baseline="-25000" dirty="0" smtClean="0">
                <a:effectLst/>
              </a:rPr>
              <a:t>2 </a:t>
            </a:r>
            <a:r>
              <a:rPr lang="en-US" sz="2400" dirty="0" smtClean="0">
                <a:effectLst/>
              </a:rPr>
              <a:t>            </a:t>
            </a:r>
            <a:r>
              <a:rPr lang="en-US" sz="2400" dirty="0" err="1" smtClean="0">
                <a:effectLst/>
              </a:rPr>
              <a:t>Chlorous</a:t>
            </a:r>
            <a:r>
              <a:rPr lang="en-US" sz="2400" dirty="0" smtClean="0">
                <a:effectLst/>
              </a:rPr>
              <a:t> Acid</a:t>
            </a:r>
          </a:p>
          <a:p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-2 </a:t>
            </a:r>
            <a:r>
              <a:rPr lang="en-US" sz="2400" dirty="0" err="1" smtClean="0">
                <a:effectLst/>
              </a:rPr>
              <a:t>oxygens</a:t>
            </a:r>
            <a:r>
              <a:rPr lang="en-US" sz="2400" dirty="0" smtClean="0">
                <a:effectLst/>
              </a:rPr>
              <a:t>     Hypo ____</a:t>
            </a:r>
            <a:r>
              <a:rPr lang="en-US" sz="2400" dirty="0" err="1" smtClean="0">
                <a:effectLst/>
              </a:rPr>
              <a:t>ous</a:t>
            </a:r>
            <a:r>
              <a:rPr lang="en-US" sz="2400" dirty="0" smtClean="0">
                <a:effectLst/>
              </a:rPr>
              <a:t> acid  </a:t>
            </a:r>
            <a:r>
              <a:rPr lang="en-US" sz="2400" dirty="0" err="1" smtClean="0">
                <a:effectLst/>
              </a:rPr>
              <a:t>HClO</a:t>
            </a:r>
            <a:r>
              <a:rPr lang="en-US" sz="2400" dirty="0" smtClean="0">
                <a:effectLst/>
              </a:rPr>
              <a:t>       </a:t>
            </a:r>
            <a:r>
              <a:rPr lang="en-US" sz="2400" dirty="0" err="1" smtClean="0">
                <a:effectLst/>
              </a:rPr>
              <a:t>Hypochlorous</a:t>
            </a:r>
            <a:r>
              <a:rPr lang="en-US" sz="2400" dirty="0" smtClean="0">
                <a:effectLst/>
              </a:rPr>
              <a:t> Acid</a:t>
            </a: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5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425950" y="5965825"/>
            <a:ext cx="989013" cy="6238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518150" y="846138"/>
            <a:ext cx="3370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808080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98438" y="209550"/>
            <a:ext cx="8659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Finding an Empirical Formula from Experimental Data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65113" y="804863"/>
            <a:ext cx="5268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1. Find # of g of each element.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84163" y="1312863"/>
            <a:ext cx="4437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2. Convert each g to mol.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87338" y="1835150"/>
            <a:ext cx="8494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3. Divide each “# of </a:t>
            </a:r>
            <a:r>
              <a:rPr lang="en-US" sz="2800" dirty="0" err="1">
                <a:solidFill>
                  <a:srgbClr val="FF0000"/>
                </a:solidFill>
              </a:rPr>
              <a:t>mol</a:t>
            </a:r>
            <a:r>
              <a:rPr lang="en-US" sz="2800" dirty="0">
                <a:solidFill>
                  <a:srgbClr val="FF0000"/>
                </a:solidFill>
              </a:rPr>
              <a:t>” by the smallest “# of mol.”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88925" y="2326809"/>
            <a:ext cx="6862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4. </a:t>
            </a:r>
            <a:r>
              <a:rPr lang="en-US" sz="2800" dirty="0" smtClean="0">
                <a:solidFill>
                  <a:srgbClr val="FF0000"/>
                </a:solidFill>
              </a:rPr>
              <a:t>Use whole number </a:t>
            </a:r>
            <a:r>
              <a:rPr lang="en-US" sz="2800" dirty="0">
                <a:solidFill>
                  <a:srgbClr val="FF0000"/>
                </a:solidFill>
              </a:rPr>
              <a:t>ratio to find formula.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69900" y="2870200"/>
            <a:ext cx="8062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compound is 45.5% yttrium and 54.5% chlorine.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Find its empirical formula.</a:t>
            </a:r>
            <a:r>
              <a:rPr 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481513" y="602932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YCl</a:t>
            </a:r>
            <a:r>
              <a:rPr lang="en-US" sz="2800" baseline="-25000">
                <a:solidFill>
                  <a:srgbClr val="000000"/>
                </a:solidFill>
              </a:rPr>
              <a:t>3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658813" y="4197350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1333440" imgH="406080" progId="Equation.3">
                  <p:embed/>
                </p:oleObj>
              </mc:Choice>
              <mc:Fallback>
                <p:oleObj name="Equation" r:id="rId3" imgW="1333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197350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2105025" y="3895725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1676160" imgH="965160" progId="Equation.3">
                  <p:embed/>
                </p:oleObj>
              </mc:Choice>
              <mc:Fallback>
                <p:oleObj name="Equation" r:id="rId5" imgW="16761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895725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3889375" y="4200525"/>
          <a:ext cx="21732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7" imgW="2171520" imgH="330120" progId="Equation.3">
                  <p:embed/>
                </p:oleObj>
              </mc:Choice>
              <mc:Fallback>
                <p:oleObj name="Equation" r:id="rId7" imgW="2171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200525"/>
                        <a:ext cx="21732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6208713" y="419258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419258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7669213" y="417830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17830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627063" y="5365750"/>
          <a:ext cx="138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13" imgW="1384200" imgH="406080" progId="Equation.3">
                  <p:embed/>
                </p:oleObj>
              </mc:Choice>
              <mc:Fallback>
                <p:oleObj name="Equation" r:id="rId13" imgW="1384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5365750"/>
                        <a:ext cx="1384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2095500" y="5064125"/>
          <a:ext cx="173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5" imgW="1739880" imgH="965160" progId="Equation.3">
                  <p:embed/>
                </p:oleObj>
              </mc:Choice>
              <mc:Fallback>
                <p:oleObj name="Equation" r:id="rId15" imgW="1739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064125"/>
                        <a:ext cx="1739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3892550" y="5368925"/>
          <a:ext cx="2211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17" imgW="2209680" imgH="330120" progId="Equation.3">
                  <p:embed/>
                </p:oleObj>
              </mc:Choice>
              <mc:Fallback>
                <p:oleObj name="Equation" r:id="rId17" imgW="2209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368925"/>
                        <a:ext cx="22113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230938" y="536098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536098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7653338" y="5346700"/>
          <a:ext cx="752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20" imgW="749160" imgH="330120" progId="Equation.3">
                  <p:embed/>
                </p:oleObj>
              </mc:Choice>
              <mc:Fallback>
                <p:oleObj name="Equation" r:id="rId20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5346700"/>
                        <a:ext cx="7524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1" name="Line 29"/>
          <p:cNvSpPr>
            <a:spLocks noChangeShapeType="1"/>
          </p:cNvSpPr>
          <p:nvPr/>
        </p:nvSpPr>
        <p:spPr bwMode="auto">
          <a:xfrm flipV="1">
            <a:off x="1508125" y="419417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3121025" y="447040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V="1">
            <a:off x="1508125" y="53705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V="1">
            <a:off x="3162300" y="56451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 animBg="1"/>
      <p:bldP spid="84995" grpId="0"/>
      <p:bldP spid="84999" grpId="0"/>
      <p:bldP spid="85000" grpId="0"/>
      <p:bldP spid="85001" grpId="0"/>
      <p:bldP spid="85002" grpId="0"/>
      <p:bldP spid="85003" grpId="0"/>
      <p:bldP spid="85006" grpId="0"/>
      <p:bldP spid="85021" grpId="0" animBg="1"/>
      <p:bldP spid="85022" grpId="0" animBg="1"/>
      <p:bldP spid="85023" grpId="0" animBg="1"/>
      <p:bldP spid="850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132388" y="5564188"/>
            <a:ext cx="1260475" cy="579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33400" y="1084253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A ruthenium/sulfur compound is 67.7% </a:t>
            </a:r>
            <a:r>
              <a:rPr lang="en-US" sz="2800" dirty="0" err="1">
                <a:solidFill>
                  <a:srgbClr val="FF0000"/>
                </a:solidFill>
              </a:rPr>
              <a:t>Ru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Find its empirical formula.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066800" y="5137597"/>
            <a:ext cx="30845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Multiply each by 2 to get to next whole number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186363" y="5575300"/>
            <a:ext cx="124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Ru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S</a:t>
            </a:r>
            <a:r>
              <a:rPr lang="en-US" sz="2800" baseline="-25000">
                <a:solidFill>
                  <a:srgbClr val="000000"/>
                </a:solidFill>
              </a:rPr>
              <a:t>3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4114800" y="5810250"/>
            <a:ext cx="88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86032" name="Object 16"/>
          <p:cNvGraphicFramePr>
            <a:graphicFrameLocks noChangeAspect="1"/>
          </p:cNvGraphicFramePr>
          <p:nvPr/>
        </p:nvGraphicFramePr>
        <p:xfrm>
          <a:off x="388938" y="33528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3" imgW="1498320" imgH="406080" progId="Equation.3">
                  <p:embed/>
                </p:oleObj>
              </mc:Choice>
              <mc:Fallback>
                <p:oleObj name="Equation" r:id="rId3" imgW="1498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35280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3" name="Object 17"/>
          <p:cNvGraphicFramePr>
            <a:graphicFrameLocks noChangeAspect="1"/>
          </p:cNvGraphicFramePr>
          <p:nvPr/>
        </p:nvGraphicFramePr>
        <p:xfrm>
          <a:off x="1893888" y="3051175"/>
          <a:ext cx="198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5" imgW="1981080" imgH="965160" progId="Equation.3">
                  <p:embed/>
                </p:oleObj>
              </mc:Choice>
              <mc:Fallback>
                <p:oleObj name="Equation" r:id="rId5" imgW="19810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051175"/>
                        <a:ext cx="198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4" name="Object 18"/>
          <p:cNvGraphicFramePr>
            <a:graphicFrameLocks noChangeAspect="1"/>
          </p:cNvGraphicFramePr>
          <p:nvPr/>
        </p:nvGraphicFramePr>
        <p:xfrm>
          <a:off x="3913188" y="3355975"/>
          <a:ext cx="2351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7" imgW="2349360" imgH="330120" progId="Equation.3">
                  <p:embed/>
                </p:oleObj>
              </mc:Choice>
              <mc:Fallback>
                <p:oleObj name="Equation" r:id="rId7" imgW="2349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3355975"/>
                        <a:ext cx="2351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5" name="Object 19"/>
          <p:cNvGraphicFramePr>
            <a:graphicFrameLocks noChangeAspect="1"/>
          </p:cNvGraphicFramePr>
          <p:nvPr/>
        </p:nvGraphicFramePr>
        <p:xfrm>
          <a:off x="6450013" y="334803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334803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6" name="Object 20"/>
          <p:cNvGraphicFramePr>
            <a:graphicFrameLocks noChangeAspect="1"/>
          </p:cNvGraphicFramePr>
          <p:nvPr/>
        </p:nvGraphicFramePr>
        <p:xfrm>
          <a:off x="7910513" y="333375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333375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1335088" y="334962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V="1">
            <a:off x="3062288" y="362585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86039" name="Object 23"/>
          <p:cNvGraphicFramePr>
            <a:graphicFrameLocks noChangeAspect="1"/>
          </p:cNvGraphicFramePr>
          <p:nvPr/>
        </p:nvGraphicFramePr>
        <p:xfrm>
          <a:off x="644525" y="4508500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13" imgW="1295280" imgH="406080" progId="Equation.3">
                  <p:embed/>
                </p:oleObj>
              </mc:Choice>
              <mc:Fallback>
                <p:oleObj name="Equation" r:id="rId13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508500"/>
                        <a:ext cx="1295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0" name="Object 24"/>
          <p:cNvGraphicFramePr>
            <a:graphicFrameLocks noChangeAspect="1"/>
          </p:cNvGraphicFramePr>
          <p:nvPr/>
        </p:nvGraphicFramePr>
        <p:xfrm>
          <a:off x="2138363" y="4206875"/>
          <a:ext cx="160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15" imgW="1600200" imgH="965160" progId="Equation.3">
                  <p:embed/>
                </p:oleObj>
              </mc:Choice>
              <mc:Fallback>
                <p:oleObj name="Equation" r:id="rId15" imgW="1600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206875"/>
                        <a:ext cx="1600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1" name="Object 25"/>
          <p:cNvGraphicFramePr>
            <a:graphicFrameLocks noChangeAspect="1"/>
          </p:cNvGraphicFramePr>
          <p:nvPr/>
        </p:nvGraphicFramePr>
        <p:xfrm>
          <a:off x="3910013" y="4511675"/>
          <a:ext cx="2122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7" imgW="2120760" imgH="330120" progId="Equation.3">
                  <p:embed/>
                </p:oleObj>
              </mc:Choice>
              <mc:Fallback>
                <p:oleObj name="Equation" r:id="rId17" imgW="2120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511675"/>
                        <a:ext cx="2122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2" name="Object 26"/>
          <p:cNvGraphicFramePr>
            <a:graphicFrameLocks noChangeAspect="1"/>
          </p:cNvGraphicFramePr>
          <p:nvPr/>
        </p:nvGraphicFramePr>
        <p:xfrm>
          <a:off x="6203950" y="450373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50373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3" name="Object 27"/>
          <p:cNvGraphicFramePr>
            <a:graphicFrameLocks noChangeAspect="1"/>
          </p:cNvGraphicFramePr>
          <p:nvPr/>
        </p:nvGraphicFramePr>
        <p:xfrm>
          <a:off x="7672388" y="4489450"/>
          <a:ext cx="1031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21" imgW="1028520" imgH="330120" progId="Equation.3">
                  <p:embed/>
                </p:oleObj>
              </mc:Choice>
              <mc:Fallback>
                <p:oleObj name="Equation" r:id="rId21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4489450"/>
                        <a:ext cx="10318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4" name="Line 28"/>
          <p:cNvSpPr>
            <a:spLocks noChangeShapeType="1"/>
          </p:cNvSpPr>
          <p:nvPr/>
        </p:nvSpPr>
        <p:spPr bwMode="auto">
          <a:xfrm flipV="1">
            <a:off x="1481138" y="451326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 flipV="1">
            <a:off x="3135313" y="478790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24" grpId="0"/>
      <p:bldP spid="86025" grpId="0"/>
      <p:bldP spid="86027" grpId="0" animBg="1"/>
      <p:bldP spid="86037" grpId="0" animBg="1"/>
      <p:bldP spid="86038" grpId="0" animBg="1"/>
      <p:bldP spid="86044" grpId="0" animBg="1"/>
      <p:bldP spid="860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85813" y="5291138"/>
            <a:ext cx="7596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(How many empiricals “fit into” the molecular?)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28612" y="1014413"/>
            <a:ext cx="8205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</a:rPr>
              <a:t>To find molecular formula…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695325" y="1581150"/>
            <a:ext cx="432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Find empirical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12788" y="2089150"/>
            <a:ext cx="3646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Find molar mass of</a:t>
            </a:r>
          </a:p>
          <a:p>
            <a:r>
              <a:rPr lang="en-US" sz="2800" b="0">
                <a:solidFill>
                  <a:srgbClr val="FF0000"/>
                </a:solidFill>
              </a:rPr>
              <a:t>     empirical formula.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93738" y="3000375"/>
            <a:ext cx="4271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</a:rPr>
              <a:t>C. Find n = </a:t>
            </a:r>
            <a:r>
              <a:rPr lang="en-US" sz="2800" b="0" u="sng">
                <a:solidFill>
                  <a:srgbClr val="FF0000"/>
                </a:solidFill>
              </a:rPr>
              <a:t>mm molecular</a:t>
            </a:r>
            <a:endParaRPr lang="en-US" sz="2800" b="0">
              <a:solidFill>
                <a:srgbClr val="FF0000"/>
              </a:solidFill>
            </a:endParaRPr>
          </a:p>
          <a:p>
            <a:pPr algn="ctr"/>
            <a:r>
              <a:rPr lang="en-US" sz="2800" b="0">
                <a:solidFill>
                  <a:srgbClr val="FF0000"/>
                </a:solidFill>
              </a:rPr>
              <a:t>                   mm empirical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77863" y="3881438"/>
            <a:ext cx="435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D. Multiply all parts of</a:t>
            </a:r>
          </a:p>
          <a:p>
            <a:r>
              <a:rPr lang="en-US" sz="2800" b="0">
                <a:solidFill>
                  <a:srgbClr val="FF0000"/>
                </a:solidFill>
              </a:rPr>
              <a:t>     empirical formula by n.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71" grpId="0"/>
      <p:bldP spid="88072" grpId="0"/>
      <p:bldP spid="88073" grpId="0"/>
      <p:bldP spid="8807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7010400" y="5514975"/>
            <a:ext cx="1058863" cy="6826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42900" y="285750"/>
            <a:ext cx="8243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carbon/hydrogen compound is 7.7% H and has a</a:t>
            </a:r>
          </a:p>
          <a:p>
            <a:r>
              <a:rPr lang="en-US" sz="2800" b="0">
                <a:solidFill>
                  <a:srgbClr val="FF0000"/>
                </a:solidFill>
              </a:rPr>
              <a:t>molar mass of 78 g. Find its molecular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077913" y="4106863"/>
            <a:ext cx="3141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 dirty="0"/>
              <a:t>emp. form. </a:t>
            </a:r>
            <a:r>
              <a:rPr lang="en-US" sz="2800" b="0" dirty="0">
                <a:sym typeface="Wingdings" pitchFamily="2" charset="2"/>
              </a:rPr>
              <a:t>  </a:t>
            </a:r>
            <a:r>
              <a:rPr lang="en-US" sz="2800" b="0" u="sng" dirty="0"/>
              <a:t>CH</a:t>
            </a:r>
            <a:r>
              <a:rPr lang="en-US" sz="2800" dirty="0"/>
              <a:t> 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077913" y="5572125"/>
            <a:ext cx="165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mm</a:t>
            </a:r>
            <a:r>
              <a:rPr lang="en-US" sz="2800" b="0" baseline="-25000"/>
              <a:t>emp</a:t>
            </a:r>
            <a:r>
              <a:rPr lang="en-US" sz="2800" b="0"/>
              <a:t> =</a:t>
            </a:r>
            <a:r>
              <a:rPr lang="en-US" sz="2800"/>
              <a:t> 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630488" y="5572125"/>
            <a:ext cx="976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13 g</a:t>
            </a:r>
            <a:r>
              <a:rPr lang="en-US" sz="2800"/>
              <a:t> 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74332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543425" y="5356225"/>
            <a:ext cx="97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78 g</a:t>
            </a:r>
            <a:r>
              <a:rPr lang="en-US" sz="2800"/>
              <a:t> 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514850" y="5851525"/>
            <a:ext cx="97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13 g</a:t>
            </a:r>
            <a:r>
              <a:rPr lang="en-US" sz="2800"/>
              <a:t> 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502275" y="5573713"/>
            <a:ext cx="78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= 6</a:t>
            </a:r>
            <a:r>
              <a:rPr lang="en-US" sz="2800"/>
              <a:t> 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631507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069138" y="557212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C</a:t>
            </a:r>
            <a:r>
              <a:rPr lang="en-US" sz="2800" b="0" baseline="-25000"/>
              <a:t>6</a:t>
            </a:r>
            <a:r>
              <a:rPr lang="en-US" sz="2800" b="0"/>
              <a:t>H</a:t>
            </a:r>
            <a:r>
              <a:rPr lang="en-US" sz="2800" b="0" baseline="-25000"/>
              <a:t>6</a:t>
            </a:r>
            <a:r>
              <a:rPr lang="en-US" sz="2800"/>
              <a:t> 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4573588" y="5842000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1225550" y="1728788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3" imgW="1079280" imgH="406080" progId="Equation.3">
                  <p:embed/>
                </p:oleObj>
              </mc:Choice>
              <mc:Fallback>
                <p:oleObj name="Equation" r:id="rId3" imgW="1079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728788"/>
                        <a:ext cx="1079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2487613" y="1427163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5" imgW="1447560" imgH="965160" progId="Equation.3">
                  <p:embed/>
                </p:oleObj>
              </mc:Choice>
              <mc:Fallback>
                <p:oleObj name="Equation" r:id="rId5" imgW="1447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427163"/>
                        <a:ext cx="1447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4116388" y="1731963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7" imgW="1739880" imgH="330120" progId="Equation.3">
                  <p:embed/>
                </p:oleObj>
              </mc:Choice>
              <mc:Fallback>
                <p:oleObj name="Equation" r:id="rId7" imgW="1739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731963"/>
                        <a:ext cx="1739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6049963" y="17240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9" imgW="1091880" imgH="330120" progId="Equation.3">
                  <p:embed/>
                </p:oleObj>
              </mc:Choice>
              <mc:Fallback>
                <p:oleObj name="Equation" r:id="rId9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7240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7408863" y="1709738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1709738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1" name="Line 23"/>
          <p:cNvSpPr>
            <a:spLocks noChangeShapeType="1"/>
          </p:cNvSpPr>
          <p:nvPr/>
        </p:nvSpPr>
        <p:spPr bwMode="auto">
          <a:xfrm flipV="1">
            <a:off x="1847850" y="17256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V="1">
            <a:off x="3303588" y="20018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950913" y="2884488"/>
          <a:ext cx="130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13" imgW="1307880" imgH="406080" progId="Equation.3">
                  <p:embed/>
                </p:oleObj>
              </mc:Choice>
              <mc:Fallback>
                <p:oleObj name="Equation" r:id="rId13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884488"/>
                        <a:ext cx="1308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4" name="Object 26"/>
          <p:cNvGraphicFramePr>
            <a:graphicFrameLocks noChangeAspect="1"/>
          </p:cNvGraphicFramePr>
          <p:nvPr/>
        </p:nvGraphicFramePr>
        <p:xfrm>
          <a:off x="2346325" y="2582863"/>
          <a:ext cx="163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15" imgW="1638000" imgH="965160" progId="Equation.3">
                  <p:embed/>
                </p:oleObj>
              </mc:Choice>
              <mc:Fallback>
                <p:oleObj name="Equation" r:id="rId15" imgW="1638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582863"/>
                        <a:ext cx="163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5" name="Object 27"/>
          <p:cNvGraphicFramePr>
            <a:graphicFrameLocks noChangeAspect="1"/>
          </p:cNvGraphicFramePr>
          <p:nvPr/>
        </p:nvGraphicFramePr>
        <p:xfrm>
          <a:off x="4127500" y="2887663"/>
          <a:ext cx="19700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17" imgW="1968480" imgH="330120" progId="Equation.3">
                  <p:embed/>
                </p:oleObj>
              </mc:Choice>
              <mc:Fallback>
                <p:oleObj name="Equation" r:id="rId17" imgW="1968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887663"/>
                        <a:ext cx="19700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6" name="Object 28"/>
          <p:cNvGraphicFramePr>
            <a:graphicFrameLocks noChangeAspect="1"/>
          </p:cNvGraphicFramePr>
          <p:nvPr/>
        </p:nvGraphicFramePr>
        <p:xfrm>
          <a:off x="6275388" y="28797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19" imgW="1091880" imgH="330120" progId="Equation.3">
                  <p:embed/>
                </p:oleObj>
              </mc:Choice>
              <mc:Fallback>
                <p:oleObj name="Equation" r:id="rId19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797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7" name="Object 29"/>
          <p:cNvGraphicFramePr>
            <a:graphicFrameLocks noChangeAspect="1"/>
          </p:cNvGraphicFramePr>
          <p:nvPr/>
        </p:nvGraphicFramePr>
        <p:xfrm>
          <a:off x="7620000" y="2865438"/>
          <a:ext cx="6762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21" imgW="672840" imgH="330120" progId="Equation.3">
                  <p:embed/>
                </p:oleObj>
              </mc:Choice>
              <mc:Fallback>
                <p:oleObj name="Equation" r:id="rId2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65438"/>
                        <a:ext cx="6762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8" name="Line 30"/>
          <p:cNvSpPr>
            <a:spLocks noChangeShapeType="1"/>
          </p:cNvSpPr>
          <p:nvPr/>
        </p:nvSpPr>
        <p:spPr bwMode="auto">
          <a:xfrm flipV="1">
            <a:off x="1793875" y="28892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V="1">
            <a:off x="3362325" y="3163888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  <p:bldP spid="89095" grpId="0"/>
      <p:bldP spid="89096" grpId="0"/>
      <p:bldP spid="89097" grpId="0"/>
      <p:bldP spid="89098" grpId="0" animBg="1"/>
      <p:bldP spid="89099" grpId="0"/>
      <p:bldP spid="89100" grpId="0"/>
      <p:bldP spid="89101" grpId="0"/>
      <p:bldP spid="89102" grpId="0" animBg="1"/>
      <p:bldP spid="89103" grpId="0"/>
      <p:bldP spid="89104" grpId="0" animBg="1"/>
      <p:bldP spid="89111" grpId="0" animBg="1"/>
      <p:bldP spid="89112" grpId="0" animBg="1"/>
      <p:bldP spid="89118" grpId="0" animBg="1"/>
      <p:bldP spid="891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8763" y="296863"/>
            <a:ext cx="8264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compound has 26.33 g nitrogen, 60.20 g oxygen,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and molar mass 92 g. Find molecular formula.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969125" y="5743575"/>
            <a:ext cx="1044575" cy="652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020763" y="5800725"/>
            <a:ext cx="165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mm</a:t>
            </a:r>
            <a:r>
              <a:rPr lang="en-US" sz="2800" baseline="-25000">
                <a:solidFill>
                  <a:srgbClr val="000000"/>
                </a:solidFill>
              </a:rPr>
              <a:t>emp</a:t>
            </a:r>
            <a:r>
              <a:rPr lang="en-US" sz="2800">
                <a:solidFill>
                  <a:srgbClr val="000000"/>
                </a:solidFill>
              </a:rPr>
              <a:t> =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573338" y="5800725"/>
            <a:ext cx="976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46 g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643313" y="60706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5445125" y="5802313"/>
            <a:ext cx="78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= 2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6257925" y="60706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7011988" y="5800725"/>
            <a:ext cx="1085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N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O</a:t>
            </a:r>
            <a:r>
              <a:rPr lang="en-US" sz="2800" baseline="-25000">
                <a:solidFill>
                  <a:srgbClr val="000000"/>
                </a:solidFill>
              </a:rPr>
              <a:t>4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90146" name="Group 34"/>
          <p:cNvGrpSpPr>
            <a:grpSpLocks/>
          </p:cNvGrpSpPr>
          <p:nvPr/>
        </p:nvGrpSpPr>
        <p:grpSpPr bwMode="auto">
          <a:xfrm>
            <a:off x="4457700" y="5584825"/>
            <a:ext cx="1004888" cy="1014413"/>
            <a:chOff x="2844" y="3356"/>
            <a:chExt cx="633" cy="639"/>
          </a:xfrm>
        </p:grpSpPr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862" y="3356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92 g</a:t>
              </a:r>
              <a:r>
                <a:rPr lang="en-US" sz="2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2844" y="3668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46 g</a:t>
              </a:r>
              <a:r>
                <a:rPr lang="en-US" sz="2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81" y="3662"/>
              <a:ext cx="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7065963" y="4256088"/>
            <a:ext cx="914400" cy="528637"/>
            <a:chOff x="3841" y="2739"/>
            <a:chExt cx="576" cy="333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3841" y="2739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NO</a:t>
              </a:r>
              <a:r>
                <a:rPr lang="en-US" sz="2800" baseline="-25000">
                  <a:solidFill>
                    <a:srgbClr val="000000"/>
                  </a:solidFill>
                </a:rPr>
                <a:t>2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3879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90132" name="Object 20"/>
          <p:cNvGraphicFramePr>
            <a:graphicFrameLocks noChangeAspect="1"/>
          </p:cNvGraphicFramePr>
          <p:nvPr/>
        </p:nvGraphicFramePr>
        <p:xfrm>
          <a:off x="466725" y="1757363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3" imgW="1485720" imgH="406080" progId="Equation.3">
                  <p:embed/>
                </p:oleObj>
              </mc:Choice>
              <mc:Fallback>
                <p:oleObj name="Equation" r:id="rId3" imgW="1485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757363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2143125" y="1455738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5" imgW="1625400" imgH="965160" progId="Equation.3">
                  <p:embed/>
                </p:oleObj>
              </mc:Choice>
              <mc:Fallback>
                <p:oleObj name="Equation" r:id="rId5" imgW="1625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455738"/>
                        <a:ext cx="1625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4124325" y="1760538"/>
          <a:ext cx="2071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7" imgW="2070000" imgH="330120" progId="Equation.3">
                  <p:embed/>
                </p:oleObj>
              </mc:Choice>
              <mc:Fallback>
                <p:oleObj name="Equation" r:id="rId7" imgW="2070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1760538"/>
                        <a:ext cx="2071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5" name="Object 23"/>
          <p:cNvGraphicFramePr>
            <a:graphicFrameLocks noChangeAspect="1"/>
          </p:cNvGraphicFramePr>
          <p:nvPr/>
        </p:nvGraphicFramePr>
        <p:xfrm>
          <a:off x="6502400" y="17526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9" imgW="1218960" imgH="330120" progId="Equation.3">
                  <p:embed/>
                </p:oleObj>
              </mc:Choice>
              <mc:Fallback>
                <p:oleObj name="Equation" r:id="rId9" imgW="1218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7526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7924800" y="1738313"/>
          <a:ext cx="674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38313"/>
                        <a:ext cx="674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1477963" y="175418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2919413" y="20304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495300" y="2913063"/>
          <a:ext cx="1536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3" imgW="1536480" imgH="406080" progId="Equation.3">
                  <p:embed/>
                </p:oleObj>
              </mc:Choice>
              <mc:Fallback>
                <p:oleObj name="Equation" r:id="rId13" imgW="1536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913063"/>
                        <a:ext cx="1536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2149475" y="2611438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15" imgW="1663560" imgH="965160" progId="Equation.3">
                  <p:embed/>
                </p:oleObj>
              </mc:Choice>
              <mc:Fallback>
                <p:oleObj name="Equation" r:id="rId15" imgW="1663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11438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3921125" y="2916238"/>
          <a:ext cx="21859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17" imgW="2184120" imgH="330120" progId="Equation.3">
                  <p:embed/>
                </p:oleObj>
              </mc:Choice>
              <mc:Fallback>
                <p:oleObj name="Equation" r:id="rId17" imgW="2184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2916238"/>
                        <a:ext cx="21859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6284913" y="29083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19" imgW="1218960" imgH="330120" progId="Equation.3">
                  <p:embed/>
                </p:oleObj>
              </mc:Choice>
              <mc:Fallback>
                <p:oleObj name="Equation" r:id="rId19" imgW="1218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9083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3" name="Object 31"/>
          <p:cNvGraphicFramePr>
            <a:graphicFrameLocks noChangeAspect="1"/>
          </p:cNvGraphicFramePr>
          <p:nvPr/>
        </p:nvGraphicFramePr>
        <p:xfrm>
          <a:off x="7854950" y="2894013"/>
          <a:ext cx="750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21" imgW="749160" imgH="330120" progId="Equation.3">
                  <p:embed/>
                </p:oleObj>
              </mc:Choice>
              <mc:Fallback>
                <p:oleObj name="Equation" r:id="rId21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2894013"/>
                        <a:ext cx="750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1524000" y="291782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3178175" y="319246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1" grpId="0"/>
      <p:bldP spid="90122" grpId="0"/>
      <p:bldP spid="90123" grpId="0" animBg="1"/>
      <p:bldP spid="90126" grpId="0"/>
      <p:bldP spid="90127" grpId="0" animBg="1"/>
      <p:bldP spid="90128" grpId="0"/>
      <p:bldP spid="90137" grpId="0" animBg="1"/>
      <p:bldP spid="90138" grpId="0" animBg="1"/>
      <p:bldP spid="90144" grpId="0" animBg="1"/>
      <p:bldP spid="90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4410075" y="5895975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ine</a:t>
            </a: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4202113" y="52578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ur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4333875" y="459105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CC3300"/>
                </a:solidFill>
                <a:latin typeface="Arial" charset="0"/>
              </a:rPr>
              <a:t>ine</a:t>
            </a:r>
            <a:endParaRPr lang="en-US" sz="24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3552825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Binary Compounds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7525" y="1763713"/>
            <a:ext cx="42846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Binary compounds that contain a metal of fixed oxidation number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(group 1, group 2, Al, Zn, Ag, etc.), and a non-metal.</a:t>
            </a:r>
          </a:p>
        </p:txBody>
      </p:sp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517525" y="3259138"/>
            <a:ext cx="7737475" cy="7112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To name these compounds, give the name of metal followed by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name of the non-metal, with the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.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8984" name="Text Box 8"/>
          <p:cNvSpPr txBox="1">
            <a:spLocks noChangeArrowheads="1"/>
          </p:cNvSpPr>
          <p:nvPr/>
        </p:nvSpPr>
        <p:spPr bwMode="auto">
          <a:xfrm>
            <a:off x="746125" y="4135438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Examples:</a:t>
            </a:r>
          </a:p>
        </p:txBody>
      </p:sp>
      <p:sp>
        <p:nvSpPr>
          <p:cNvPr id="1844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762000" y="4591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762000" y="5257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CaS</a:t>
            </a:r>
          </a:p>
        </p:txBody>
      </p:sp>
      <p:sp>
        <p:nvSpPr>
          <p:cNvPr id="638988" name="Text Box 12"/>
          <p:cNvSpPr txBox="1">
            <a:spLocks noChangeArrowheads="1"/>
          </p:cNvSpPr>
          <p:nvPr/>
        </p:nvSpPr>
        <p:spPr bwMode="auto">
          <a:xfrm>
            <a:off x="762000" y="5895975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7137400" y="59023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3</a:t>
            </a:r>
          </a:p>
        </p:txBody>
      </p:sp>
      <p:sp>
        <p:nvSpPr>
          <p:cNvPr id="638990" name="Rectangle 14"/>
          <p:cNvSpPr>
            <a:spLocks noChangeArrowheads="1"/>
          </p:cNvSpPr>
          <p:nvPr/>
        </p:nvSpPr>
        <p:spPr bwMode="auto">
          <a:xfrm>
            <a:off x="2592388" y="459105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sodium chlor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38991" name="Rectangle 15"/>
          <p:cNvSpPr>
            <a:spLocks noChangeArrowheads="1"/>
          </p:cNvSpPr>
          <p:nvPr/>
        </p:nvSpPr>
        <p:spPr bwMode="auto">
          <a:xfrm>
            <a:off x="2593975" y="52578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calcium sulf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38992" name="Rectangle 16"/>
          <p:cNvSpPr>
            <a:spLocks noChangeArrowheads="1"/>
          </p:cNvSpPr>
          <p:nvPr/>
        </p:nvSpPr>
        <p:spPr bwMode="auto">
          <a:xfrm>
            <a:off x="2597150" y="5895975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aluminum iod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  <p:sp>
        <p:nvSpPr>
          <p:cNvPr id="638993" name="Rectangle 17"/>
          <p:cNvSpPr>
            <a:spLocks noChangeArrowheads="1"/>
          </p:cNvSpPr>
          <p:nvPr/>
        </p:nvSpPr>
        <p:spPr bwMode="auto">
          <a:xfrm>
            <a:off x="6249988" y="4591050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Cl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38994" name="Rectangle 18"/>
          <p:cNvSpPr>
            <a:spLocks noChangeArrowheads="1"/>
          </p:cNvSpPr>
          <p:nvPr/>
        </p:nvSpPr>
        <p:spPr bwMode="auto">
          <a:xfrm>
            <a:off x="6249988" y="5257800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(Ca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S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38995" name="Rectangle 19"/>
          <p:cNvSpPr>
            <a:spLocks noChangeArrowheads="1"/>
          </p:cNvSpPr>
          <p:nvPr/>
        </p:nvSpPr>
        <p:spPr bwMode="auto">
          <a:xfrm>
            <a:off x="6246813" y="5895975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(Al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I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38996" name="Rectangle 20"/>
          <p:cNvSpPr>
            <a:spLocks noChangeArrowheads="1"/>
          </p:cNvSpPr>
          <p:nvPr/>
        </p:nvSpPr>
        <p:spPr bwMode="auto">
          <a:xfrm>
            <a:off x="4333874" y="4591050"/>
            <a:ext cx="7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3300"/>
                </a:solidFill>
                <a:latin typeface="Arial" charset="0"/>
              </a:rPr>
              <a:t>ide</a:t>
            </a:r>
            <a:endParaRPr lang="en-US" sz="24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38997" name="Rectangle 21"/>
          <p:cNvSpPr>
            <a:spLocks noChangeArrowheads="1"/>
          </p:cNvSpPr>
          <p:nvPr/>
        </p:nvSpPr>
        <p:spPr bwMode="auto">
          <a:xfrm>
            <a:off x="4200525" y="5257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638998" name="Rectangle 22"/>
          <p:cNvSpPr>
            <a:spLocks noChangeArrowheads="1"/>
          </p:cNvSpPr>
          <p:nvPr/>
        </p:nvSpPr>
        <p:spPr bwMode="auto">
          <a:xfrm>
            <a:off x="4410075" y="5895975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4533900" y="371475"/>
            <a:ext cx="4267200" cy="2590800"/>
            <a:chOff x="2856" y="234"/>
            <a:chExt cx="2688" cy="1632"/>
          </a:xfrm>
        </p:grpSpPr>
        <p:sp>
          <p:nvSpPr>
            <p:cNvPr id="18461" name="Rectangle 25"/>
            <p:cNvSpPr>
              <a:spLocks noChangeArrowheads="1"/>
            </p:cNvSpPr>
            <p:nvPr/>
          </p:nvSpPr>
          <p:spPr bwMode="auto">
            <a:xfrm>
              <a:off x="5403" y="234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2" name="Rectangle 26"/>
            <p:cNvSpPr>
              <a:spLocks noChangeArrowheads="1"/>
            </p:cNvSpPr>
            <p:nvPr/>
          </p:nvSpPr>
          <p:spPr bwMode="auto">
            <a:xfrm>
              <a:off x="4838" y="4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3" name="Rectangle 27"/>
            <p:cNvSpPr>
              <a:spLocks noChangeArrowheads="1"/>
            </p:cNvSpPr>
            <p:nvPr/>
          </p:nvSpPr>
          <p:spPr bwMode="auto">
            <a:xfrm>
              <a:off x="4979" y="4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4" name="Rectangle 28"/>
            <p:cNvSpPr>
              <a:spLocks noChangeArrowheads="1"/>
            </p:cNvSpPr>
            <p:nvPr/>
          </p:nvSpPr>
          <p:spPr bwMode="auto">
            <a:xfrm>
              <a:off x="5121" y="467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5" name="Rectangle 29"/>
            <p:cNvSpPr>
              <a:spLocks noChangeArrowheads="1"/>
            </p:cNvSpPr>
            <p:nvPr/>
          </p:nvSpPr>
          <p:spPr bwMode="auto">
            <a:xfrm>
              <a:off x="5261" y="4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6" name="Rectangle 30"/>
            <p:cNvSpPr>
              <a:spLocks noChangeArrowheads="1"/>
            </p:cNvSpPr>
            <p:nvPr/>
          </p:nvSpPr>
          <p:spPr bwMode="auto">
            <a:xfrm>
              <a:off x="5403" y="4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7" name="Rectangle 32"/>
            <p:cNvSpPr>
              <a:spLocks noChangeArrowheads="1"/>
            </p:cNvSpPr>
            <p:nvPr/>
          </p:nvSpPr>
          <p:spPr bwMode="auto">
            <a:xfrm>
              <a:off x="4696" y="4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8" name="Rectangle 34"/>
            <p:cNvSpPr>
              <a:spLocks noChangeArrowheads="1"/>
            </p:cNvSpPr>
            <p:nvPr/>
          </p:nvSpPr>
          <p:spPr bwMode="auto">
            <a:xfrm>
              <a:off x="3002" y="234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9" name="Rectangle 35"/>
            <p:cNvSpPr>
              <a:spLocks noChangeArrowheads="1"/>
            </p:cNvSpPr>
            <p:nvPr/>
          </p:nvSpPr>
          <p:spPr bwMode="auto">
            <a:xfrm>
              <a:off x="4696" y="700"/>
              <a:ext cx="142" cy="233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Al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0" name="Rectangle 36"/>
            <p:cNvSpPr>
              <a:spLocks noChangeArrowheads="1"/>
            </p:cNvSpPr>
            <p:nvPr/>
          </p:nvSpPr>
          <p:spPr bwMode="auto">
            <a:xfrm>
              <a:off x="4838" y="7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1" name="Rectangle 37"/>
            <p:cNvSpPr>
              <a:spLocks noChangeArrowheads="1"/>
            </p:cNvSpPr>
            <p:nvPr/>
          </p:nvSpPr>
          <p:spPr bwMode="auto">
            <a:xfrm>
              <a:off x="4979" y="7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2" name="Rectangle 38"/>
            <p:cNvSpPr>
              <a:spLocks noChangeArrowheads="1"/>
            </p:cNvSpPr>
            <p:nvPr/>
          </p:nvSpPr>
          <p:spPr bwMode="auto">
            <a:xfrm>
              <a:off x="5121" y="7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3" name="Rectangle 39"/>
            <p:cNvSpPr>
              <a:spLocks noChangeArrowheads="1"/>
            </p:cNvSpPr>
            <p:nvPr/>
          </p:nvSpPr>
          <p:spPr bwMode="auto">
            <a:xfrm>
              <a:off x="5261" y="7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Cl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4" name="Rectangle 40"/>
            <p:cNvSpPr>
              <a:spLocks noChangeArrowheads="1"/>
            </p:cNvSpPr>
            <p:nvPr/>
          </p:nvSpPr>
          <p:spPr bwMode="auto">
            <a:xfrm>
              <a:off x="5403" y="7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3284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Sc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3426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3567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3708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3850" y="933"/>
              <a:ext cx="14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Mn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3990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Fe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4132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4273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4415" y="933"/>
              <a:ext cx="14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Cu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4555" y="933"/>
              <a:ext cx="141" cy="234"/>
            </a:xfrm>
            <a:prstGeom prst="rect">
              <a:avLst/>
            </a:prstGeom>
            <a:solidFill>
              <a:srgbClr val="797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Zn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4696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Ga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4838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Ge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4979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5121" y="933"/>
              <a:ext cx="14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5261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5403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Kr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1" name="Rectangle 61"/>
            <p:cNvSpPr>
              <a:spLocks noChangeArrowheads="1"/>
            </p:cNvSpPr>
            <p:nvPr/>
          </p:nvSpPr>
          <p:spPr bwMode="auto">
            <a:xfrm>
              <a:off x="3284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2" name="Rectangle 62"/>
            <p:cNvSpPr>
              <a:spLocks noChangeArrowheads="1"/>
            </p:cNvSpPr>
            <p:nvPr/>
          </p:nvSpPr>
          <p:spPr bwMode="auto">
            <a:xfrm>
              <a:off x="3426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Zr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3" name="Rectangle 63"/>
            <p:cNvSpPr>
              <a:spLocks noChangeArrowheads="1"/>
            </p:cNvSpPr>
            <p:nvPr/>
          </p:nvSpPr>
          <p:spPr bwMode="auto">
            <a:xfrm>
              <a:off x="3567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4" name="Rectangle 64"/>
            <p:cNvSpPr>
              <a:spLocks noChangeArrowheads="1"/>
            </p:cNvSpPr>
            <p:nvPr/>
          </p:nvSpPr>
          <p:spPr bwMode="auto">
            <a:xfrm>
              <a:off x="3708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Mo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5" name="Rectangle 65"/>
            <p:cNvSpPr>
              <a:spLocks noChangeArrowheads="1"/>
            </p:cNvSpPr>
            <p:nvPr/>
          </p:nvSpPr>
          <p:spPr bwMode="auto">
            <a:xfrm>
              <a:off x="3850" y="1167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Tc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6" name="Rectangle 66"/>
            <p:cNvSpPr>
              <a:spLocks noChangeArrowheads="1"/>
            </p:cNvSpPr>
            <p:nvPr/>
          </p:nvSpPr>
          <p:spPr bwMode="auto">
            <a:xfrm>
              <a:off x="3990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Ru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7" name="Rectangle 67"/>
            <p:cNvSpPr>
              <a:spLocks noChangeArrowheads="1"/>
            </p:cNvSpPr>
            <p:nvPr/>
          </p:nvSpPr>
          <p:spPr bwMode="auto">
            <a:xfrm>
              <a:off x="4132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Rh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8" name="Rectangle 68"/>
            <p:cNvSpPr>
              <a:spLocks noChangeArrowheads="1"/>
            </p:cNvSpPr>
            <p:nvPr/>
          </p:nvSpPr>
          <p:spPr bwMode="auto">
            <a:xfrm>
              <a:off x="4273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Pd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9" name="Rectangle 69"/>
            <p:cNvSpPr>
              <a:spLocks noChangeArrowheads="1"/>
            </p:cNvSpPr>
            <p:nvPr/>
          </p:nvSpPr>
          <p:spPr bwMode="auto">
            <a:xfrm>
              <a:off x="4415" y="1167"/>
              <a:ext cx="140" cy="233"/>
            </a:xfrm>
            <a:prstGeom prst="rect">
              <a:avLst/>
            </a:prstGeom>
            <a:solidFill>
              <a:srgbClr val="DDDD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Ag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0" name="Rectangle 70"/>
            <p:cNvSpPr>
              <a:spLocks noChangeArrowheads="1"/>
            </p:cNvSpPr>
            <p:nvPr/>
          </p:nvSpPr>
          <p:spPr bwMode="auto">
            <a:xfrm>
              <a:off x="4555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Cd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1" name="Rectangle 71"/>
            <p:cNvSpPr>
              <a:spLocks noChangeArrowheads="1"/>
            </p:cNvSpPr>
            <p:nvPr/>
          </p:nvSpPr>
          <p:spPr bwMode="auto">
            <a:xfrm>
              <a:off x="4696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2" name="Rectangle 72"/>
            <p:cNvSpPr>
              <a:spLocks noChangeArrowheads="1"/>
            </p:cNvSpPr>
            <p:nvPr/>
          </p:nvSpPr>
          <p:spPr bwMode="auto">
            <a:xfrm>
              <a:off x="4838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3" name="Rectangle 73"/>
            <p:cNvSpPr>
              <a:spLocks noChangeArrowheads="1"/>
            </p:cNvSpPr>
            <p:nvPr/>
          </p:nvSpPr>
          <p:spPr bwMode="auto">
            <a:xfrm>
              <a:off x="4979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4" name="Rectangle 74"/>
            <p:cNvSpPr>
              <a:spLocks noChangeArrowheads="1"/>
            </p:cNvSpPr>
            <p:nvPr/>
          </p:nvSpPr>
          <p:spPr bwMode="auto">
            <a:xfrm>
              <a:off x="5121" y="1167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5" name="Rectangle 75"/>
            <p:cNvSpPr>
              <a:spLocks noChangeArrowheads="1"/>
            </p:cNvSpPr>
            <p:nvPr/>
          </p:nvSpPr>
          <p:spPr bwMode="auto">
            <a:xfrm>
              <a:off x="5261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6" name="Rectangle 76"/>
            <p:cNvSpPr>
              <a:spLocks noChangeArrowheads="1"/>
            </p:cNvSpPr>
            <p:nvPr/>
          </p:nvSpPr>
          <p:spPr bwMode="auto">
            <a:xfrm>
              <a:off x="5403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Xe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7" name="Rectangle 79"/>
            <p:cNvSpPr>
              <a:spLocks noChangeArrowheads="1"/>
            </p:cNvSpPr>
            <p:nvPr/>
          </p:nvSpPr>
          <p:spPr bwMode="auto">
            <a:xfrm>
              <a:off x="3284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18508" name="Rectangle 80"/>
            <p:cNvSpPr>
              <a:spLocks noChangeArrowheads="1"/>
            </p:cNvSpPr>
            <p:nvPr/>
          </p:nvSpPr>
          <p:spPr bwMode="auto">
            <a:xfrm>
              <a:off x="3426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Hf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9" name="Rectangle 81"/>
            <p:cNvSpPr>
              <a:spLocks noChangeArrowheads="1"/>
            </p:cNvSpPr>
            <p:nvPr/>
          </p:nvSpPr>
          <p:spPr bwMode="auto">
            <a:xfrm>
              <a:off x="3567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Ta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0" name="Rectangle 82"/>
            <p:cNvSpPr>
              <a:spLocks noChangeArrowheads="1"/>
            </p:cNvSpPr>
            <p:nvPr/>
          </p:nvSpPr>
          <p:spPr bwMode="auto">
            <a:xfrm>
              <a:off x="3708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W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1" name="Rectangle 83"/>
            <p:cNvSpPr>
              <a:spLocks noChangeArrowheads="1"/>
            </p:cNvSpPr>
            <p:nvPr/>
          </p:nvSpPr>
          <p:spPr bwMode="auto">
            <a:xfrm>
              <a:off x="3850" y="14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2" name="Rectangle 84"/>
            <p:cNvSpPr>
              <a:spLocks noChangeArrowheads="1"/>
            </p:cNvSpPr>
            <p:nvPr/>
          </p:nvSpPr>
          <p:spPr bwMode="auto">
            <a:xfrm>
              <a:off x="3990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Os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3" name="Rectangle 85"/>
            <p:cNvSpPr>
              <a:spLocks noChangeArrowheads="1"/>
            </p:cNvSpPr>
            <p:nvPr/>
          </p:nvSpPr>
          <p:spPr bwMode="auto">
            <a:xfrm>
              <a:off x="4132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4" name="Rectangle 86"/>
            <p:cNvSpPr>
              <a:spLocks noChangeArrowheads="1"/>
            </p:cNvSpPr>
            <p:nvPr/>
          </p:nvSpPr>
          <p:spPr bwMode="auto">
            <a:xfrm>
              <a:off x="4273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Pt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5" name="Rectangle 87"/>
            <p:cNvSpPr>
              <a:spLocks noChangeArrowheads="1"/>
            </p:cNvSpPr>
            <p:nvPr/>
          </p:nvSpPr>
          <p:spPr bwMode="auto">
            <a:xfrm>
              <a:off x="4415" y="14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Au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6" name="Rectangle 88"/>
            <p:cNvSpPr>
              <a:spLocks noChangeArrowheads="1"/>
            </p:cNvSpPr>
            <p:nvPr/>
          </p:nvSpPr>
          <p:spPr bwMode="auto">
            <a:xfrm>
              <a:off x="4555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Hg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7" name="Rectangle 89"/>
            <p:cNvSpPr>
              <a:spLocks noChangeArrowheads="1"/>
            </p:cNvSpPr>
            <p:nvPr/>
          </p:nvSpPr>
          <p:spPr bwMode="auto">
            <a:xfrm>
              <a:off x="4696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Tl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8" name="Rectangle 90"/>
            <p:cNvSpPr>
              <a:spLocks noChangeArrowheads="1"/>
            </p:cNvSpPr>
            <p:nvPr/>
          </p:nvSpPr>
          <p:spPr bwMode="auto">
            <a:xfrm>
              <a:off x="4838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9" name="Rectangle 91"/>
            <p:cNvSpPr>
              <a:spLocks noChangeArrowheads="1"/>
            </p:cNvSpPr>
            <p:nvPr/>
          </p:nvSpPr>
          <p:spPr bwMode="auto">
            <a:xfrm>
              <a:off x="4979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0" name="Rectangle 92"/>
            <p:cNvSpPr>
              <a:spLocks noChangeArrowheads="1"/>
            </p:cNvSpPr>
            <p:nvPr/>
          </p:nvSpPr>
          <p:spPr bwMode="auto">
            <a:xfrm>
              <a:off x="5121" y="14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1" name="Rectangle 93"/>
            <p:cNvSpPr>
              <a:spLocks noChangeArrowheads="1"/>
            </p:cNvSpPr>
            <p:nvPr/>
          </p:nvSpPr>
          <p:spPr bwMode="auto">
            <a:xfrm>
              <a:off x="5261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At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2" name="Rectangle 94"/>
            <p:cNvSpPr>
              <a:spLocks noChangeArrowheads="1"/>
            </p:cNvSpPr>
            <p:nvPr/>
          </p:nvSpPr>
          <p:spPr bwMode="auto">
            <a:xfrm>
              <a:off x="5403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23" name="Group 114"/>
            <p:cNvGrpSpPr>
              <a:grpSpLocks/>
            </p:cNvGrpSpPr>
            <p:nvPr/>
          </p:nvGrpSpPr>
          <p:grpSpPr bwMode="auto">
            <a:xfrm>
              <a:off x="3002" y="467"/>
              <a:ext cx="142" cy="1399"/>
              <a:chOff x="3002" y="467"/>
              <a:chExt cx="142" cy="1399"/>
            </a:xfrm>
          </p:grpSpPr>
          <p:sp>
            <p:nvSpPr>
              <p:cNvPr id="18547" name="Rectangle 24"/>
              <p:cNvSpPr>
                <a:spLocks noChangeArrowheads="1"/>
              </p:cNvSpPr>
              <p:nvPr/>
            </p:nvSpPr>
            <p:spPr bwMode="auto">
              <a:xfrm>
                <a:off x="3002" y="467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Li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8" name="Rectangle 31"/>
              <p:cNvSpPr>
                <a:spLocks noChangeArrowheads="1"/>
              </p:cNvSpPr>
              <p:nvPr/>
            </p:nvSpPr>
            <p:spPr bwMode="auto">
              <a:xfrm>
                <a:off x="3002" y="700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Na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11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9" name="Rectangle 41"/>
              <p:cNvSpPr>
                <a:spLocks noChangeArrowheads="1"/>
              </p:cNvSpPr>
              <p:nvPr/>
            </p:nvSpPr>
            <p:spPr bwMode="auto">
              <a:xfrm>
                <a:off x="3002" y="933"/>
                <a:ext cx="142" cy="234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K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19</a:t>
                </a:r>
              </a:p>
            </p:txBody>
          </p:sp>
          <p:sp>
            <p:nvSpPr>
              <p:cNvPr id="18550" name="Rectangle 59"/>
              <p:cNvSpPr>
                <a:spLocks noChangeArrowheads="1"/>
              </p:cNvSpPr>
              <p:nvPr/>
            </p:nvSpPr>
            <p:spPr bwMode="auto">
              <a:xfrm>
                <a:off x="3002" y="1167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Rb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37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1" name="Rectangle 77"/>
              <p:cNvSpPr>
                <a:spLocks noChangeArrowheads="1"/>
              </p:cNvSpPr>
              <p:nvPr/>
            </p:nvSpPr>
            <p:spPr bwMode="auto">
              <a:xfrm>
                <a:off x="3002" y="1400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Cs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55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2" name="Rectangle 95"/>
              <p:cNvSpPr>
                <a:spLocks noChangeArrowheads="1"/>
              </p:cNvSpPr>
              <p:nvPr/>
            </p:nvSpPr>
            <p:spPr bwMode="auto">
              <a:xfrm>
                <a:off x="3002" y="1633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Fr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87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8524" name="Rectangle 97"/>
            <p:cNvSpPr>
              <a:spLocks noChangeArrowheads="1"/>
            </p:cNvSpPr>
            <p:nvPr/>
          </p:nvSpPr>
          <p:spPr bwMode="auto">
            <a:xfrm>
              <a:off x="3284" y="1633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18525" name="Rectangle 98"/>
            <p:cNvSpPr>
              <a:spLocks noChangeArrowheads="1"/>
            </p:cNvSpPr>
            <p:nvPr/>
          </p:nvSpPr>
          <p:spPr bwMode="auto">
            <a:xfrm>
              <a:off x="3426" y="1633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Rf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6" name="Rectangle 99"/>
            <p:cNvSpPr>
              <a:spLocks noChangeArrowheads="1"/>
            </p:cNvSpPr>
            <p:nvPr/>
          </p:nvSpPr>
          <p:spPr bwMode="auto">
            <a:xfrm>
              <a:off x="3567" y="1633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7" name="Rectangle 100"/>
            <p:cNvSpPr>
              <a:spLocks noChangeArrowheads="1"/>
            </p:cNvSpPr>
            <p:nvPr/>
          </p:nvSpPr>
          <p:spPr bwMode="auto">
            <a:xfrm>
              <a:off x="3708" y="1633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Sg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8" name="Rectangle 101"/>
            <p:cNvSpPr>
              <a:spLocks noChangeArrowheads="1"/>
            </p:cNvSpPr>
            <p:nvPr/>
          </p:nvSpPr>
          <p:spPr bwMode="auto">
            <a:xfrm>
              <a:off x="3850" y="1633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Bh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9" name="Rectangle 102"/>
            <p:cNvSpPr>
              <a:spLocks noChangeArrowheads="1"/>
            </p:cNvSpPr>
            <p:nvPr/>
          </p:nvSpPr>
          <p:spPr bwMode="auto">
            <a:xfrm>
              <a:off x="3990" y="1633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30" name="Rectangle 103"/>
            <p:cNvSpPr>
              <a:spLocks noChangeArrowheads="1"/>
            </p:cNvSpPr>
            <p:nvPr/>
          </p:nvSpPr>
          <p:spPr bwMode="auto">
            <a:xfrm>
              <a:off x="4132" y="1633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Mt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31" name="Group 115"/>
            <p:cNvGrpSpPr>
              <a:grpSpLocks/>
            </p:cNvGrpSpPr>
            <p:nvPr/>
          </p:nvGrpSpPr>
          <p:grpSpPr bwMode="auto">
            <a:xfrm>
              <a:off x="3144" y="467"/>
              <a:ext cx="140" cy="1399"/>
              <a:chOff x="3144" y="467"/>
              <a:chExt cx="140" cy="1399"/>
            </a:xfrm>
          </p:grpSpPr>
          <p:sp>
            <p:nvSpPr>
              <p:cNvPr id="18541" name="Rectangle 33"/>
              <p:cNvSpPr>
                <a:spLocks noChangeArrowheads="1"/>
              </p:cNvSpPr>
              <p:nvPr/>
            </p:nvSpPr>
            <p:spPr bwMode="auto">
              <a:xfrm>
                <a:off x="3144" y="467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Be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2" name="Rectangle 42"/>
              <p:cNvSpPr>
                <a:spLocks noChangeArrowheads="1"/>
              </p:cNvSpPr>
              <p:nvPr/>
            </p:nvSpPr>
            <p:spPr bwMode="auto">
              <a:xfrm>
                <a:off x="3144" y="933"/>
                <a:ext cx="140" cy="234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Ca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3" name="Rectangle 60"/>
              <p:cNvSpPr>
                <a:spLocks noChangeArrowheads="1"/>
              </p:cNvSpPr>
              <p:nvPr/>
            </p:nvSpPr>
            <p:spPr bwMode="auto">
              <a:xfrm>
                <a:off x="3144" y="1167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Sr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38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4" name="Rectangle 78"/>
              <p:cNvSpPr>
                <a:spLocks noChangeArrowheads="1"/>
              </p:cNvSpPr>
              <p:nvPr/>
            </p:nvSpPr>
            <p:spPr bwMode="auto">
              <a:xfrm>
                <a:off x="3144" y="1400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Ba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56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5" name="Rectangle 96"/>
              <p:cNvSpPr>
                <a:spLocks noChangeArrowheads="1"/>
              </p:cNvSpPr>
              <p:nvPr/>
            </p:nvSpPr>
            <p:spPr bwMode="auto">
              <a:xfrm>
                <a:off x="3144" y="1633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Ra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88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6" name="Rectangle 104"/>
              <p:cNvSpPr>
                <a:spLocks noChangeArrowheads="1"/>
              </p:cNvSpPr>
              <p:nvPr/>
            </p:nvSpPr>
            <p:spPr bwMode="auto">
              <a:xfrm>
                <a:off x="3144" y="700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Mg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12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8532" name="Text Box 105"/>
            <p:cNvSpPr txBox="1">
              <a:spLocks noChangeArrowheads="1"/>
            </p:cNvSpPr>
            <p:nvPr/>
          </p:nvSpPr>
          <p:spPr bwMode="auto">
            <a:xfrm>
              <a:off x="2856" y="304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533" name="Text Box 106"/>
            <p:cNvSpPr txBox="1">
              <a:spLocks noChangeArrowheads="1"/>
            </p:cNvSpPr>
            <p:nvPr/>
          </p:nvSpPr>
          <p:spPr bwMode="auto">
            <a:xfrm>
              <a:off x="2856" y="538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534" name="Text Box 107"/>
            <p:cNvSpPr txBox="1">
              <a:spLocks noChangeArrowheads="1"/>
            </p:cNvSpPr>
            <p:nvPr/>
          </p:nvSpPr>
          <p:spPr bwMode="auto">
            <a:xfrm>
              <a:off x="2856" y="771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535" name="Text Box 108"/>
            <p:cNvSpPr txBox="1">
              <a:spLocks noChangeArrowheads="1"/>
            </p:cNvSpPr>
            <p:nvPr/>
          </p:nvSpPr>
          <p:spPr bwMode="auto">
            <a:xfrm>
              <a:off x="2856" y="1006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8536" name="Text Box 109"/>
            <p:cNvSpPr txBox="1">
              <a:spLocks noChangeArrowheads="1"/>
            </p:cNvSpPr>
            <p:nvPr/>
          </p:nvSpPr>
          <p:spPr bwMode="auto">
            <a:xfrm>
              <a:off x="2856" y="1237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8537" name="Text Box 110"/>
            <p:cNvSpPr txBox="1">
              <a:spLocks noChangeArrowheads="1"/>
            </p:cNvSpPr>
            <p:nvPr/>
          </p:nvSpPr>
          <p:spPr bwMode="auto">
            <a:xfrm>
              <a:off x="2856" y="1470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8538" name="Text Box 111"/>
            <p:cNvSpPr txBox="1">
              <a:spLocks noChangeArrowheads="1"/>
            </p:cNvSpPr>
            <p:nvPr/>
          </p:nvSpPr>
          <p:spPr bwMode="auto">
            <a:xfrm>
              <a:off x="2856" y="1702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8539" name="Text Box 112"/>
            <p:cNvSpPr txBox="1">
              <a:spLocks noChangeArrowheads="1"/>
            </p:cNvSpPr>
            <p:nvPr/>
          </p:nvSpPr>
          <p:spPr bwMode="auto">
            <a:xfrm>
              <a:off x="3275" y="1468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18540" name="Text Box 113"/>
            <p:cNvSpPr txBox="1">
              <a:spLocks noChangeArrowheads="1"/>
            </p:cNvSpPr>
            <p:nvPr/>
          </p:nvSpPr>
          <p:spPr bwMode="auto">
            <a:xfrm>
              <a:off x="3295" y="170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</a:p>
          </p:txBody>
        </p:sp>
      </p:grpSp>
      <p:sp>
        <p:nvSpPr>
          <p:cNvPr id="639092" name="Text Box 116"/>
          <p:cNvSpPr txBox="1">
            <a:spLocks noChangeArrowheads="1"/>
          </p:cNvSpPr>
          <p:nvPr/>
        </p:nvSpPr>
        <p:spPr bwMode="auto">
          <a:xfrm>
            <a:off x="4679950" y="7143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1+</a:t>
            </a:r>
          </a:p>
        </p:txBody>
      </p:sp>
      <p:sp>
        <p:nvSpPr>
          <p:cNvPr id="639093" name="Text Box 117"/>
          <p:cNvSpPr txBox="1">
            <a:spLocks noChangeArrowheads="1"/>
          </p:cNvSpPr>
          <p:nvPr/>
        </p:nvSpPr>
        <p:spPr bwMode="auto">
          <a:xfrm>
            <a:off x="4927600" y="43338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9094" name="Text Box 118"/>
          <p:cNvSpPr txBox="1">
            <a:spLocks noChangeArrowheads="1"/>
          </p:cNvSpPr>
          <p:nvPr/>
        </p:nvSpPr>
        <p:spPr bwMode="auto">
          <a:xfrm>
            <a:off x="6927850" y="1128713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1+</a:t>
            </a:r>
          </a:p>
        </p:txBody>
      </p:sp>
      <p:sp>
        <p:nvSpPr>
          <p:cNvPr id="639095" name="Text Box 119"/>
          <p:cNvSpPr txBox="1">
            <a:spLocks noChangeArrowheads="1"/>
          </p:cNvSpPr>
          <p:nvPr/>
        </p:nvSpPr>
        <p:spPr bwMode="auto">
          <a:xfrm>
            <a:off x="7165975" y="1128713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9096" name="Text Box 120"/>
          <p:cNvSpPr txBox="1">
            <a:spLocks noChangeArrowheads="1"/>
          </p:cNvSpPr>
          <p:nvPr/>
        </p:nvSpPr>
        <p:spPr bwMode="auto">
          <a:xfrm>
            <a:off x="7394575" y="43338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31236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3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/>
      <p:bldP spid="638978" grpId="1"/>
      <p:bldP spid="638979" grpId="0"/>
      <p:bldP spid="638979" grpId="1"/>
      <p:bldP spid="638980" grpId="0"/>
      <p:bldP spid="638980" grpId="1"/>
      <p:bldP spid="638983" grpId="0" animBg="1" autoUpdateAnimBg="0"/>
      <p:bldP spid="638984" grpId="0" autoUpdateAnimBg="0"/>
      <p:bldP spid="638986" grpId="0" autoUpdateAnimBg="0"/>
      <p:bldP spid="638987" grpId="0"/>
      <p:bldP spid="638988" grpId="0"/>
      <p:bldP spid="638989" grpId="0"/>
      <p:bldP spid="638990" grpId="0"/>
      <p:bldP spid="638991" grpId="0"/>
      <p:bldP spid="638992" grpId="0"/>
      <p:bldP spid="638993" grpId="0"/>
      <p:bldP spid="638994" grpId="0"/>
      <p:bldP spid="638995" grpId="0"/>
      <p:bldP spid="638996" grpId="0"/>
      <p:bldP spid="638997" grpId="0"/>
      <p:bldP spid="638998" grpId="0"/>
      <p:bldP spid="639092" grpId="0"/>
      <p:bldP spid="639093" grpId="0"/>
      <p:bldP spid="639094" grpId="0"/>
      <p:bldP spid="639095" grpId="0"/>
      <p:bldP spid="6390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4410075" y="59436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ine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4202113" y="52578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ur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4333875" y="4495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ine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Binary Compounds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517525" y="1763713"/>
            <a:ext cx="7475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Binary compounds that contain a metal of fixed oxidation number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(group 1, group 2, Al, Zn, Ag, etc.), and a non-metal.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7525" y="2754313"/>
            <a:ext cx="7737475" cy="7112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To name these compounds, give the name of metal followed by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name of the non-metal, with the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.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46125" y="3897313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Examples:</a:t>
            </a:r>
          </a:p>
        </p:txBody>
      </p:sp>
      <p:sp>
        <p:nvSpPr>
          <p:cNvPr id="1946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62000" y="5257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62000" y="5943600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137400" y="59499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3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592388" y="44958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sodium chlor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593975" y="52578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calcium sulf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97150" y="5943600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aluminum iod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6249988" y="4495800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Cl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249988" y="5257800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(Ca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S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6246813" y="5943600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(Al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I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4333875" y="4495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4200525" y="5257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410075" y="59436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</p:spTree>
    <p:extLst>
      <p:ext uri="{BB962C8B-B14F-4D97-AF65-F5344CB8AC3E}">
        <p14:creationId xmlns:p14="http://schemas.microsoft.com/office/powerpoint/2010/main" val="113922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7" grpId="1"/>
      <p:bldP spid="42015" grpId="0"/>
      <p:bldP spid="42015" grpId="1"/>
      <p:bldP spid="42013" grpId="0"/>
      <p:bldP spid="42013" grpId="1"/>
      <p:bldP spid="41988" grpId="0" animBg="1" autoUpdateAnimBg="0"/>
      <p:bldP spid="41989" grpId="0" autoUpdateAnimBg="0"/>
      <p:bldP spid="41992" grpId="0" autoUpdateAnimBg="0"/>
      <p:bldP spid="41993" grpId="0"/>
      <p:bldP spid="41994" grpId="0"/>
      <p:bldP spid="41995" grpId="0"/>
      <p:bldP spid="41997" grpId="0"/>
      <p:bldP spid="41999" grpId="0"/>
      <p:bldP spid="42001" grpId="0"/>
      <p:bldP spid="42003" grpId="0"/>
      <p:bldP spid="42005" grpId="0"/>
      <p:bldP spid="42007" grpId="0"/>
      <p:bldP spid="42009" grpId="0"/>
      <p:bldP spid="42010" grpId="0"/>
      <p:bldP spid="420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Cations and Anions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90600" y="1936750"/>
            <a:ext cx="7239000" cy="425450"/>
          </a:xfrm>
          <a:prstGeom prst="rect">
            <a:avLst/>
          </a:prstGeom>
          <a:solidFill>
            <a:srgbClr val="DDDD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Common Simple Cations and Anions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7239000" cy="3962400"/>
          </a:xfrm>
          <a:prstGeom prst="rect">
            <a:avLst/>
          </a:prstGeom>
          <a:solidFill>
            <a:srgbClr val="D5FFEA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   Cation	Name		    Anion	Name*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H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hydrogen	        H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hydr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Li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	lithium		        F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fluor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Na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sodium		        Cl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chlor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K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	potassium	        Br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brom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Cs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cesium		        I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iod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Be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beryllium	        O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ox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Mg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magnesium	        S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sulf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Al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	aluminum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Ag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silver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					    *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The root is given in color.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219200" y="2819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6200" y="6567488"/>
            <a:ext cx="3122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Arial" charset="0"/>
              </a:rPr>
              <a:t>Zumdahl, Zumdahl, DeCoste, </a:t>
            </a:r>
            <a:r>
              <a:rPr lang="en-US" sz="800" u="sng">
                <a:solidFill>
                  <a:srgbClr val="000000"/>
                </a:solidFill>
                <a:latin typeface="Arial" charset="0"/>
              </a:rPr>
              <a:t>World of Chemistry</a:t>
            </a:r>
            <a:r>
              <a:rPr lang="en-US" sz="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800">
                <a:solidFill>
                  <a:srgbClr val="000000"/>
                </a:solidFill>
                <a:latin typeface="Arial" charset="0"/>
              </a:rPr>
              <a:t>2002, page 86</a:t>
            </a:r>
          </a:p>
        </p:txBody>
      </p:sp>
      <p:sp>
        <p:nvSpPr>
          <p:cNvPr id="2048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z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802" r="1329" b="19958"/>
          <a:stretch>
            <a:fillRect/>
          </a:stretch>
        </p:blipFill>
        <p:spPr bwMode="auto">
          <a:xfrm>
            <a:off x="976313" y="1127125"/>
            <a:ext cx="747236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55725" y="258763"/>
            <a:ext cx="670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FFFF"/>
                </a:solidFill>
                <a:latin typeface="Arial" charset="0"/>
              </a:rPr>
              <a:t>“Perhaps one of you gentlemen would mind telling me just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FFFF"/>
                </a:solidFill>
                <a:latin typeface="Arial" charset="0"/>
              </a:rPr>
              <a:t> what is outside the window that you find so attractive..?”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1750" y="6545263"/>
            <a:ext cx="1189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Image courtesy NearingZero.net  </a:t>
            </a:r>
          </a:p>
        </p:txBody>
      </p:sp>
    </p:spTree>
    <p:extLst>
      <p:ext uri="{BB962C8B-B14F-4D97-AF65-F5344CB8AC3E}">
        <p14:creationId xmlns:p14="http://schemas.microsoft.com/office/powerpoint/2010/main" val="11640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2884</Words>
  <Application>Microsoft Office PowerPoint</Application>
  <PresentationFormat>On-screen Show (4:3)</PresentationFormat>
  <Paragraphs>1426</Paragraphs>
  <Slides>57</Slides>
  <Notes>37</Notes>
  <HiddenSlides>2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Equation</vt:lpstr>
      <vt:lpstr>What’s in a name?</vt:lpstr>
      <vt:lpstr>PowerPoint Presentation</vt:lpstr>
      <vt:lpstr>Chemical Nomenclature!</vt:lpstr>
      <vt:lpstr>Centrum Multi-Vitamin</vt:lpstr>
      <vt:lpstr>Type ONE</vt:lpstr>
      <vt:lpstr>Binary Compounds</vt:lpstr>
      <vt:lpstr>Binary Compounds</vt:lpstr>
      <vt:lpstr>Cations and Anions</vt:lpstr>
      <vt:lpstr>PowerPoint Presentation</vt:lpstr>
      <vt:lpstr>To make formula from the name</vt:lpstr>
      <vt:lpstr>Example:  Aluminum Chloride</vt:lpstr>
      <vt:lpstr>Example:  Magnesium Oxide</vt:lpstr>
      <vt:lpstr>Criss-Cross Rule</vt:lpstr>
      <vt:lpstr>Writing Formulas of Ionic Compounds</vt:lpstr>
      <vt:lpstr>Naming Binary Compounds</vt:lpstr>
      <vt:lpstr> Type Two Binary Compounds Containing a Polyvalent Metal</vt:lpstr>
      <vt:lpstr>PowerPoint Presentation</vt:lpstr>
      <vt:lpstr>PowerPoint Presentation</vt:lpstr>
      <vt:lpstr>Polyvalent Metal Cations</vt:lpstr>
      <vt:lpstr>PowerPoint Presentation</vt:lpstr>
      <vt:lpstr>Find the oxidation State of the polyvalent metal  Subscript Metal (X) + Subscript Nonmetal ( Ox #) = 0  State metal, use Roman Numeral for oxidation state, state nonmetal and change ending to ide.</vt:lpstr>
      <vt:lpstr>Name this compound! Cu3P2</vt:lpstr>
      <vt:lpstr>Multiple Oxidation States</vt:lpstr>
      <vt:lpstr>Chromium II Chloride</vt:lpstr>
      <vt:lpstr>PowerPoint Presentation</vt:lpstr>
      <vt:lpstr>Chromium (III) Chloride</vt:lpstr>
      <vt:lpstr>PowerPoint Presentation</vt:lpstr>
      <vt:lpstr>Naming Binary Compounds</vt:lpstr>
      <vt:lpstr>Molecular Compound</vt:lpstr>
      <vt:lpstr> Type Five Writing Formulas of Covalent Molecules</vt:lpstr>
      <vt:lpstr>Prefixes – Binary Molecular Compounds</vt:lpstr>
      <vt:lpstr>Writing Formulas of Covalent Molecules</vt:lpstr>
      <vt:lpstr>Binary Compounds  Containing Two Nonmetals</vt:lpstr>
      <vt:lpstr>Binary Molecular Compounds</vt:lpstr>
      <vt:lpstr>Binary Compounds Containing Two Nonmetals</vt:lpstr>
      <vt:lpstr>Polyatomic Ions Group of atoms that are covalently bonded that carry a charge</vt:lpstr>
      <vt:lpstr>Polyatomic Ions - Memorize</vt:lpstr>
      <vt:lpstr>PowerPoint Presentation</vt:lpstr>
      <vt:lpstr>Rules for Parentheses</vt:lpstr>
      <vt:lpstr>Calcium Phosphate Cross and Drop! Reduce if You Can</vt:lpstr>
      <vt:lpstr>Given the formula state the name of the metal and the name of the polyatomic ion</vt:lpstr>
      <vt:lpstr>Type Two  Cont Monovalent metals w/Polyatomic Ions</vt:lpstr>
      <vt:lpstr>Find the oxidation State of the polyvalent metal with a polyatomic ion  Subscript Metal (X) + Subscript polyatomic ion( Ox #) = 0  State metal, use Roman Numeral for oxidation state, state polyatomic name</vt:lpstr>
      <vt:lpstr>Name This Compound! Cu3(PO4)2 </vt:lpstr>
      <vt:lpstr>Name That Compound!</vt:lpstr>
      <vt:lpstr>Type Four Making the compounds polyvalent metals w/Polyatomic Ions Cross and Drop Reduce if Possible</vt:lpstr>
      <vt:lpstr>PowerPoint Presentation</vt:lpstr>
      <vt:lpstr>Copper II Sulfate</vt:lpstr>
      <vt:lpstr>Compounds Containing Polyatomic Ions</vt:lpstr>
      <vt:lpstr>Type Six  Acids Hydrogen Containing Compounds</vt:lpstr>
      <vt:lpstr> Oxy Acids: HXOn</vt:lpstr>
      <vt:lpstr>2.  Oxy Acids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Nomenclature!</dc:title>
  <dc:creator>Colleen Gleavy</dc:creator>
  <cp:lastModifiedBy>Windows User</cp:lastModifiedBy>
  <cp:revision>26</cp:revision>
  <cp:lastPrinted>2012-09-26T17:09:30Z</cp:lastPrinted>
  <dcterms:created xsi:type="dcterms:W3CDTF">2012-09-25T15:48:42Z</dcterms:created>
  <dcterms:modified xsi:type="dcterms:W3CDTF">2014-11-03T13:38:58Z</dcterms:modified>
</cp:coreProperties>
</file>