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9.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0.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1.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2.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3.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4.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5.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16.xml" ContentType="application/vnd.openxmlformats-officedocument.theme+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7" r:id="rId4"/>
    <p:sldMasterId id="2147483703" r:id="rId5"/>
    <p:sldMasterId id="2147483716" r:id="rId6"/>
    <p:sldMasterId id="2147483730" r:id="rId7"/>
    <p:sldMasterId id="2147483746" r:id="rId8"/>
    <p:sldMasterId id="2147483760" r:id="rId9"/>
    <p:sldMasterId id="2147483773" r:id="rId10"/>
    <p:sldMasterId id="2147483787" r:id="rId11"/>
    <p:sldMasterId id="2147483801" r:id="rId12"/>
    <p:sldMasterId id="2147483817" r:id="rId13"/>
    <p:sldMasterId id="2147483833" r:id="rId14"/>
    <p:sldMasterId id="2147483849" r:id="rId15"/>
    <p:sldMasterId id="2147483863" r:id="rId16"/>
    <p:sldMasterId id="2147483880" r:id="rId17"/>
  </p:sldMasterIdLst>
  <p:notesMasterIdLst>
    <p:notesMasterId r:id="rId219"/>
  </p:notesMasterIdLst>
  <p:sldIdLst>
    <p:sldId id="256" r:id="rId18"/>
    <p:sldId id="260" r:id="rId19"/>
    <p:sldId id="262" r:id="rId20"/>
    <p:sldId id="267" r:id="rId21"/>
    <p:sldId id="273" r:id="rId22"/>
    <p:sldId id="269" r:id="rId23"/>
    <p:sldId id="272" r:id="rId24"/>
    <p:sldId id="270" r:id="rId25"/>
    <p:sldId id="336" r:id="rId26"/>
    <p:sldId id="337" r:id="rId27"/>
    <p:sldId id="274" r:id="rId28"/>
    <p:sldId id="326" r:id="rId29"/>
    <p:sldId id="271" r:id="rId30"/>
    <p:sldId id="310" r:id="rId31"/>
    <p:sldId id="275" r:id="rId32"/>
    <p:sldId id="276" r:id="rId33"/>
    <p:sldId id="277" r:id="rId34"/>
    <p:sldId id="311" r:id="rId35"/>
    <p:sldId id="308" r:id="rId36"/>
    <p:sldId id="309" r:id="rId37"/>
    <p:sldId id="338" r:id="rId38"/>
    <p:sldId id="320" r:id="rId39"/>
    <p:sldId id="321" r:id="rId40"/>
    <p:sldId id="298" r:id="rId41"/>
    <p:sldId id="299" r:id="rId42"/>
    <p:sldId id="300" r:id="rId43"/>
    <p:sldId id="278" r:id="rId44"/>
    <p:sldId id="279" r:id="rId45"/>
    <p:sldId id="280" r:id="rId46"/>
    <p:sldId id="281" r:id="rId47"/>
    <p:sldId id="282" r:id="rId48"/>
    <p:sldId id="283" r:id="rId49"/>
    <p:sldId id="284" r:id="rId50"/>
    <p:sldId id="301" r:id="rId51"/>
    <p:sldId id="302" r:id="rId52"/>
    <p:sldId id="285" r:id="rId53"/>
    <p:sldId id="286" r:id="rId54"/>
    <p:sldId id="287" r:id="rId55"/>
    <p:sldId id="288" r:id="rId56"/>
    <p:sldId id="306" r:id="rId57"/>
    <p:sldId id="307" r:id="rId58"/>
    <p:sldId id="303" r:id="rId59"/>
    <p:sldId id="304" r:id="rId60"/>
    <p:sldId id="305" r:id="rId61"/>
    <p:sldId id="289" r:id="rId62"/>
    <p:sldId id="290" r:id="rId63"/>
    <p:sldId id="293" r:id="rId64"/>
    <p:sldId id="294" r:id="rId65"/>
    <p:sldId id="295" r:id="rId66"/>
    <p:sldId id="297" r:id="rId67"/>
    <p:sldId id="312" r:id="rId68"/>
    <p:sldId id="314" r:id="rId69"/>
    <p:sldId id="315" r:id="rId70"/>
    <p:sldId id="316" r:id="rId71"/>
    <p:sldId id="317" r:id="rId72"/>
    <p:sldId id="318" r:id="rId73"/>
    <p:sldId id="319" r:id="rId74"/>
    <p:sldId id="322" r:id="rId75"/>
    <p:sldId id="323" r:id="rId76"/>
    <p:sldId id="324" r:id="rId77"/>
    <p:sldId id="325" r:id="rId78"/>
    <p:sldId id="329" r:id="rId79"/>
    <p:sldId id="327" r:id="rId80"/>
    <p:sldId id="330" r:id="rId81"/>
    <p:sldId id="331" r:id="rId82"/>
    <p:sldId id="328" r:id="rId83"/>
    <p:sldId id="332" r:id="rId84"/>
    <p:sldId id="333" r:id="rId85"/>
    <p:sldId id="334" r:id="rId86"/>
    <p:sldId id="335"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75" r:id="rId124"/>
    <p:sldId id="376" r:id="rId125"/>
    <p:sldId id="377" r:id="rId126"/>
    <p:sldId id="378" r:id="rId127"/>
    <p:sldId id="379" r:id="rId128"/>
    <p:sldId id="380" r:id="rId129"/>
    <p:sldId id="381" r:id="rId130"/>
    <p:sldId id="382" r:id="rId131"/>
    <p:sldId id="383" r:id="rId132"/>
    <p:sldId id="384" r:id="rId133"/>
    <p:sldId id="385" r:id="rId134"/>
    <p:sldId id="386" r:id="rId135"/>
    <p:sldId id="387" r:id="rId136"/>
    <p:sldId id="388" r:id="rId137"/>
    <p:sldId id="389" r:id="rId138"/>
    <p:sldId id="390" r:id="rId139"/>
    <p:sldId id="391" r:id="rId140"/>
    <p:sldId id="392" r:id="rId141"/>
    <p:sldId id="393" r:id="rId142"/>
    <p:sldId id="394" r:id="rId143"/>
    <p:sldId id="395" r:id="rId144"/>
    <p:sldId id="396" r:id="rId145"/>
    <p:sldId id="397" r:id="rId146"/>
    <p:sldId id="398" r:id="rId147"/>
    <p:sldId id="399" r:id="rId148"/>
    <p:sldId id="400" r:id="rId149"/>
    <p:sldId id="401" r:id="rId150"/>
    <p:sldId id="402" r:id="rId151"/>
    <p:sldId id="403" r:id="rId152"/>
    <p:sldId id="404" r:id="rId153"/>
    <p:sldId id="405" r:id="rId154"/>
    <p:sldId id="406" r:id="rId155"/>
    <p:sldId id="407" r:id="rId156"/>
    <p:sldId id="408" r:id="rId157"/>
    <p:sldId id="409" r:id="rId158"/>
    <p:sldId id="410" r:id="rId159"/>
    <p:sldId id="411" r:id="rId160"/>
    <p:sldId id="412" r:id="rId161"/>
    <p:sldId id="413" r:id="rId162"/>
    <p:sldId id="414" r:id="rId163"/>
    <p:sldId id="415" r:id="rId164"/>
    <p:sldId id="416" r:id="rId165"/>
    <p:sldId id="417" r:id="rId166"/>
    <p:sldId id="418" r:id="rId167"/>
    <p:sldId id="419" r:id="rId168"/>
    <p:sldId id="420" r:id="rId169"/>
    <p:sldId id="421" r:id="rId170"/>
    <p:sldId id="422" r:id="rId171"/>
    <p:sldId id="423" r:id="rId172"/>
    <p:sldId id="424" r:id="rId173"/>
    <p:sldId id="425" r:id="rId174"/>
    <p:sldId id="426" r:id="rId175"/>
    <p:sldId id="427" r:id="rId176"/>
    <p:sldId id="428" r:id="rId177"/>
    <p:sldId id="429" r:id="rId178"/>
    <p:sldId id="430" r:id="rId179"/>
    <p:sldId id="431" r:id="rId180"/>
    <p:sldId id="432" r:id="rId181"/>
    <p:sldId id="433" r:id="rId182"/>
    <p:sldId id="434" r:id="rId183"/>
    <p:sldId id="435" r:id="rId184"/>
    <p:sldId id="436" r:id="rId185"/>
    <p:sldId id="437" r:id="rId186"/>
    <p:sldId id="438" r:id="rId187"/>
    <p:sldId id="439" r:id="rId188"/>
    <p:sldId id="440" r:id="rId189"/>
    <p:sldId id="441" r:id="rId190"/>
    <p:sldId id="442" r:id="rId191"/>
    <p:sldId id="443" r:id="rId192"/>
    <p:sldId id="444" r:id="rId193"/>
    <p:sldId id="445" r:id="rId194"/>
    <p:sldId id="446" r:id="rId195"/>
    <p:sldId id="447" r:id="rId196"/>
    <p:sldId id="448" r:id="rId197"/>
    <p:sldId id="449" r:id="rId198"/>
    <p:sldId id="450" r:id="rId199"/>
    <p:sldId id="451" r:id="rId200"/>
    <p:sldId id="452" r:id="rId201"/>
    <p:sldId id="453" r:id="rId202"/>
    <p:sldId id="454" r:id="rId203"/>
    <p:sldId id="455" r:id="rId204"/>
    <p:sldId id="456" r:id="rId205"/>
    <p:sldId id="457" r:id="rId206"/>
    <p:sldId id="458" r:id="rId207"/>
    <p:sldId id="459" r:id="rId208"/>
    <p:sldId id="460" r:id="rId209"/>
    <p:sldId id="461" r:id="rId210"/>
    <p:sldId id="462" r:id="rId211"/>
    <p:sldId id="463" r:id="rId212"/>
    <p:sldId id="464" r:id="rId213"/>
    <p:sldId id="465" r:id="rId214"/>
    <p:sldId id="466" r:id="rId215"/>
    <p:sldId id="467" r:id="rId216"/>
    <p:sldId id="468" r:id="rId217"/>
    <p:sldId id="469" r:id="rId2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0.xml"/><Relationship Id="rId21" Type="http://schemas.openxmlformats.org/officeDocument/2006/relationships/slide" Target="slides/slide4.xml"/><Relationship Id="rId42" Type="http://schemas.openxmlformats.org/officeDocument/2006/relationships/slide" Target="slides/slide25.xml"/><Relationship Id="rId63" Type="http://schemas.openxmlformats.org/officeDocument/2006/relationships/slide" Target="slides/slide46.xml"/><Relationship Id="rId84" Type="http://schemas.openxmlformats.org/officeDocument/2006/relationships/slide" Target="slides/slide67.xml"/><Relationship Id="rId138" Type="http://schemas.openxmlformats.org/officeDocument/2006/relationships/slide" Target="slides/slide121.xml"/><Relationship Id="rId159" Type="http://schemas.openxmlformats.org/officeDocument/2006/relationships/slide" Target="slides/slide142.xml"/><Relationship Id="rId170" Type="http://schemas.openxmlformats.org/officeDocument/2006/relationships/slide" Target="slides/slide153.xml"/><Relationship Id="rId191" Type="http://schemas.openxmlformats.org/officeDocument/2006/relationships/slide" Target="slides/slide174.xml"/><Relationship Id="rId205" Type="http://schemas.openxmlformats.org/officeDocument/2006/relationships/slide" Target="slides/slide188.xml"/><Relationship Id="rId107" Type="http://schemas.openxmlformats.org/officeDocument/2006/relationships/slide" Target="slides/slide90.xml"/><Relationship Id="rId11" Type="http://schemas.openxmlformats.org/officeDocument/2006/relationships/slideMaster" Target="slideMasters/slideMaster11.xml"/><Relationship Id="rId32" Type="http://schemas.openxmlformats.org/officeDocument/2006/relationships/slide" Target="slides/slide15.xml"/><Relationship Id="rId53" Type="http://schemas.openxmlformats.org/officeDocument/2006/relationships/slide" Target="slides/slide36.xml"/><Relationship Id="rId74" Type="http://schemas.openxmlformats.org/officeDocument/2006/relationships/slide" Target="slides/slide57.xml"/><Relationship Id="rId128" Type="http://schemas.openxmlformats.org/officeDocument/2006/relationships/slide" Target="slides/slide111.xml"/><Relationship Id="rId149" Type="http://schemas.openxmlformats.org/officeDocument/2006/relationships/slide" Target="slides/slide132.xml"/><Relationship Id="rId5" Type="http://schemas.openxmlformats.org/officeDocument/2006/relationships/slideMaster" Target="slideMasters/slideMaster5.xml"/><Relationship Id="rId95" Type="http://schemas.openxmlformats.org/officeDocument/2006/relationships/slide" Target="slides/slide78.xml"/><Relationship Id="rId160" Type="http://schemas.openxmlformats.org/officeDocument/2006/relationships/slide" Target="slides/slide143.xml"/><Relationship Id="rId181" Type="http://schemas.openxmlformats.org/officeDocument/2006/relationships/slide" Target="slides/slide164.xml"/><Relationship Id="rId216" Type="http://schemas.openxmlformats.org/officeDocument/2006/relationships/slide" Target="slides/slide199.xml"/><Relationship Id="rId211" Type="http://schemas.openxmlformats.org/officeDocument/2006/relationships/slide" Target="slides/slide194.xml"/><Relationship Id="rId22" Type="http://schemas.openxmlformats.org/officeDocument/2006/relationships/slide" Target="slides/slide5.xml"/><Relationship Id="rId27" Type="http://schemas.openxmlformats.org/officeDocument/2006/relationships/slide" Target="slides/slide10.xml"/><Relationship Id="rId43" Type="http://schemas.openxmlformats.org/officeDocument/2006/relationships/slide" Target="slides/slide26.xml"/><Relationship Id="rId48" Type="http://schemas.openxmlformats.org/officeDocument/2006/relationships/slide" Target="slides/slide31.xml"/><Relationship Id="rId64" Type="http://schemas.openxmlformats.org/officeDocument/2006/relationships/slide" Target="slides/slide47.xml"/><Relationship Id="rId69" Type="http://schemas.openxmlformats.org/officeDocument/2006/relationships/slide" Target="slides/slide52.xml"/><Relationship Id="rId113" Type="http://schemas.openxmlformats.org/officeDocument/2006/relationships/slide" Target="slides/slide96.xml"/><Relationship Id="rId118" Type="http://schemas.openxmlformats.org/officeDocument/2006/relationships/slide" Target="slides/slide101.xml"/><Relationship Id="rId134" Type="http://schemas.openxmlformats.org/officeDocument/2006/relationships/slide" Target="slides/slide117.xml"/><Relationship Id="rId139" Type="http://schemas.openxmlformats.org/officeDocument/2006/relationships/slide" Target="slides/slide122.xml"/><Relationship Id="rId80" Type="http://schemas.openxmlformats.org/officeDocument/2006/relationships/slide" Target="slides/slide63.xml"/><Relationship Id="rId85" Type="http://schemas.openxmlformats.org/officeDocument/2006/relationships/slide" Target="slides/slide68.xml"/><Relationship Id="rId150" Type="http://schemas.openxmlformats.org/officeDocument/2006/relationships/slide" Target="slides/slide133.xml"/><Relationship Id="rId155" Type="http://schemas.openxmlformats.org/officeDocument/2006/relationships/slide" Target="slides/slide138.xml"/><Relationship Id="rId171" Type="http://schemas.openxmlformats.org/officeDocument/2006/relationships/slide" Target="slides/slide154.xml"/><Relationship Id="rId176" Type="http://schemas.openxmlformats.org/officeDocument/2006/relationships/slide" Target="slides/slide159.xml"/><Relationship Id="rId192" Type="http://schemas.openxmlformats.org/officeDocument/2006/relationships/slide" Target="slides/slide175.xml"/><Relationship Id="rId197" Type="http://schemas.openxmlformats.org/officeDocument/2006/relationships/slide" Target="slides/slide180.xml"/><Relationship Id="rId206" Type="http://schemas.openxmlformats.org/officeDocument/2006/relationships/slide" Target="slides/slide189.xml"/><Relationship Id="rId201" Type="http://schemas.openxmlformats.org/officeDocument/2006/relationships/slide" Target="slides/slide184.xml"/><Relationship Id="rId222" Type="http://schemas.openxmlformats.org/officeDocument/2006/relationships/theme" Target="theme/theme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6.xml"/><Relationship Id="rId38" Type="http://schemas.openxmlformats.org/officeDocument/2006/relationships/slide" Target="slides/slide21.xml"/><Relationship Id="rId59" Type="http://schemas.openxmlformats.org/officeDocument/2006/relationships/slide" Target="slides/slide42.xml"/><Relationship Id="rId103" Type="http://schemas.openxmlformats.org/officeDocument/2006/relationships/slide" Target="slides/slide86.xml"/><Relationship Id="rId108" Type="http://schemas.openxmlformats.org/officeDocument/2006/relationships/slide" Target="slides/slide91.xml"/><Relationship Id="rId124" Type="http://schemas.openxmlformats.org/officeDocument/2006/relationships/slide" Target="slides/slide107.xml"/><Relationship Id="rId129" Type="http://schemas.openxmlformats.org/officeDocument/2006/relationships/slide" Target="slides/slide112.xml"/><Relationship Id="rId54" Type="http://schemas.openxmlformats.org/officeDocument/2006/relationships/slide" Target="slides/slide37.xml"/><Relationship Id="rId70" Type="http://schemas.openxmlformats.org/officeDocument/2006/relationships/slide" Target="slides/slide53.xml"/><Relationship Id="rId75" Type="http://schemas.openxmlformats.org/officeDocument/2006/relationships/slide" Target="slides/slide58.xml"/><Relationship Id="rId91" Type="http://schemas.openxmlformats.org/officeDocument/2006/relationships/slide" Target="slides/slide74.xml"/><Relationship Id="rId96" Type="http://schemas.openxmlformats.org/officeDocument/2006/relationships/slide" Target="slides/slide79.xml"/><Relationship Id="rId140" Type="http://schemas.openxmlformats.org/officeDocument/2006/relationships/slide" Target="slides/slide123.xml"/><Relationship Id="rId145" Type="http://schemas.openxmlformats.org/officeDocument/2006/relationships/slide" Target="slides/slide128.xml"/><Relationship Id="rId161" Type="http://schemas.openxmlformats.org/officeDocument/2006/relationships/slide" Target="slides/slide144.xml"/><Relationship Id="rId166" Type="http://schemas.openxmlformats.org/officeDocument/2006/relationships/slide" Target="slides/slide149.xml"/><Relationship Id="rId182" Type="http://schemas.openxmlformats.org/officeDocument/2006/relationships/slide" Target="slides/slide165.xml"/><Relationship Id="rId187" Type="http://schemas.openxmlformats.org/officeDocument/2006/relationships/slide" Target="slides/slide170.xml"/><Relationship Id="rId217" Type="http://schemas.openxmlformats.org/officeDocument/2006/relationships/slide" Target="slides/slide200.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195.xml"/><Relationship Id="rId23" Type="http://schemas.openxmlformats.org/officeDocument/2006/relationships/slide" Target="slides/slide6.xml"/><Relationship Id="rId28" Type="http://schemas.openxmlformats.org/officeDocument/2006/relationships/slide" Target="slides/slide11.xml"/><Relationship Id="rId49" Type="http://schemas.openxmlformats.org/officeDocument/2006/relationships/slide" Target="slides/slide32.xml"/><Relationship Id="rId114" Type="http://schemas.openxmlformats.org/officeDocument/2006/relationships/slide" Target="slides/slide97.xml"/><Relationship Id="rId119" Type="http://schemas.openxmlformats.org/officeDocument/2006/relationships/slide" Target="slides/slide102.xml"/><Relationship Id="rId44" Type="http://schemas.openxmlformats.org/officeDocument/2006/relationships/slide" Target="slides/slide27.xml"/><Relationship Id="rId60" Type="http://schemas.openxmlformats.org/officeDocument/2006/relationships/slide" Target="slides/slide43.xml"/><Relationship Id="rId65" Type="http://schemas.openxmlformats.org/officeDocument/2006/relationships/slide" Target="slides/slide48.xml"/><Relationship Id="rId81" Type="http://schemas.openxmlformats.org/officeDocument/2006/relationships/slide" Target="slides/slide64.xml"/><Relationship Id="rId86" Type="http://schemas.openxmlformats.org/officeDocument/2006/relationships/slide" Target="slides/slide69.xml"/><Relationship Id="rId130" Type="http://schemas.openxmlformats.org/officeDocument/2006/relationships/slide" Target="slides/slide113.xml"/><Relationship Id="rId135" Type="http://schemas.openxmlformats.org/officeDocument/2006/relationships/slide" Target="slides/slide118.xml"/><Relationship Id="rId151" Type="http://schemas.openxmlformats.org/officeDocument/2006/relationships/slide" Target="slides/slide134.xml"/><Relationship Id="rId156" Type="http://schemas.openxmlformats.org/officeDocument/2006/relationships/slide" Target="slides/slide139.xml"/><Relationship Id="rId177" Type="http://schemas.openxmlformats.org/officeDocument/2006/relationships/slide" Target="slides/slide160.xml"/><Relationship Id="rId198" Type="http://schemas.openxmlformats.org/officeDocument/2006/relationships/slide" Target="slides/slide181.xml"/><Relationship Id="rId172" Type="http://schemas.openxmlformats.org/officeDocument/2006/relationships/slide" Target="slides/slide155.xml"/><Relationship Id="rId193" Type="http://schemas.openxmlformats.org/officeDocument/2006/relationships/slide" Target="slides/slide176.xml"/><Relationship Id="rId202" Type="http://schemas.openxmlformats.org/officeDocument/2006/relationships/slide" Target="slides/slide185.xml"/><Relationship Id="rId207" Type="http://schemas.openxmlformats.org/officeDocument/2006/relationships/slide" Target="slides/slide190.xml"/><Relationship Id="rId223" Type="http://schemas.openxmlformats.org/officeDocument/2006/relationships/tableStyles" Target="tableStyles.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109" Type="http://schemas.openxmlformats.org/officeDocument/2006/relationships/slide" Target="slides/slide9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slide" Target="slides/slide80.xml"/><Relationship Id="rId104" Type="http://schemas.openxmlformats.org/officeDocument/2006/relationships/slide" Target="slides/slide87.xml"/><Relationship Id="rId120" Type="http://schemas.openxmlformats.org/officeDocument/2006/relationships/slide" Target="slides/slide103.xml"/><Relationship Id="rId125" Type="http://schemas.openxmlformats.org/officeDocument/2006/relationships/slide" Target="slides/slide108.xml"/><Relationship Id="rId141" Type="http://schemas.openxmlformats.org/officeDocument/2006/relationships/slide" Target="slides/slide124.xml"/><Relationship Id="rId146" Type="http://schemas.openxmlformats.org/officeDocument/2006/relationships/slide" Target="slides/slide129.xml"/><Relationship Id="rId167" Type="http://schemas.openxmlformats.org/officeDocument/2006/relationships/slide" Target="slides/slide150.xml"/><Relationship Id="rId188" Type="http://schemas.openxmlformats.org/officeDocument/2006/relationships/slide" Target="slides/slide171.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slide" Target="slides/slide75.xml"/><Relationship Id="rId162" Type="http://schemas.openxmlformats.org/officeDocument/2006/relationships/slide" Target="slides/slide145.xml"/><Relationship Id="rId183" Type="http://schemas.openxmlformats.org/officeDocument/2006/relationships/slide" Target="slides/slide166.xml"/><Relationship Id="rId213" Type="http://schemas.openxmlformats.org/officeDocument/2006/relationships/slide" Target="slides/slide196.xml"/><Relationship Id="rId218" Type="http://schemas.openxmlformats.org/officeDocument/2006/relationships/slide" Target="slides/slide201.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slide" Target="slides/slide70.xml"/><Relationship Id="rId110" Type="http://schemas.openxmlformats.org/officeDocument/2006/relationships/slide" Target="slides/slide93.xml"/><Relationship Id="rId115" Type="http://schemas.openxmlformats.org/officeDocument/2006/relationships/slide" Target="slides/slide98.xml"/><Relationship Id="rId131" Type="http://schemas.openxmlformats.org/officeDocument/2006/relationships/slide" Target="slides/slide114.xml"/><Relationship Id="rId136" Type="http://schemas.openxmlformats.org/officeDocument/2006/relationships/slide" Target="slides/slide119.xml"/><Relationship Id="rId157" Type="http://schemas.openxmlformats.org/officeDocument/2006/relationships/slide" Target="slides/slide140.xml"/><Relationship Id="rId178" Type="http://schemas.openxmlformats.org/officeDocument/2006/relationships/slide" Target="slides/slide161.xml"/><Relationship Id="rId61" Type="http://schemas.openxmlformats.org/officeDocument/2006/relationships/slide" Target="slides/slide44.xml"/><Relationship Id="rId82" Type="http://schemas.openxmlformats.org/officeDocument/2006/relationships/slide" Target="slides/slide65.xml"/><Relationship Id="rId152" Type="http://schemas.openxmlformats.org/officeDocument/2006/relationships/slide" Target="slides/slide135.xml"/><Relationship Id="rId173" Type="http://schemas.openxmlformats.org/officeDocument/2006/relationships/slide" Target="slides/slide156.xml"/><Relationship Id="rId194" Type="http://schemas.openxmlformats.org/officeDocument/2006/relationships/slide" Target="slides/slide177.xml"/><Relationship Id="rId199" Type="http://schemas.openxmlformats.org/officeDocument/2006/relationships/slide" Target="slides/slide182.xml"/><Relationship Id="rId203" Type="http://schemas.openxmlformats.org/officeDocument/2006/relationships/slide" Target="slides/slide186.xml"/><Relationship Id="rId208" Type="http://schemas.openxmlformats.org/officeDocument/2006/relationships/slide" Target="slides/slide191.xml"/><Relationship Id="rId19" Type="http://schemas.openxmlformats.org/officeDocument/2006/relationships/slide" Target="slides/slide2.xml"/><Relationship Id="rId14" Type="http://schemas.openxmlformats.org/officeDocument/2006/relationships/slideMaster" Target="slideMasters/slideMaster14.xml"/><Relationship Id="rId30" Type="http://schemas.openxmlformats.org/officeDocument/2006/relationships/slide" Target="slides/slide13.xml"/><Relationship Id="rId35" Type="http://schemas.openxmlformats.org/officeDocument/2006/relationships/slide" Target="slides/slide18.xml"/><Relationship Id="rId56" Type="http://schemas.openxmlformats.org/officeDocument/2006/relationships/slide" Target="slides/slide39.xml"/><Relationship Id="rId77" Type="http://schemas.openxmlformats.org/officeDocument/2006/relationships/slide" Target="slides/slide60.xml"/><Relationship Id="rId100" Type="http://schemas.openxmlformats.org/officeDocument/2006/relationships/slide" Target="slides/slide83.xml"/><Relationship Id="rId105" Type="http://schemas.openxmlformats.org/officeDocument/2006/relationships/slide" Target="slides/slide88.xml"/><Relationship Id="rId126" Type="http://schemas.openxmlformats.org/officeDocument/2006/relationships/slide" Target="slides/slide109.xml"/><Relationship Id="rId147" Type="http://schemas.openxmlformats.org/officeDocument/2006/relationships/slide" Target="slides/slide130.xml"/><Relationship Id="rId168" Type="http://schemas.openxmlformats.org/officeDocument/2006/relationships/slide" Target="slides/slide151.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93" Type="http://schemas.openxmlformats.org/officeDocument/2006/relationships/slide" Target="slides/slide76.xml"/><Relationship Id="rId98" Type="http://schemas.openxmlformats.org/officeDocument/2006/relationships/slide" Target="slides/slide81.xml"/><Relationship Id="rId121" Type="http://schemas.openxmlformats.org/officeDocument/2006/relationships/slide" Target="slides/slide104.xml"/><Relationship Id="rId142" Type="http://schemas.openxmlformats.org/officeDocument/2006/relationships/slide" Target="slides/slide125.xml"/><Relationship Id="rId163" Type="http://schemas.openxmlformats.org/officeDocument/2006/relationships/slide" Target="slides/slide146.xml"/><Relationship Id="rId184" Type="http://schemas.openxmlformats.org/officeDocument/2006/relationships/slide" Target="slides/slide167.xml"/><Relationship Id="rId189" Type="http://schemas.openxmlformats.org/officeDocument/2006/relationships/slide" Target="slides/slide172.xml"/><Relationship Id="rId219" Type="http://schemas.openxmlformats.org/officeDocument/2006/relationships/notesMaster" Target="notesMasters/notesMaster1.xml"/><Relationship Id="rId3" Type="http://schemas.openxmlformats.org/officeDocument/2006/relationships/slideMaster" Target="slideMasters/slideMaster3.xml"/><Relationship Id="rId214" Type="http://schemas.openxmlformats.org/officeDocument/2006/relationships/slide" Target="slides/slide197.xml"/><Relationship Id="rId25" Type="http://schemas.openxmlformats.org/officeDocument/2006/relationships/slide" Target="slides/slide8.xml"/><Relationship Id="rId46" Type="http://schemas.openxmlformats.org/officeDocument/2006/relationships/slide" Target="slides/slide29.xml"/><Relationship Id="rId67" Type="http://schemas.openxmlformats.org/officeDocument/2006/relationships/slide" Target="slides/slide50.xml"/><Relationship Id="rId116" Type="http://schemas.openxmlformats.org/officeDocument/2006/relationships/slide" Target="slides/slide99.xml"/><Relationship Id="rId137" Type="http://schemas.openxmlformats.org/officeDocument/2006/relationships/slide" Target="slides/slide120.xml"/><Relationship Id="rId158" Type="http://schemas.openxmlformats.org/officeDocument/2006/relationships/slide" Target="slides/slide141.xml"/><Relationship Id="rId20" Type="http://schemas.openxmlformats.org/officeDocument/2006/relationships/slide" Target="slides/slide3.xml"/><Relationship Id="rId41" Type="http://schemas.openxmlformats.org/officeDocument/2006/relationships/slide" Target="slides/slide24.xml"/><Relationship Id="rId62" Type="http://schemas.openxmlformats.org/officeDocument/2006/relationships/slide" Target="slides/slide45.xml"/><Relationship Id="rId83" Type="http://schemas.openxmlformats.org/officeDocument/2006/relationships/slide" Target="slides/slide66.xml"/><Relationship Id="rId88" Type="http://schemas.openxmlformats.org/officeDocument/2006/relationships/slide" Target="slides/slide71.xml"/><Relationship Id="rId111" Type="http://schemas.openxmlformats.org/officeDocument/2006/relationships/slide" Target="slides/slide94.xml"/><Relationship Id="rId132" Type="http://schemas.openxmlformats.org/officeDocument/2006/relationships/slide" Target="slides/slide115.xml"/><Relationship Id="rId153" Type="http://schemas.openxmlformats.org/officeDocument/2006/relationships/slide" Target="slides/slide136.xml"/><Relationship Id="rId174" Type="http://schemas.openxmlformats.org/officeDocument/2006/relationships/slide" Target="slides/slide157.xml"/><Relationship Id="rId179" Type="http://schemas.openxmlformats.org/officeDocument/2006/relationships/slide" Target="slides/slide162.xml"/><Relationship Id="rId195" Type="http://schemas.openxmlformats.org/officeDocument/2006/relationships/slide" Target="slides/slide178.xml"/><Relationship Id="rId209" Type="http://schemas.openxmlformats.org/officeDocument/2006/relationships/slide" Target="slides/slide192.xml"/><Relationship Id="rId190" Type="http://schemas.openxmlformats.org/officeDocument/2006/relationships/slide" Target="slides/slide173.xml"/><Relationship Id="rId204" Type="http://schemas.openxmlformats.org/officeDocument/2006/relationships/slide" Target="slides/slide187.xml"/><Relationship Id="rId220" Type="http://schemas.openxmlformats.org/officeDocument/2006/relationships/presProps" Target="presProps.xml"/><Relationship Id="rId15" Type="http://schemas.openxmlformats.org/officeDocument/2006/relationships/slideMaster" Target="slideMasters/slideMaster15.xml"/><Relationship Id="rId36" Type="http://schemas.openxmlformats.org/officeDocument/2006/relationships/slide" Target="slides/slide19.xml"/><Relationship Id="rId57" Type="http://schemas.openxmlformats.org/officeDocument/2006/relationships/slide" Target="slides/slide40.xml"/><Relationship Id="rId106" Type="http://schemas.openxmlformats.org/officeDocument/2006/relationships/slide" Target="slides/slide89.xml"/><Relationship Id="rId127" Type="http://schemas.openxmlformats.org/officeDocument/2006/relationships/slide" Target="slides/slide110.xml"/><Relationship Id="rId10" Type="http://schemas.openxmlformats.org/officeDocument/2006/relationships/slideMaster" Target="slideMasters/slideMaster10.xml"/><Relationship Id="rId31" Type="http://schemas.openxmlformats.org/officeDocument/2006/relationships/slide" Target="slides/slide14.xml"/><Relationship Id="rId52" Type="http://schemas.openxmlformats.org/officeDocument/2006/relationships/slide" Target="slides/slide35.xml"/><Relationship Id="rId73" Type="http://schemas.openxmlformats.org/officeDocument/2006/relationships/slide" Target="slides/slide56.xml"/><Relationship Id="rId78" Type="http://schemas.openxmlformats.org/officeDocument/2006/relationships/slide" Target="slides/slide61.xml"/><Relationship Id="rId94" Type="http://schemas.openxmlformats.org/officeDocument/2006/relationships/slide" Target="slides/slide77.xml"/><Relationship Id="rId99" Type="http://schemas.openxmlformats.org/officeDocument/2006/relationships/slide" Target="slides/slide82.xml"/><Relationship Id="rId101" Type="http://schemas.openxmlformats.org/officeDocument/2006/relationships/slide" Target="slides/slide84.xml"/><Relationship Id="rId122" Type="http://schemas.openxmlformats.org/officeDocument/2006/relationships/slide" Target="slides/slide105.xml"/><Relationship Id="rId143" Type="http://schemas.openxmlformats.org/officeDocument/2006/relationships/slide" Target="slides/slide126.xml"/><Relationship Id="rId148" Type="http://schemas.openxmlformats.org/officeDocument/2006/relationships/slide" Target="slides/slide131.xml"/><Relationship Id="rId164" Type="http://schemas.openxmlformats.org/officeDocument/2006/relationships/slide" Target="slides/slide147.xml"/><Relationship Id="rId169" Type="http://schemas.openxmlformats.org/officeDocument/2006/relationships/slide" Target="slides/slide152.xml"/><Relationship Id="rId185" Type="http://schemas.openxmlformats.org/officeDocument/2006/relationships/slide" Target="slides/slide168.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63.xml"/><Relationship Id="rId210" Type="http://schemas.openxmlformats.org/officeDocument/2006/relationships/slide" Target="slides/slide193.xml"/><Relationship Id="rId215" Type="http://schemas.openxmlformats.org/officeDocument/2006/relationships/slide" Target="slides/slide198.xml"/><Relationship Id="rId26" Type="http://schemas.openxmlformats.org/officeDocument/2006/relationships/slide" Target="slides/slide9.xml"/><Relationship Id="rId47" Type="http://schemas.openxmlformats.org/officeDocument/2006/relationships/slide" Target="slides/slide30.xml"/><Relationship Id="rId68" Type="http://schemas.openxmlformats.org/officeDocument/2006/relationships/slide" Target="slides/slide51.xml"/><Relationship Id="rId89" Type="http://schemas.openxmlformats.org/officeDocument/2006/relationships/slide" Target="slides/slide72.xml"/><Relationship Id="rId112" Type="http://schemas.openxmlformats.org/officeDocument/2006/relationships/slide" Target="slides/slide95.xml"/><Relationship Id="rId133" Type="http://schemas.openxmlformats.org/officeDocument/2006/relationships/slide" Target="slides/slide116.xml"/><Relationship Id="rId154" Type="http://schemas.openxmlformats.org/officeDocument/2006/relationships/slide" Target="slides/slide137.xml"/><Relationship Id="rId175" Type="http://schemas.openxmlformats.org/officeDocument/2006/relationships/slide" Target="slides/slide158.xml"/><Relationship Id="rId196" Type="http://schemas.openxmlformats.org/officeDocument/2006/relationships/slide" Target="slides/slide179.xml"/><Relationship Id="rId200" Type="http://schemas.openxmlformats.org/officeDocument/2006/relationships/slide" Target="slides/slide183.xml"/><Relationship Id="rId16" Type="http://schemas.openxmlformats.org/officeDocument/2006/relationships/slideMaster" Target="slideMasters/slideMaster16.xml"/><Relationship Id="rId221" Type="http://schemas.openxmlformats.org/officeDocument/2006/relationships/viewProps" Target="viewProps.xml"/><Relationship Id="rId37" Type="http://schemas.openxmlformats.org/officeDocument/2006/relationships/slide" Target="slides/slide20.xml"/><Relationship Id="rId58" Type="http://schemas.openxmlformats.org/officeDocument/2006/relationships/slide" Target="slides/slide41.xml"/><Relationship Id="rId79" Type="http://schemas.openxmlformats.org/officeDocument/2006/relationships/slide" Target="slides/slide62.xml"/><Relationship Id="rId102" Type="http://schemas.openxmlformats.org/officeDocument/2006/relationships/slide" Target="slides/slide85.xml"/><Relationship Id="rId123" Type="http://schemas.openxmlformats.org/officeDocument/2006/relationships/slide" Target="slides/slide106.xml"/><Relationship Id="rId144" Type="http://schemas.openxmlformats.org/officeDocument/2006/relationships/slide" Target="slides/slide127.xml"/><Relationship Id="rId90" Type="http://schemas.openxmlformats.org/officeDocument/2006/relationships/slide" Target="slides/slide73.xml"/><Relationship Id="rId165" Type="http://schemas.openxmlformats.org/officeDocument/2006/relationships/slide" Target="slides/slide148.xml"/><Relationship Id="rId186" Type="http://schemas.openxmlformats.org/officeDocument/2006/relationships/slide" Target="slides/slide169.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30.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32.wmf"/><Relationship Id="rId1" Type="http://schemas.openxmlformats.org/officeDocument/2006/relationships/image" Target="../media/image131.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34.wmf"/><Relationship Id="rId1" Type="http://schemas.openxmlformats.org/officeDocument/2006/relationships/image" Target="../media/image13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36.wmf"/><Relationship Id="rId1" Type="http://schemas.openxmlformats.org/officeDocument/2006/relationships/image" Target="../media/image13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39.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image" Target="../media/image140.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5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image" Target="../media/image66.wmf"/><Relationship Id="rId7" Type="http://schemas.openxmlformats.org/officeDocument/2006/relationships/image" Target="../media/image70.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 Id="rId9" Type="http://schemas.openxmlformats.org/officeDocument/2006/relationships/image" Target="../media/image72.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image" Target="../media/image75.wmf"/><Relationship Id="rId7" Type="http://schemas.openxmlformats.org/officeDocument/2006/relationships/image" Target="../media/image78.wmf"/><Relationship Id="rId2" Type="http://schemas.openxmlformats.org/officeDocument/2006/relationships/image" Target="../media/image74.wmf"/><Relationship Id="rId1" Type="http://schemas.openxmlformats.org/officeDocument/2006/relationships/image" Target="../media/image73.wmf"/><Relationship Id="rId6" Type="http://schemas.openxmlformats.org/officeDocument/2006/relationships/image" Target="../media/image77.wmf"/><Relationship Id="rId5" Type="http://schemas.openxmlformats.org/officeDocument/2006/relationships/image" Target="../media/image68.wmf"/><Relationship Id="rId10" Type="http://schemas.openxmlformats.org/officeDocument/2006/relationships/image" Target="../media/image81.wmf"/><Relationship Id="rId4" Type="http://schemas.openxmlformats.org/officeDocument/2006/relationships/image" Target="../media/image76.wmf"/><Relationship Id="rId9" Type="http://schemas.openxmlformats.org/officeDocument/2006/relationships/image" Target="../media/image80.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image" Target="../media/image84.wmf"/><Relationship Id="rId7" Type="http://schemas.openxmlformats.org/officeDocument/2006/relationships/image" Target="../media/image87.wmf"/><Relationship Id="rId2" Type="http://schemas.openxmlformats.org/officeDocument/2006/relationships/image" Target="../media/image83.wmf"/><Relationship Id="rId1" Type="http://schemas.openxmlformats.org/officeDocument/2006/relationships/image" Target="../media/image82.wmf"/><Relationship Id="rId6" Type="http://schemas.openxmlformats.org/officeDocument/2006/relationships/image" Target="../media/image86.wmf"/><Relationship Id="rId5" Type="http://schemas.openxmlformats.org/officeDocument/2006/relationships/image" Target="../media/image68.wmf"/><Relationship Id="rId10" Type="http://schemas.openxmlformats.org/officeDocument/2006/relationships/image" Target="../media/image90.wmf"/><Relationship Id="rId4" Type="http://schemas.openxmlformats.org/officeDocument/2006/relationships/image" Target="../media/image85.wmf"/><Relationship Id="rId9" Type="http://schemas.openxmlformats.org/officeDocument/2006/relationships/image" Target="../media/image89.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image" Target="../media/image93.wmf"/><Relationship Id="rId7" Type="http://schemas.openxmlformats.org/officeDocument/2006/relationships/image" Target="../media/image96.wmf"/><Relationship Id="rId2" Type="http://schemas.openxmlformats.org/officeDocument/2006/relationships/image" Target="../media/image92.wmf"/><Relationship Id="rId1" Type="http://schemas.openxmlformats.org/officeDocument/2006/relationships/image" Target="../media/image91.wmf"/><Relationship Id="rId6" Type="http://schemas.openxmlformats.org/officeDocument/2006/relationships/image" Target="../media/image95.wmf"/><Relationship Id="rId5" Type="http://schemas.openxmlformats.org/officeDocument/2006/relationships/image" Target="../media/image68.wmf"/><Relationship Id="rId10" Type="http://schemas.openxmlformats.org/officeDocument/2006/relationships/image" Target="../media/image99.wmf"/><Relationship Id="rId4" Type="http://schemas.openxmlformats.org/officeDocument/2006/relationships/image" Target="../media/image94.wmf"/><Relationship Id="rId9" Type="http://schemas.openxmlformats.org/officeDocument/2006/relationships/image" Target="../media/image9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21.emf"/><Relationship Id="rId1" Type="http://schemas.openxmlformats.org/officeDocument/2006/relationships/image" Target="../media/image1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22D6E1-776D-4A1A-B536-F3FCEC8DA14C}" type="datetimeFigureOut">
              <a:rPr lang="en-US" smtClean="0"/>
              <a:t>1/18/2016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0A033B-18C5-4A3E-B095-9E68C06EA056}" type="slidenum">
              <a:rPr lang="en-US" smtClean="0"/>
              <a:t>‹#›</a:t>
            </a:fld>
            <a:endParaRPr lang="en-US"/>
          </a:p>
        </p:txBody>
      </p:sp>
    </p:spTree>
    <p:extLst>
      <p:ext uri="{BB962C8B-B14F-4D97-AF65-F5344CB8AC3E}">
        <p14:creationId xmlns:p14="http://schemas.microsoft.com/office/powerpoint/2010/main" val="236938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ln/>
        </p:spPr>
        <p:txBody>
          <a:bodyPr/>
          <a:lstStyle/>
          <a:p>
            <a:endParaRPr lang="en-US"/>
          </a:p>
        </p:txBody>
      </p:sp>
      <p:sp>
        <p:nvSpPr>
          <p:cNvPr id="1945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hangingPunct="1"/>
            <a:fld id="{7CE72C25-A40D-47F7-A1E0-1F79EDCF8DED}" type="slidenum">
              <a:rPr lang="en-US" sz="1200">
                <a:solidFill>
                  <a:prstClr val="black"/>
                </a:solidFill>
                <a:latin typeface="Arial" charset="0"/>
              </a:rPr>
              <a:pPr eaLnBrk="1" hangingPunct="1"/>
              <a:t>79</a:t>
            </a:fld>
            <a:endParaRPr lang="en-US" sz="1200">
              <a:solidFill>
                <a:prstClr val="black"/>
              </a:solidFill>
              <a:latin typeface="Arial" charset="0"/>
            </a:endParaRPr>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hangingPunct="1"/>
            <a:fld id="{E821E5AF-BC45-4BC4-BC49-FC0BA319BF6E}" type="slidenum">
              <a:rPr lang="en-US" sz="1200">
                <a:solidFill>
                  <a:prstClr val="black"/>
                </a:solidFill>
                <a:latin typeface="Arial" charset="0"/>
              </a:rPr>
              <a:pPr eaLnBrk="1" hangingPunct="1"/>
              <a:t>81</a:t>
            </a:fld>
            <a:endParaRPr lang="en-US" sz="1200">
              <a:solidFill>
                <a:prstClr val="black"/>
              </a:solidFill>
              <a:latin typeface="Arial" charset="0"/>
            </a:endParaRPr>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52525" y="692150"/>
            <a:ext cx="4552950" cy="3416300"/>
          </a:xfrm>
          <a:ln/>
        </p:spPr>
      </p:sp>
      <p:sp>
        <p:nvSpPr>
          <p:cNvPr id="645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7967871A-FFC7-4A1A-973C-90DFAFC5180A}" type="slidenum">
              <a:rPr lang="en-US" altLang="en-US" sz="1200" smtClean="0">
                <a:solidFill>
                  <a:prstClr val="black"/>
                </a:solidFill>
              </a:rPr>
              <a:pPr eaLnBrk="1" hangingPunct="1"/>
              <a:t>111</a:t>
            </a:fld>
            <a:endParaRPr lang="en-US" altLang="en-US" sz="1200" smtClean="0">
              <a:solidFill>
                <a:prstClr val="black"/>
              </a:solidFill>
            </a:endParaRPr>
          </a:p>
        </p:txBody>
      </p:sp>
      <p:sp>
        <p:nvSpPr>
          <p:cNvPr id="71683"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9A24D6B-B521-4926-8BA5-019B74190FFD}" type="slidenum">
              <a:rPr lang="en-US">
                <a:solidFill>
                  <a:prstClr val="black"/>
                </a:solidFill>
              </a:rPr>
              <a:pPr eaLnBrk="1" hangingPunct="1"/>
              <a:t>115</a:t>
            </a:fld>
            <a:endParaRPr lang="en-US">
              <a:solidFill>
                <a:prstClr val="black"/>
              </a:solidFill>
            </a:endParaRPr>
          </a:p>
        </p:txBody>
      </p:sp>
      <p:sp>
        <p:nvSpPr>
          <p:cNvPr id="19459"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94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FE15DB0-3AC4-4F6C-A124-7B5C67E69758}" type="slidenum">
              <a:rPr lang="en-US" altLang="en-US" smtClean="0">
                <a:solidFill>
                  <a:prstClr val="black"/>
                </a:solidFill>
                <a:latin typeface="Comic Sans MS" pitchFamily="66" charset="0"/>
              </a:rPr>
              <a:pPr eaLnBrk="1" hangingPunct="1">
                <a:spcBef>
                  <a:spcPct val="0"/>
                </a:spcBef>
              </a:pPr>
              <a:t>124</a:t>
            </a:fld>
            <a:endParaRPr lang="en-US" altLang="en-US" smtClean="0">
              <a:solidFill>
                <a:prstClr val="black"/>
              </a:solidFill>
              <a:latin typeface="Comic Sans MS" pitchFamily="66" charset="0"/>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3911731-998D-4E78-89A4-951A244BD8E5}" type="slidenum">
              <a:rPr lang="en-US" altLang="en-US" smtClean="0">
                <a:solidFill>
                  <a:prstClr val="black"/>
                </a:solidFill>
                <a:latin typeface="Comic Sans MS" pitchFamily="66" charset="0"/>
              </a:rPr>
              <a:pPr eaLnBrk="1" hangingPunct="1">
                <a:spcBef>
                  <a:spcPct val="0"/>
                </a:spcBef>
              </a:pPr>
              <a:t>126</a:t>
            </a:fld>
            <a:endParaRPr lang="en-US" altLang="en-US" smtClean="0">
              <a:solidFill>
                <a:prstClr val="black"/>
              </a:solidFill>
              <a:latin typeface="Comic Sans MS" pitchFamily="66" charset="0"/>
            </a:endParaRPr>
          </a:p>
        </p:txBody>
      </p:sp>
      <p:sp>
        <p:nvSpPr>
          <p:cNvPr id="31747" name="Rectangle 2"/>
          <p:cNvSpPr>
            <a:spLocks noGrp="1" noRot="1" noChangeAspect="1" noChangeArrowheads="1" noTextEdit="1"/>
          </p:cNvSpPr>
          <p:nvPr>
            <p:ph type="sldImg"/>
          </p:nvPr>
        </p:nvSpPr>
        <p:spPr>
          <a:xfrm>
            <a:off x="1150938" y="692150"/>
            <a:ext cx="4556125" cy="3416300"/>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52525" y="692150"/>
            <a:ext cx="4554538" cy="3416300"/>
          </a:xfrm>
          <a:ln/>
        </p:spPr>
      </p:sp>
      <p:sp>
        <p:nvSpPr>
          <p:cNvPr id="501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43000" y="685800"/>
            <a:ext cx="4572000" cy="3429000"/>
          </a:xfrm>
          <a:ln/>
        </p:spPr>
      </p:sp>
      <p:sp>
        <p:nvSpPr>
          <p:cNvPr id="542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143000" y="685800"/>
            <a:ext cx="4572000" cy="3429000"/>
          </a:xfrm>
          <a:ln/>
        </p:spPr>
      </p:sp>
      <p:sp>
        <p:nvSpPr>
          <p:cNvPr id="552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mtClean="0">
                <a:solidFill>
                  <a:srgbClr val="000000"/>
                </a:solidFill>
                <a:latin typeface="Arial" pitchFamily="34" charset="0"/>
              </a:rPr>
              <a:t>You can find acidic and basic substances in your home. a) Universal indicator solution has been added to solutions of known pH in the range from 1 to 12 to produce a set of reference colors. b) Universal indicator has been added to samples of vinegar, soda water, and ammonia solution. </a:t>
            </a:r>
            <a:r>
              <a:rPr lang="en-US" altLang="en-US" b="1" smtClean="0">
                <a:solidFill>
                  <a:srgbClr val="000000"/>
                </a:solidFill>
                <a:latin typeface="Arial" pitchFamily="34" charset="0"/>
              </a:rPr>
              <a:t>Interpreting Photographs</a:t>
            </a:r>
            <a:r>
              <a:rPr lang="en-US" altLang="en-US" smtClean="0">
                <a:solidFill>
                  <a:srgbClr val="000000"/>
                </a:solidFill>
                <a:latin typeface="Arial" pitchFamily="34" charset="0"/>
              </a:rPr>
              <a:t> </a:t>
            </a:r>
            <a:r>
              <a:rPr lang="en-US" altLang="en-US" b="1" i="1" smtClean="0">
                <a:solidFill>
                  <a:srgbClr val="000000"/>
                </a:solidFill>
                <a:latin typeface="Arial" pitchFamily="34" charset="0"/>
              </a:rPr>
              <a:t>Use the reference colors to assign pH values to vinegar, soda water, and ammonia solution.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31"/>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65602E3-7DA8-4FEA-965A-E7A6E6C79E85}" type="slidenum">
              <a:rPr lang="en-US">
                <a:solidFill>
                  <a:prstClr val="black"/>
                </a:solidFill>
                <a:latin typeface="Arial" charset="0"/>
              </a:rPr>
              <a:pPr/>
              <a:t>53</a:t>
            </a:fld>
            <a:endParaRPr lang="en-US">
              <a:solidFill>
                <a:prstClr val="black"/>
              </a:solidFill>
              <a:latin typeface="Arial" charset="0"/>
            </a:endParaRPr>
          </a:p>
        </p:txBody>
      </p:sp>
      <p:sp>
        <p:nvSpPr>
          <p:cNvPr id="65539" name="Rectangle 1026"/>
          <p:cNvSpPr>
            <a:spLocks noGrp="1" noRot="1" noChangeAspect="1" noChangeArrowheads="1" noTextEdit="1"/>
          </p:cNvSpPr>
          <p:nvPr>
            <p:ph type="sldImg"/>
          </p:nvPr>
        </p:nvSpPr>
        <p:spPr>
          <a:ln/>
        </p:spPr>
      </p:sp>
      <p:sp>
        <p:nvSpPr>
          <p:cNvPr id="65540" name="Rectangle 1027"/>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43000" y="685800"/>
            <a:ext cx="4572000" cy="3429000"/>
          </a:xfrm>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43000" y="685800"/>
            <a:ext cx="4572000" cy="3429000"/>
          </a:xfrm>
          <a:ln/>
        </p:spPr>
      </p:sp>
      <p:sp>
        <p:nvSpPr>
          <p:cNvPr id="573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43000" y="685800"/>
            <a:ext cx="4572000" cy="3429000"/>
          </a:xfrm>
          <a:ln/>
        </p:spPr>
      </p:sp>
      <p:sp>
        <p:nvSpPr>
          <p:cNvPr id="61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43000" y="685800"/>
            <a:ext cx="4572000" cy="3429000"/>
          </a:xfrm>
          <a:ln/>
        </p:spPr>
      </p:sp>
      <p:sp>
        <p:nvSpPr>
          <p:cNvPr id="63491" name="Rectangle 3"/>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43000" y="685800"/>
            <a:ext cx="4572000" cy="3429000"/>
          </a:xfrm>
          <a:ln/>
        </p:spPr>
      </p:sp>
      <p:sp>
        <p:nvSpPr>
          <p:cNvPr id="64515" name="Rectangle 3"/>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mtClean="0">
                <a:latin typeface="Arial" pitchFamily="34" charset="0"/>
              </a:rPr>
              <a:t>The titration of an acid with a base is shown here. a) A known volume of an acid (plus a few drops of phenolphthalein indicator) in a flask is placed beneath a buret filled with a base of known concentration. b) Base is slowly added from the buret to the acid while the flask is gently swirled. c) A change in the color of the indicator signals that neutralization has occurred.</a:t>
            </a:r>
          </a:p>
          <a:p>
            <a:endParaRPr lang="en-US" alt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43000" y="685800"/>
            <a:ext cx="4572000" cy="3429000"/>
          </a:xfrm>
          <a:ln/>
        </p:spPr>
      </p:sp>
      <p:sp>
        <p:nvSpPr>
          <p:cNvPr id="65539" name="Rectangle 3"/>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mtClean="0">
                <a:latin typeface="Arial" pitchFamily="34" charset="0"/>
              </a:rPr>
              <a:t>In this titration of a strong acid with a strong base, 0.10</a:t>
            </a:r>
            <a:r>
              <a:rPr lang="en-US" altLang="en-US" i="1" smtClean="0">
                <a:latin typeface="Arial" pitchFamily="34" charset="0"/>
              </a:rPr>
              <a:t>M</a:t>
            </a:r>
            <a:r>
              <a:rPr lang="en-US" altLang="en-US" smtClean="0">
                <a:latin typeface="Arial" pitchFamily="34" charset="0"/>
              </a:rPr>
              <a:t> NaOH is slowly added from a buret to 50.0 mL of 0.10</a:t>
            </a:r>
            <a:r>
              <a:rPr lang="en-US" altLang="en-US" i="1" smtClean="0">
                <a:latin typeface="Arial" pitchFamily="34" charset="0"/>
              </a:rPr>
              <a:t>M</a:t>
            </a:r>
            <a:r>
              <a:rPr lang="en-US" altLang="en-US" smtClean="0">
                <a:latin typeface="Arial" pitchFamily="34" charset="0"/>
              </a:rPr>
              <a:t> HCl in the beaker. The equivalence point, the midpoint on the vertical portion of the pH titration curve, occurs at 50.0 mL of NaOH added. </a:t>
            </a:r>
            <a:r>
              <a:rPr lang="en-US" altLang="en-US" b="1" smtClean="0">
                <a:latin typeface="Arial" pitchFamily="34" charset="0"/>
              </a:rPr>
              <a:t>Interpreting</a:t>
            </a:r>
            <a:r>
              <a:rPr lang="en-US" altLang="en-US" b="1" i="1" smtClean="0">
                <a:latin typeface="Arial" pitchFamily="34" charset="0"/>
              </a:rPr>
              <a:t> </a:t>
            </a:r>
            <a:r>
              <a:rPr lang="en-US" altLang="en-US" b="1" smtClean="0">
                <a:latin typeface="Arial" pitchFamily="34" charset="0"/>
              </a:rPr>
              <a:t>Diagrams</a:t>
            </a:r>
            <a:r>
              <a:rPr lang="en-US" altLang="en-US" b="1" i="1" smtClean="0">
                <a:latin typeface="Arial" pitchFamily="34" charset="0"/>
              </a:rPr>
              <a:t> What is true concerning [H</a:t>
            </a:r>
            <a:r>
              <a:rPr lang="en-US" altLang="en-US" b="1" i="1" baseline="30000" smtClean="0">
                <a:latin typeface="Arial" pitchFamily="34" charset="0"/>
              </a:rPr>
              <a:t>+</a:t>
            </a:r>
            <a:r>
              <a:rPr lang="en-US" altLang="en-US" b="1" i="1" smtClean="0">
                <a:latin typeface="Arial" pitchFamily="34" charset="0"/>
              </a:rPr>
              <a:t>] and [OH</a:t>
            </a:r>
            <a:r>
              <a:rPr lang="en-US" altLang="en-US" b="1" i="1" baseline="30000" smtClean="0">
                <a:latin typeface="Arial" pitchFamily="34" charset="0"/>
              </a:rPr>
              <a:t>-</a:t>
            </a:r>
            <a:r>
              <a:rPr lang="en-US" altLang="en-US" b="1" i="1" smtClean="0">
                <a:latin typeface="Arial" pitchFamily="34" charset="0"/>
              </a:rPr>
              <a:t>] at the equivalence point?</a:t>
            </a:r>
            <a:endParaRPr lang="en-US"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26"/>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b="1">
                <a:solidFill>
                  <a:schemeClr val="tx1"/>
                </a:solidFill>
                <a:latin typeface="Arial" pitchFamily="34" charset="0"/>
                <a:cs typeface="Arial" pitchFamily="34" charset="0"/>
              </a:defRPr>
            </a:lvl1pPr>
            <a:lvl2pPr marL="742950" indent="-285750">
              <a:defRPr b="1">
                <a:solidFill>
                  <a:schemeClr val="tx1"/>
                </a:solidFill>
                <a:latin typeface="Arial" pitchFamily="34" charset="0"/>
                <a:cs typeface="Arial" pitchFamily="34" charset="0"/>
              </a:defRPr>
            </a:lvl2pPr>
            <a:lvl3pPr marL="1143000" indent="-228600">
              <a:defRPr b="1">
                <a:solidFill>
                  <a:schemeClr val="tx1"/>
                </a:solidFill>
                <a:latin typeface="Arial" pitchFamily="34" charset="0"/>
                <a:cs typeface="Arial" pitchFamily="34" charset="0"/>
              </a:defRPr>
            </a:lvl3pPr>
            <a:lvl4pPr marL="1600200" indent="-228600">
              <a:defRPr b="1">
                <a:solidFill>
                  <a:schemeClr val="tx1"/>
                </a:solidFill>
                <a:latin typeface="Arial" pitchFamily="34" charset="0"/>
                <a:cs typeface="Arial" pitchFamily="34" charset="0"/>
              </a:defRPr>
            </a:lvl4pPr>
            <a:lvl5pPr marL="2057400" indent="-228600">
              <a:defRPr b="1">
                <a:solidFill>
                  <a:schemeClr val="tx1"/>
                </a:solidFill>
                <a:latin typeface="Arial" pitchFamily="34" charset="0"/>
                <a:cs typeface="Arial" pitchFamily="34" charset="0"/>
              </a:defRPr>
            </a:lvl5pPr>
            <a:lvl6pPr marL="2514600" indent="-228600" algn="ctr" eaLnBrk="0" fontAlgn="base" hangingPunct="0">
              <a:spcBef>
                <a:spcPct val="50000"/>
              </a:spcBef>
              <a:spcAft>
                <a:spcPct val="0"/>
              </a:spcAft>
              <a:defRPr b="1">
                <a:solidFill>
                  <a:schemeClr val="tx1"/>
                </a:solidFill>
                <a:latin typeface="Arial" pitchFamily="34" charset="0"/>
                <a:cs typeface="Arial" pitchFamily="34" charset="0"/>
              </a:defRPr>
            </a:lvl6pPr>
            <a:lvl7pPr marL="2971800" indent="-228600" algn="ctr" eaLnBrk="0" fontAlgn="base" hangingPunct="0">
              <a:spcBef>
                <a:spcPct val="50000"/>
              </a:spcBef>
              <a:spcAft>
                <a:spcPct val="0"/>
              </a:spcAft>
              <a:defRPr b="1">
                <a:solidFill>
                  <a:schemeClr val="tx1"/>
                </a:solidFill>
                <a:latin typeface="Arial" pitchFamily="34" charset="0"/>
                <a:cs typeface="Arial" pitchFamily="34" charset="0"/>
              </a:defRPr>
            </a:lvl7pPr>
            <a:lvl8pPr marL="3429000" indent="-228600" algn="ctr" eaLnBrk="0" fontAlgn="base" hangingPunct="0">
              <a:spcBef>
                <a:spcPct val="50000"/>
              </a:spcBef>
              <a:spcAft>
                <a:spcPct val="0"/>
              </a:spcAft>
              <a:defRPr b="1">
                <a:solidFill>
                  <a:schemeClr val="tx1"/>
                </a:solidFill>
                <a:latin typeface="Arial" pitchFamily="34" charset="0"/>
                <a:cs typeface="Arial" pitchFamily="34" charset="0"/>
              </a:defRPr>
            </a:lvl8pPr>
            <a:lvl9pPr marL="3886200" indent="-228600" algn="ctr" eaLnBrk="0" fontAlgn="base" hangingPunct="0">
              <a:spcBef>
                <a:spcPct val="50000"/>
              </a:spcBef>
              <a:spcAft>
                <a:spcPct val="0"/>
              </a:spcAft>
              <a:defRPr b="1">
                <a:solidFill>
                  <a:schemeClr val="tx1"/>
                </a:solidFill>
                <a:latin typeface="Arial" pitchFamily="34" charset="0"/>
                <a:cs typeface="Arial" pitchFamily="34" charset="0"/>
              </a:defRPr>
            </a:lvl9pPr>
          </a:lstStyle>
          <a:p>
            <a:r>
              <a:rPr lang="en-US" altLang="en-US">
                <a:solidFill>
                  <a:prstClr val="black"/>
                </a:solidFill>
                <a:ea typeface="ＭＳ Ｐゴシック" pitchFamily="34" charset="-128"/>
              </a:rPr>
              <a:t>Electric Force, Fields, Current</a:t>
            </a:r>
          </a:p>
        </p:txBody>
      </p:sp>
      <p:sp>
        <p:nvSpPr>
          <p:cNvPr id="77827" name="Rectangle 1027"/>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b="1">
                <a:solidFill>
                  <a:schemeClr val="tx1"/>
                </a:solidFill>
                <a:latin typeface="Arial" pitchFamily="34" charset="0"/>
                <a:cs typeface="Arial" pitchFamily="34" charset="0"/>
              </a:defRPr>
            </a:lvl1pPr>
            <a:lvl2pPr marL="742950" indent="-285750">
              <a:defRPr b="1">
                <a:solidFill>
                  <a:schemeClr val="tx1"/>
                </a:solidFill>
                <a:latin typeface="Arial" pitchFamily="34" charset="0"/>
                <a:cs typeface="Arial" pitchFamily="34" charset="0"/>
              </a:defRPr>
            </a:lvl2pPr>
            <a:lvl3pPr marL="1143000" indent="-228600">
              <a:defRPr b="1">
                <a:solidFill>
                  <a:schemeClr val="tx1"/>
                </a:solidFill>
                <a:latin typeface="Arial" pitchFamily="34" charset="0"/>
                <a:cs typeface="Arial" pitchFamily="34" charset="0"/>
              </a:defRPr>
            </a:lvl3pPr>
            <a:lvl4pPr marL="1600200" indent="-228600">
              <a:defRPr b="1">
                <a:solidFill>
                  <a:schemeClr val="tx1"/>
                </a:solidFill>
                <a:latin typeface="Arial" pitchFamily="34" charset="0"/>
                <a:cs typeface="Arial" pitchFamily="34" charset="0"/>
              </a:defRPr>
            </a:lvl4pPr>
            <a:lvl5pPr marL="2057400" indent="-228600">
              <a:defRPr b="1">
                <a:solidFill>
                  <a:schemeClr val="tx1"/>
                </a:solidFill>
                <a:latin typeface="Arial" pitchFamily="34" charset="0"/>
                <a:cs typeface="Arial" pitchFamily="34" charset="0"/>
              </a:defRPr>
            </a:lvl5pPr>
            <a:lvl6pPr marL="2514600" indent="-228600" algn="ctr" eaLnBrk="0" fontAlgn="base" hangingPunct="0">
              <a:spcBef>
                <a:spcPct val="50000"/>
              </a:spcBef>
              <a:spcAft>
                <a:spcPct val="0"/>
              </a:spcAft>
              <a:defRPr b="1">
                <a:solidFill>
                  <a:schemeClr val="tx1"/>
                </a:solidFill>
                <a:latin typeface="Arial" pitchFamily="34" charset="0"/>
                <a:cs typeface="Arial" pitchFamily="34" charset="0"/>
              </a:defRPr>
            </a:lvl6pPr>
            <a:lvl7pPr marL="2971800" indent="-228600" algn="ctr" eaLnBrk="0" fontAlgn="base" hangingPunct="0">
              <a:spcBef>
                <a:spcPct val="50000"/>
              </a:spcBef>
              <a:spcAft>
                <a:spcPct val="0"/>
              </a:spcAft>
              <a:defRPr b="1">
                <a:solidFill>
                  <a:schemeClr val="tx1"/>
                </a:solidFill>
                <a:latin typeface="Arial" pitchFamily="34" charset="0"/>
                <a:cs typeface="Arial" pitchFamily="34" charset="0"/>
              </a:defRPr>
            </a:lvl7pPr>
            <a:lvl8pPr marL="3429000" indent="-228600" algn="ctr" eaLnBrk="0" fontAlgn="base" hangingPunct="0">
              <a:spcBef>
                <a:spcPct val="50000"/>
              </a:spcBef>
              <a:spcAft>
                <a:spcPct val="0"/>
              </a:spcAft>
              <a:defRPr b="1">
                <a:solidFill>
                  <a:schemeClr val="tx1"/>
                </a:solidFill>
                <a:latin typeface="Arial" pitchFamily="34" charset="0"/>
                <a:cs typeface="Arial" pitchFamily="34" charset="0"/>
              </a:defRPr>
            </a:lvl8pPr>
            <a:lvl9pPr marL="3886200" indent="-228600" algn="ctr" eaLnBrk="0" fontAlgn="base" hangingPunct="0">
              <a:spcBef>
                <a:spcPct val="50000"/>
              </a:spcBef>
              <a:spcAft>
                <a:spcPct val="0"/>
              </a:spcAft>
              <a:defRPr b="1">
                <a:solidFill>
                  <a:schemeClr val="tx1"/>
                </a:solidFill>
                <a:latin typeface="Arial" pitchFamily="34" charset="0"/>
                <a:cs typeface="Arial" pitchFamily="34" charset="0"/>
              </a:defRPr>
            </a:lvl9pPr>
          </a:lstStyle>
          <a:p>
            <a:r>
              <a:rPr lang="en-US" altLang="en-US">
                <a:solidFill>
                  <a:prstClr val="black"/>
                </a:solidFill>
                <a:ea typeface="ＭＳ Ｐゴシック" pitchFamily="34" charset="-128"/>
              </a:rPr>
              <a:t>04/18/2006</a:t>
            </a:r>
          </a:p>
        </p:txBody>
      </p:sp>
      <p:sp>
        <p:nvSpPr>
          <p:cNvPr id="77828" name="Rectangle 1030"/>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itchFamily="34" charset="0"/>
                <a:cs typeface="Arial" pitchFamily="34" charset="0"/>
              </a:defRPr>
            </a:lvl1pPr>
            <a:lvl2pPr marL="742950" indent="-285750">
              <a:defRPr b="1">
                <a:solidFill>
                  <a:schemeClr val="tx1"/>
                </a:solidFill>
                <a:latin typeface="Arial" pitchFamily="34" charset="0"/>
                <a:cs typeface="Arial" pitchFamily="34" charset="0"/>
              </a:defRPr>
            </a:lvl2pPr>
            <a:lvl3pPr marL="1143000" indent="-228600">
              <a:defRPr b="1">
                <a:solidFill>
                  <a:schemeClr val="tx1"/>
                </a:solidFill>
                <a:latin typeface="Arial" pitchFamily="34" charset="0"/>
                <a:cs typeface="Arial" pitchFamily="34" charset="0"/>
              </a:defRPr>
            </a:lvl3pPr>
            <a:lvl4pPr marL="1600200" indent="-228600">
              <a:defRPr b="1">
                <a:solidFill>
                  <a:schemeClr val="tx1"/>
                </a:solidFill>
                <a:latin typeface="Arial" pitchFamily="34" charset="0"/>
                <a:cs typeface="Arial" pitchFamily="34" charset="0"/>
              </a:defRPr>
            </a:lvl4pPr>
            <a:lvl5pPr marL="2057400" indent="-228600">
              <a:defRPr b="1">
                <a:solidFill>
                  <a:schemeClr val="tx1"/>
                </a:solidFill>
                <a:latin typeface="Arial" pitchFamily="34" charset="0"/>
                <a:cs typeface="Arial" pitchFamily="34" charset="0"/>
              </a:defRPr>
            </a:lvl5pPr>
            <a:lvl6pPr marL="2514600" indent="-228600" algn="ctr" eaLnBrk="0" fontAlgn="base" hangingPunct="0">
              <a:spcBef>
                <a:spcPct val="50000"/>
              </a:spcBef>
              <a:spcAft>
                <a:spcPct val="0"/>
              </a:spcAft>
              <a:defRPr b="1">
                <a:solidFill>
                  <a:schemeClr val="tx1"/>
                </a:solidFill>
                <a:latin typeface="Arial" pitchFamily="34" charset="0"/>
                <a:cs typeface="Arial" pitchFamily="34" charset="0"/>
              </a:defRPr>
            </a:lvl6pPr>
            <a:lvl7pPr marL="2971800" indent="-228600" algn="ctr" eaLnBrk="0" fontAlgn="base" hangingPunct="0">
              <a:spcBef>
                <a:spcPct val="50000"/>
              </a:spcBef>
              <a:spcAft>
                <a:spcPct val="0"/>
              </a:spcAft>
              <a:defRPr b="1">
                <a:solidFill>
                  <a:schemeClr val="tx1"/>
                </a:solidFill>
                <a:latin typeface="Arial" pitchFamily="34" charset="0"/>
                <a:cs typeface="Arial" pitchFamily="34" charset="0"/>
              </a:defRPr>
            </a:lvl7pPr>
            <a:lvl8pPr marL="3429000" indent="-228600" algn="ctr" eaLnBrk="0" fontAlgn="base" hangingPunct="0">
              <a:spcBef>
                <a:spcPct val="50000"/>
              </a:spcBef>
              <a:spcAft>
                <a:spcPct val="0"/>
              </a:spcAft>
              <a:defRPr b="1">
                <a:solidFill>
                  <a:schemeClr val="tx1"/>
                </a:solidFill>
                <a:latin typeface="Arial" pitchFamily="34" charset="0"/>
                <a:cs typeface="Arial" pitchFamily="34" charset="0"/>
              </a:defRPr>
            </a:lvl8pPr>
            <a:lvl9pPr marL="3886200" indent="-228600" algn="ctr" eaLnBrk="0" fontAlgn="base" hangingPunct="0">
              <a:spcBef>
                <a:spcPct val="50000"/>
              </a:spcBef>
              <a:spcAft>
                <a:spcPct val="0"/>
              </a:spcAft>
              <a:defRPr b="1">
                <a:solidFill>
                  <a:schemeClr val="tx1"/>
                </a:solidFill>
                <a:latin typeface="Arial" pitchFamily="34" charset="0"/>
                <a:cs typeface="Arial" pitchFamily="34" charset="0"/>
              </a:defRPr>
            </a:lvl9pPr>
          </a:lstStyle>
          <a:p>
            <a:r>
              <a:rPr lang="en-US" altLang="en-US">
                <a:solidFill>
                  <a:prstClr val="black"/>
                </a:solidFill>
                <a:ea typeface="ＭＳ Ｐゴシック" pitchFamily="34" charset="-128"/>
              </a:rPr>
              <a:t>Lecture 6</a:t>
            </a:r>
          </a:p>
        </p:txBody>
      </p:sp>
      <p:sp>
        <p:nvSpPr>
          <p:cNvPr id="77829"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itchFamily="34" charset="0"/>
                <a:cs typeface="Arial" pitchFamily="34" charset="0"/>
              </a:defRPr>
            </a:lvl1pPr>
            <a:lvl2pPr marL="742950" indent="-285750">
              <a:defRPr b="1">
                <a:solidFill>
                  <a:schemeClr val="tx1"/>
                </a:solidFill>
                <a:latin typeface="Arial" pitchFamily="34" charset="0"/>
                <a:cs typeface="Arial" pitchFamily="34" charset="0"/>
              </a:defRPr>
            </a:lvl2pPr>
            <a:lvl3pPr marL="1143000" indent="-228600">
              <a:defRPr b="1">
                <a:solidFill>
                  <a:schemeClr val="tx1"/>
                </a:solidFill>
                <a:latin typeface="Arial" pitchFamily="34" charset="0"/>
                <a:cs typeface="Arial" pitchFamily="34" charset="0"/>
              </a:defRPr>
            </a:lvl3pPr>
            <a:lvl4pPr marL="1600200" indent="-228600">
              <a:defRPr b="1">
                <a:solidFill>
                  <a:schemeClr val="tx1"/>
                </a:solidFill>
                <a:latin typeface="Arial" pitchFamily="34" charset="0"/>
                <a:cs typeface="Arial" pitchFamily="34" charset="0"/>
              </a:defRPr>
            </a:lvl4pPr>
            <a:lvl5pPr marL="2057400" indent="-228600">
              <a:defRPr b="1">
                <a:solidFill>
                  <a:schemeClr val="tx1"/>
                </a:solidFill>
                <a:latin typeface="Arial" pitchFamily="34" charset="0"/>
                <a:cs typeface="Arial" pitchFamily="34" charset="0"/>
              </a:defRPr>
            </a:lvl5pPr>
            <a:lvl6pPr marL="2514600" indent="-228600" algn="ctr" eaLnBrk="0" fontAlgn="base" hangingPunct="0">
              <a:spcBef>
                <a:spcPct val="50000"/>
              </a:spcBef>
              <a:spcAft>
                <a:spcPct val="0"/>
              </a:spcAft>
              <a:defRPr b="1">
                <a:solidFill>
                  <a:schemeClr val="tx1"/>
                </a:solidFill>
                <a:latin typeface="Arial" pitchFamily="34" charset="0"/>
                <a:cs typeface="Arial" pitchFamily="34" charset="0"/>
              </a:defRPr>
            </a:lvl6pPr>
            <a:lvl7pPr marL="2971800" indent="-228600" algn="ctr" eaLnBrk="0" fontAlgn="base" hangingPunct="0">
              <a:spcBef>
                <a:spcPct val="50000"/>
              </a:spcBef>
              <a:spcAft>
                <a:spcPct val="0"/>
              </a:spcAft>
              <a:defRPr b="1">
                <a:solidFill>
                  <a:schemeClr val="tx1"/>
                </a:solidFill>
                <a:latin typeface="Arial" pitchFamily="34" charset="0"/>
                <a:cs typeface="Arial" pitchFamily="34" charset="0"/>
              </a:defRPr>
            </a:lvl7pPr>
            <a:lvl8pPr marL="3429000" indent="-228600" algn="ctr" eaLnBrk="0" fontAlgn="base" hangingPunct="0">
              <a:spcBef>
                <a:spcPct val="50000"/>
              </a:spcBef>
              <a:spcAft>
                <a:spcPct val="0"/>
              </a:spcAft>
              <a:defRPr b="1">
                <a:solidFill>
                  <a:schemeClr val="tx1"/>
                </a:solidFill>
                <a:latin typeface="Arial" pitchFamily="34" charset="0"/>
                <a:cs typeface="Arial" pitchFamily="34" charset="0"/>
              </a:defRPr>
            </a:lvl8pPr>
            <a:lvl9pPr marL="3886200" indent="-228600" algn="ctr" eaLnBrk="0" fontAlgn="base" hangingPunct="0">
              <a:spcBef>
                <a:spcPct val="50000"/>
              </a:spcBef>
              <a:spcAft>
                <a:spcPct val="0"/>
              </a:spcAft>
              <a:defRPr b="1">
                <a:solidFill>
                  <a:schemeClr val="tx1"/>
                </a:solidFill>
                <a:latin typeface="Arial" pitchFamily="34" charset="0"/>
                <a:cs typeface="Arial" pitchFamily="34" charset="0"/>
              </a:defRPr>
            </a:lvl9pPr>
          </a:lstStyle>
          <a:p>
            <a:fld id="{8244B9EB-41FD-4D01-8C51-B7A7C5AB659A}" type="slidenum">
              <a:rPr lang="en-US" altLang="en-US">
                <a:solidFill>
                  <a:prstClr val="black"/>
                </a:solidFill>
                <a:ea typeface="ＭＳ Ｐゴシック" pitchFamily="34" charset="-128"/>
              </a:rPr>
              <a:pPr/>
              <a:t>63</a:t>
            </a:fld>
            <a:endParaRPr lang="en-US" altLang="en-US">
              <a:solidFill>
                <a:prstClr val="black"/>
              </a:solidFill>
              <a:ea typeface="ＭＳ Ｐゴシック" pitchFamily="34" charset="-128"/>
            </a:endParaRPr>
          </a:p>
        </p:txBody>
      </p:sp>
      <p:sp>
        <p:nvSpPr>
          <p:cNvPr id="778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hangingPunct="1"/>
            <a:fld id="{FCD06AFD-BAA6-4DAF-B381-7788A85405E7}" type="slidenum">
              <a:rPr lang="en-US" sz="1200">
                <a:solidFill>
                  <a:prstClr val="black"/>
                </a:solidFill>
                <a:latin typeface="Arial" charset="0"/>
              </a:rPr>
              <a:pPr eaLnBrk="1" hangingPunct="1"/>
              <a:t>72</a:t>
            </a:fld>
            <a:endParaRPr lang="en-US" sz="1200">
              <a:solidFill>
                <a:prstClr val="black"/>
              </a:solidFill>
              <a:latin typeface="Arial" charset="0"/>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hangingPunct="1"/>
            <a:fld id="{A9F79B95-1DD8-4155-80B2-B07B152FCB27}" type="slidenum">
              <a:rPr lang="en-US" sz="1200">
                <a:solidFill>
                  <a:prstClr val="black"/>
                </a:solidFill>
                <a:latin typeface="Arial" charset="0"/>
              </a:rPr>
              <a:pPr eaLnBrk="1" hangingPunct="1"/>
              <a:t>74</a:t>
            </a:fld>
            <a:endParaRPr lang="en-US" sz="1200">
              <a:solidFill>
                <a:prstClr val="black"/>
              </a:solidFill>
              <a:latin typeface="Arial" charset="0"/>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http://upload.wikimedia.org/wikipedia/commons/4/42/Aluminium-trichloride-3D-structures.png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hangingPunct="1"/>
            <a:fld id="{B304703C-B2AB-4676-AB7F-85572EF931B3}" type="slidenum">
              <a:rPr lang="en-US" sz="1200">
                <a:solidFill>
                  <a:prstClr val="black"/>
                </a:solidFill>
                <a:latin typeface="Arial" charset="0"/>
              </a:rPr>
              <a:pPr eaLnBrk="1" hangingPunct="1"/>
              <a:t>75</a:t>
            </a:fld>
            <a:endParaRPr lang="en-US" sz="1200">
              <a:solidFill>
                <a:prstClr val="black"/>
              </a:solidFill>
              <a:latin typeface="Arial" charset="0"/>
            </a:endParaRPr>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hangingPunct="1"/>
            <a:fld id="{285B58FD-A348-4B4B-9B70-9C5F2B5DB644}" type="slidenum">
              <a:rPr lang="en-US" sz="1200">
                <a:solidFill>
                  <a:prstClr val="black"/>
                </a:solidFill>
                <a:latin typeface="Arial" charset="0"/>
              </a:rPr>
              <a:pPr eaLnBrk="1" hangingPunct="1"/>
              <a:t>76</a:t>
            </a:fld>
            <a:endParaRPr lang="en-US" sz="1200">
              <a:solidFill>
                <a:prstClr val="black"/>
              </a:solidFill>
              <a:latin typeface="Arial" charset="0"/>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hangingPunct="1"/>
            <a:fld id="{4DCB9D6E-BC13-4B75-B772-7AC5DE29B923}" type="slidenum">
              <a:rPr lang="en-US" sz="1200">
                <a:solidFill>
                  <a:prstClr val="black"/>
                </a:solidFill>
                <a:latin typeface="Arial" charset="0"/>
              </a:rPr>
              <a:pPr eaLnBrk="1" hangingPunct="1"/>
              <a:t>77</a:t>
            </a:fld>
            <a:endParaRPr lang="en-US" sz="1200">
              <a:solidFill>
                <a:prstClr val="black"/>
              </a:solidFill>
              <a:latin typeface="Arial" charset="0"/>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hangingPunct="1"/>
            <a:fld id="{8460FE8F-AD7E-4E76-8E6C-EC0CA78030A5}" type="slidenum">
              <a:rPr lang="en-US" sz="1200">
                <a:solidFill>
                  <a:prstClr val="black"/>
                </a:solidFill>
                <a:latin typeface="Arial" charset="0"/>
              </a:rPr>
              <a:pPr eaLnBrk="1" hangingPunct="1"/>
              <a:t>78</a:t>
            </a:fld>
            <a:endParaRPr lang="en-US" sz="1200">
              <a:solidFill>
                <a:prstClr val="black"/>
              </a:solidFill>
              <a:latin typeface="Arial" charset="0"/>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3C5B1D-E841-4DC3-97AA-45F1319A32C5}"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9B78B-48A3-4CE0-9D41-FAEFA23C155C}" type="slidenum">
              <a:rPr lang="en-US" smtClean="0"/>
              <a:t>‹#›</a:t>
            </a:fld>
            <a:endParaRPr lang="en-US"/>
          </a:p>
        </p:txBody>
      </p:sp>
    </p:spTree>
    <p:extLst>
      <p:ext uri="{BB962C8B-B14F-4D97-AF65-F5344CB8AC3E}">
        <p14:creationId xmlns:p14="http://schemas.microsoft.com/office/powerpoint/2010/main" val="184528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3C5B1D-E841-4DC3-97AA-45F1319A32C5}"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9B78B-48A3-4CE0-9D41-FAEFA23C155C}" type="slidenum">
              <a:rPr lang="en-US" smtClean="0"/>
              <a:t>‹#›</a:t>
            </a:fld>
            <a:endParaRPr lang="en-US"/>
          </a:p>
        </p:txBody>
      </p:sp>
    </p:spTree>
    <p:extLst>
      <p:ext uri="{BB962C8B-B14F-4D97-AF65-F5344CB8AC3E}">
        <p14:creationId xmlns:p14="http://schemas.microsoft.com/office/powerpoint/2010/main" val="136642058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EB493E-F162-40D6-85B0-AE40537FED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4231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7B79BF-AD5D-4860-AC0A-6EA8ED0836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94515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C679B7-FC1A-49BD-BA06-C70B1067DB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87645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641487-540D-454C-9DC7-57EB47C941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31847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556D3A-39B1-4EE4-8267-CB8216BCB8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39412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87CA15-304F-46F0-B09E-0C3F07BEF435}" type="datetimeFigureOut">
              <a:rPr lang="en-US" smtClean="0">
                <a:solidFill>
                  <a:prstClr val="black">
                    <a:tint val="75000"/>
                  </a:prstClr>
                </a:solidFill>
              </a:rPr>
              <a:pPr/>
              <a:t>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DDF082-AC2B-4441-BEA3-DD9631792B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74540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87CA15-304F-46F0-B09E-0C3F07BEF435}" type="datetimeFigureOut">
              <a:rPr lang="en-US" smtClean="0">
                <a:solidFill>
                  <a:prstClr val="black">
                    <a:tint val="75000"/>
                  </a:prstClr>
                </a:solidFill>
              </a:rPr>
              <a:pPr/>
              <a:t>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DDF082-AC2B-4441-BEA3-DD9631792B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749012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87CA15-304F-46F0-B09E-0C3F07BEF435}" type="datetimeFigureOut">
              <a:rPr lang="en-US" smtClean="0">
                <a:solidFill>
                  <a:prstClr val="black">
                    <a:tint val="75000"/>
                  </a:prstClr>
                </a:solidFill>
              </a:rPr>
              <a:pPr/>
              <a:t>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DDF082-AC2B-4441-BEA3-DD9631792B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50416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87CA15-304F-46F0-B09E-0C3F07BEF435}" type="datetimeFigureOut">
              <a:rPr lang="en-US" smtClean="0">
                <a:solidFill>
                  <a:prstClr val="black">
                    <a:tint val="75000"/>
                  </a:prstClr>
                </a:solidFill>
              </a:rPr>
              <a:pPr/>
              <a:t>1/18/2016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DDF082-AC2B-4441-BEA3-DD9631792B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52510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87CA15-304F-46F0-B09E-0C3F07BEF435}" type="datetimeFigureOut">
              <a:rPr lang="en-US" smtClean="0">
                <a:solidFill>
                  <a:prstClr val="black">
                    <a:tint val="75000"/>
                  </a:prstClr>
                </a:solidFill>
              </a:rPr>
              <a:pPr/>
              <a:t>1/18/2016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DDF082-AC2B-4441-BEA3-DD9631792B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901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3C5B1D-E841-4DC3-97AA-45F1319A32C5}"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9B78B-48A3-4CE0-9D41-FAEFA23C155C}" type="slidenum">
              <a:rPr lang="en-US" smtClean="0"/>
              <a:t>‹#›</a:t>
            </a:fld>
            <a:endParaRPr lang="en-US"/>
          </a:p>
        </p:txBody>
      </p:sp>
    </p:spTree>
    <p:extLst>
      <p:ext uri="{BB962C8B-B14F-4D97-AF65-F5344CB8AC3E}">
        <p14:creationId xmlns:p14="http://schemas.microsoft.com/office/powerpoint/2010/main" val="344842419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87CA15-304F-46F0-B09E-0C3F07BEF435}" type="datetimeFigureOut">
              <a:rPr lang="en-US" smtClean="0">
                <a:solidFill>
                  <a:prstClr val="black">
                    <a:tint val="75000"/>
                  </a:prstClr>
                </a:solidFill>
              </a:rPr>
              <a:pPr/>
              <a:t>1/18/2016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DDF082-AC2B-4441-BEA3-DD9631792B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5403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87CA15-304F-46F0-B09E-0C3F07BEF435}" type="datetimeFigureOut">
              <a:rPr lang="en-US" smtClean="0">
                <a:solidFill>
                  <a:prstClr val="black">
                    <a:tint val="75000"/>
                  </a:prstClr>
                </a:solidFill>
              </a:rPr>
              <a:pPr/>
              <a:t>1/18/2016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DDF082-AC2B-4441-BEA3-DD9631792B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7404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87CA15-304F-46F0-B09E-0C3F07BEF435}" type="datetimeFigureOut">
              <a:rPr lang="en-US" smtClean="0">
                <a:solidFill>
                  <a:prstClr val="black">
                    <a:tint val="75000"/>
                  </a:prstClr>
                </a:solidFill>
              </a:rPr>
              <a:pPr/>
              <a:t>1/18/2016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DDF082-AC2B-4441-BEA3-DD9631792B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10398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87CA15-304F-46F0-B09E-0C3F07BEF435}" type="datetimeFigureOut">
              <a:rPr lang="en-US" smtClean="0">
                <a:solidFill>
                  <a:prstClr val="black">
                    <a:tint val="75000"/>
                  </a:prstClr>
                </a:solidFill>
              </a:rPr>
              <a:pPr/>
              <a:t>1/18/2016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DDF082-AC2B-4441-BEA3-DD9631792B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472867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87CA15-304F-46F0-B09E-0C3F07BEF435}" type="datetimeFigureOut">
              <a:rPr lang="en-US" smtClean="0">
                <a:solidFill>
                  <a:prstClr val="black">
                    <a:tint val="75000"/>
                  </a:prstClr>
                </a:solidFill>
              </a:rPr>
              <a:pPr/>
              <a:t>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DDF082-AC2B-4441-BEA3-DD9631792B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651881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87CA15-304F-46F0-B09E-0C3F07BEF435}" type="datetimeFigureOut">
              <a:rPr lang="en-US" smtClean="0">
                <a:solidFill>
                  <a:prstClr val="black">
                    <a:tint val="75000"/>
                  </a:prstClr>
                </a:solidFill>
              </a:rPr>
              <a:pPr/>
              <a:t>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DDF082-AC2B-4441-BEA3-DD9631792B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8285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2B368262-538E-4EB9-A86B-9AA5B98DA4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491542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322D44-FCCE-4B9E-A48A-CB1A0891DA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733579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22397E-5572-472E-8603-2E296414D8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814132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6B20C6-440B-45BE-92A5-2314950E18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9341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8006467"/>
      </p:ext>
    </p:extLst>
  </p:cSld>
  <p:clrMapOvr>
    <a:masterClrMapping/>
  </p:clrMapOvr>
  <p:transition spd="slow"/>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84DC0B-4B90-4742-AE83-A29BB8F7F7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59230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CDC9A37-D094-4084-9B01-87AEDD7B2A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919431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E818D2-5180-498E-8CAA-5734CAC11D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69820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5C13281-F7F3-457D-8AF1-1C5FAC1E10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221051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374BD64-CCCE-4D92-B400-AC9AE21377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396713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EB493E-F162-40D6-85B0-AE40537FED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34451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7B79BF-AD5D-4860-AC0A-6EA8ED0836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301607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C679B7-FC1A-49BD-BA06-C70B1067DB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71280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641487-540D-454C-9DC7-57EB47C941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33546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556D3A-39B1-4EE4-8267-CB8216BCB8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906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6588066"/>
      </p:ext>
    </p:extLst>
  </p:cSld>
  <p:clrMapOvr>
    <a:masterClrMapping/>
  </p:clrMapOvr>
  <p:transition spd="slow"/>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322D44-FCCE-4B9E-A48A-CB1A0891DA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601006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22397E-5572-472E-8603-2E296414D8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880490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6B20C6-440B-45BE-92A5-2314950E18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999783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84DC0B-4B90-4742-AE83-A29BB8F7F7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73124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CDC9A37-D094-4084-9B01-87AEDD7B2A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45984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E818D2-5180-498E-8CAA-5734CAC11D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884457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5C13281-F7F3-457D-8AF1-1C5FAC1E10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235963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374BD64-CCCE-4D92-B400-AC9AE21377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769728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EB493E-F162-40D6-85B0-AE40537FED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591015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7B79BF-AD5D-4860-AC0A-6EA8ED0836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249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44833817"/>
      </p:ext>
    </p:extLst>
  </p:cSld>
  <p:clrMapOvr>
    <a:masterClrMapping/>
  </p:clrMapOvr>
  <p:transition spd="slow"/>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C679B7-FC1A-49BD-BA06-C70B1067DB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650143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641487-540D-454C-9DC7-57EB47C941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471237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556D3A-39B1-4EE4-8267-CB8216BCB8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189176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C4B554-AF45-4965-950F-BB0AABF3D4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278734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A410B9-AB2C-4CC6-A209-704AA477FA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424200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F8DCE6-AD77-4DB1-9CCC-CACEB1A6AD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037997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FA6B3B-8388-4446-AE75-83E63722CF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922107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66BA5A0-2736-4902-AA01-61EF88F973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55496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73193D5-D38F-4861-B76E-A287F0B517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199800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4FDBBD2-6CFA-4D4C-8F9D-02985AEDA1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3390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812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9812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8065467"/>
      </p:ext>
    </p:extLst>
  </p:cSld>
  <p:clrMapOvr>
    <a:masterClrMapping/>
  </p:clrMapOvr>
  <p:transition spd="slow"/>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3478B1-0E03-4008-9D76-81211AA718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852049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AFEB81B-C841-43A4-8A28-D4517C8841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031158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9EF0DE-82E9-4DA7-A484-44EC16CEDD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040390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77E476-665D-44F7-BB55-38509AF7E2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980449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11DE4A-6C63-4523-80EA-E1F078257E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968973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AC3F09-EAA9-4C30-BFFD-28482AC7F7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714634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B9BCE0B-6C05-413D-B295-5FAC3244DC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36445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94ECE8-EFC2-4D98-BD72-E46AD1524E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07385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C4B554-AF45-4965-950F-BB0AABF3D4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544097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A410B9-AB2C-4CC6-A209-704AA477FA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9108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846056"/>
      </p:ext>
    </p:extLst>
  </p:cSld>
  <p:clrMapOvr>
    <a:masterClrMapping/>
  </p:clrMapOvr>
  <p:transition spd="slow"/>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F8DCE6-AD77-4DB1-9CCC-CACEB1A6AD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992017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FA6B3B-8388-4446-AE75-83E63722CF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687262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66BA5A0-2736-4902-AA01-61EF88F973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309121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73193D5-D38F-4861-B76E-A287F0B517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169412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4FDBBD2-6CFA-4D4C-8F9D-02985AEDA1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308722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3478B1-0E03-4008-9D76-81211AA718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899200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AFEB81B-C841-43A4-8A28-D4517C8841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212040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9EF0DE-82E9-4DA7-A484-44EC16CEDD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128460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77E476-665D-44F7-BB55-38509AF7E2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903425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11DE4A-6C63-4523-80EA-E1F078257E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1490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44791851"/>
      </p:ext>
    </p:extLst>
  </p:cSld>
  <p:clrMapOvr>
    <a:masterClrMapping/>
  </p:clrMapOvr>
  <p:transition spd="slow"/>
</p:sldLayout>
</file>

<file path=ppt/slideLayouts/slideLayout17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AC3F09-EAA9-4C30-BFFD-28482AC7F7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173827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B9BCE0B-6C05-413D-B295-5FAC3244DC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93302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94ECE8-EFC2-4D98-BD72-E46AD1524E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453376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149C98D-F53C-49D8-A1A2-7DC9F4BA0CAC}" type="datetimeFigureOut">
              <a:rPr lang="en-US">
                <a:solidFill>
                  <a:prstClr val="black">
                    <a:tint val="75000"/>
                  </a:prstClr>
                </a:solidFill>
              </a:rPr>
              <a:pPr>
                <a:defRPr/>
              </a:pPr>
              <a:t>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762896D-AD74-4EB8-B369-88D9EEC39DA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5776325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DFC539-FEAA-4B90-AEF7-49D3620D9D5F}" type="datetimeFigureOut">
              <a:rPr lang="en-US">
                <a:solidFill>
                  <a:prstClr val="black">
                    <a:tint val="75000"/>
                  </a:prstClr>
                </a:solidFill>
              </a:rPr>
              <a:pPr>
                <a:defRPr/>
              </a:pPr>
              <a:t>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2389D2-0389-462A-BBFD-1549734F7A9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9234893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37431C-E9F3-49AB-ABED-33C9724EEC21}" type="datetimeFigureOut">
              <a:rPr lang="en-US">
                <a:solidFill>
                  <a:prstClr val="black">
                    <a:tint val="75000"/>
                  </a:prstClr>
                </a:solidFill>
              </a:rPr>
              <a:pPr>
                <a:defRPr/>
              </a:pPr>
              <a:t>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657858-5F77-469A-90EB-4F75625BF91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8485461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6A106DA-8DF1-4D91-A352-866DECF66B04}" type="datetimeFigureOut">
              <a:rPr lang="en-US">
                <a:solidFill>
                  <a:prstClr val="black">
                    <a:tint val="75000"/>
                  </a:prstClr>
                </a:solidFill>
              </a:rPr>
              <a:pPr>
                <a:defRPr/>
              </a:pPr>
              <a:t>1/18/2016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BCBD206-1713-472C-99D3-7AB5955FF3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6445725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6750F69-0E3F-4A71-ADAA-C2242026B187}" type="datetimeFigureOut">
              <a:rPr lang="en-US">
                <a:solidFill>
                  <a:prstClr val="black">
                    <a:tint val="75000"/>
                  </a:prstClr>
                </a:solidFill>
              </a:rPr>
              <a:pPr>
                <a:defRPr/>
              </a:pPr>
              <a:t>1/18/2016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AB5CBB6-C24E-4F43-9CDB-0D33093BA9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6875924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0FCF283-004C-4FDC-97CE-0B708EB5BD82}" type="datetimeFigureOut">
              <a:rPr lang="en-US">
                <a:solidFill>
                  <a:prstClr val="black">
                    <a:tint val="75000"/>
                  </a:prstClr>
                </a:solidFill>
              </a:rPr>
              <a:pPr>
                <a:defRPr/>
              </a:pPr>
              <a:t>1/18/2016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7D930C5-F2CF-4172-947E-35F13A0569A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8761664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20D63CD-9E16-447B-9816-E90445DA985C}" type="datetimeFigureOut">
              <a:rPr lang="en-US">
                <a:solidFill>
                  <a:prstClr val="black">
                    <a:tint val="75000"/>
                  </a:prstClr>
                </a:solidFill>
              </a:rPr>
              <a:pPr>
                <a:defRPr/>
              </a:pPr>
              <a:t>1/18/2016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4CD22D9-2F1F-42C0-A0D1-CC23702B13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39633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7096284"/>
      </p:ext>
    </p:extLst>
  </p:cSld>
  <p:clrMapOvr>
    <a:masterClrMapping/>
  </p:clrMapOvr>
  <p:transition spd="slow"/>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0973C1-80AA-46F7-8723-3D9BD1C1BEB6}" type="datetimeFigureOut">
              <a:rPr lang="en-US">
                <a:solidFill>
                  <a:prstClr val="black">
                    <a:tint val="75000"/>
                  </a:prstClr>
                </a:solidFill>
              </a:rPr>
              <a:pPr>
                <a:defRPr/>
              </a:pPr>
              <a:t>1/18/2016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5413CAF-B99F-4445-92B3-2C9990C793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562229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F7E4EDD-4459-45DC-9C88-EDBD7FB011D1}" type="datetimeFigureOut">
              <a:rPr lang="en-US">
                <a:solidFill>
                  <a:prstClr val="black">
                    <a:tint val="75000"/>
                  </a:prstClr>
                </a:solidFill>
              </a:rPr>
              <a:pPr>
                <a:defRPr/>
              </a:pPr>
              <a:t>1/18/2016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8E103C3-8C49-45D3-8300-94EA3B395C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3879725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D185D3-59D4-4A42-B8CB-72BFD61E74F9}" type="datetimeFigureOut">
              <a:rPr lang="en-US">
                <a:solidFill>
                  <a:prstClr val="black">
                    <a:tint val="75000"/>
                  </a:prstClr>
                </a:solidFill>
              </a:rPr>
              <a:pPr>
                <a:defRPr/>
              </a:pPr>
              <a:t>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8DA1178-A170-4EE3-8456-1B1DA702821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6723797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DBF9A81-B7C0-4491-BD34-9FA1E4045923}" type="datetimeFigureOut">
              <a:rPr lang="en-US">
                <a:solidFill>
                  <a:prstClr val="black">
                    <a:tint val="75000"/>
                  </a:prstClr>
                </a:solidFill>
              </a:rPr>
              <a:pPr>
                <a:defRPr/>
              </a:pPr>
              <a:t>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F36D489-8643-421E-AA74-D302E958F7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9371413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US" noProof="0"/>
          </a:p>
        </p:txBody>
      </p:sp>
    </p:spTree>
    <p:extLst>
      <p:ext uri="{BB962C8B-B14F-4D97-AF65-F5344CB8AC3E}">
        <p14:creationId xmlns:p14="http://schemas.microsoft.com/office/powerpoint/2010/main" val="156711736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US" noProof="0"/>
          </a:p>
        </p:txBody>
      </p:sp>
    </p:spTree>
    <p:extLst>
      <p:ext uri="{BB962C8B-B14F-4D97-AF65-F5344CB8AC3E}">
        <p14:creationId xmlns:p14="http://schemas.microsoft.com/office/powerpoint/2010/main" val="67395492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495062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B0520016-C026-44EE-9D60-3B2C4279EDA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7420276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BE15ED-1570-421A-AA3C-F6494A989E5C}" type="datetimeFigureOut">
              <a:rPr lang="en-US" smtClean="0">
                <a:solidFill>
                  <a:srgbClr val="DFDCB7"/>
                </a:solidFill>
              </a:rPr>
              <a:pPr/>
              <a:t>1/18/2016</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0B91F82E-9B59-464E-A48F-A0865BFF056B}" type="slidenum">
              <a:rPr lang="en-US" smtClean="0"/>
              <a:pPr/>
              <a:t>‹#›</a:t>
            </a:fld>
            <a:endParaRPr lang="en-US"/>
          </a:p>
        </p:txBody>
      </p:sp>
    </p:spTree>
    <p:extLst>
      <p:ext uri="{BB962C8B-B14F-4D97-AF65-F5344CB8AC3E}">
        <p14:creationId xmlns:p14="http://schemas.microsoft.com/office/powerpoint/2010/main" val="223615195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BE15ED-1570-421A-AA3C-F6494A989E5C}" type="datetimeFigureOut">
              <a:rPr lang="en-US" smtClean="0">
                <a:solidFill>
                  <a:srgbClr val="DFDCB7"/>
                </a:solidFill>
              </a:rPr>
              <a:pPr/>
              <a:t>1/18/2016</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0B91F82E-9B59-464E-A48F-A0865BFF056B}" type="slidenum">
              <a:rPr lang="en-US" smtClean="0"/>
              <a:pPr/>
              <a:t>‹#›</a:t>
            </a:fld>
            <a:endParaRPr lang="en-US"/>
          </a:p>
        </p:txBody>
      </p:sp>
    </p:spTree>
    <p:extLst>
      <p:ext uri="{BB962C8B-B14F-4D97-AF65-F5344CB8AC3E}">
        <p14:creationId xmlns:p14="http://schemas.microsoft.com/office/powerpoint/2010/main" val="3238080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19807352"/>
      </p:ext>
    </p:extLst>
  </p:cSld>
  <p:clrMapOvr>
    <a:masterClrMapping/>
  </p:clrMapOvr>
  <p:transition spd="slow"/>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BE15ED-1570-421A-AA3C-F6494A989E5C}" type="datetimeFigureOut">
              <a:rPr lang="en-US" smtClean="0">
                <a:solidFill>
                  <a:srgbClr val="DFDCB7"/>
                </a:solidFill>
              </a:rPr>
              <a:pPr/>
              <a:t>1/18/2016</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0B91F82E-9B59-464E-A48F-A0865BFF056B}" type="slidenum">
              <a:rPr lang="en-US" smtClean="0"/>
              <a:pPr/>
              <a:t>‹#›</a:t>
            </a:fld>
            <a:endParaRPr lang="en-US"/>
          </a:p>
        </p:txBody>
      </p:sp>
    </p:spTree>
    <p:extLst>
      <p:ext uri="{BB962C8B-B14F-4D97-AF65-F5344CB8AC3E}">
        <p14:creationId xmlns:p14="http://schemas.microsoft.com/office/powerpoint/2010/main" val="241031769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BE15ED-1570-421A-AA3C-F6494A989E5C}" type="datetimeFigureOut">
              <a:rPr lang="en-US" smtClean="0">
                <a:solidFill>
                  <a:srgbClr val="DFDCB7"/>
                </a:solidFill>
              </a:rPr>
              <a:pPr/>
              <a:t>1/18/2016</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0B91F82E-9B59-464E-A48F-A0865BFF056B}" type="slidenum">
              <a:rPr lang="en-US" smtClean="0"/>
              <a:pPr/>
              <a:t>‹#›</a:t>
            </a:fld>
            <a:endParaRPr lang="en-US"/>
          </a:p>
        </p:txBody>
      </p:sp>
    </p:spTree>
    <p:extLst>
      <p:ext uri="{BB962C8B-B14F-4D97-AF65-F5344CB8AC3E}">
        <p14:creationId xmlns:p14="http://schemas.microsoft.com/office/powerpoint/2010/main" val="323542720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BE15ED-1570-421A-AA3C-F6494A989E5C}" type="datetimeFigureOut">
              <a:rPr lang="en-US" smtClean="0">
                <a:solidFill>
                  <a:srgbClr val="DFDCB7"/>
                </a:solidFill>
              </a:rPr>
              <a:pPr/>
              <a:t>1/18/2016</a:t>
            </a:fld>
            <a:endParaRPr lang="en-US">
              <a:solidFill>
                <a:srgbClr val="DFDCB7"/>
              </a:solidFill>
            </a:endParaRPr>
          </a:p>
        </p:txBody>
      </p:sp>
      <p:sp>
        <p:nvSpPr>
          <p:cNvPr id="8" name="Footer Placeholder 7"/>
          <p:cNvSpPr>
            <a:spLocks noGrp="1"/>
          </p:cNvSpPr>
          <p:nvPr>
            <p:ph type="ftr" sz="quarter" idx="11"/>
          </p:nvPr>
        </p:nvSpPr>
        <p:spPr/>
        <p:txBody>
          <a:bodyPr/>
          <a:lstStyle/>
          <a:p>
            <a:endParaRPr lang="en-US">
              <a:solidFill>
                <a:srgbClr val="DFDCB7"/>
              </a:solidFill>
            </a:endParaRPr>
          </a:p>
        </p:txBody>
      </p:sp>
      <p:sp>
        <p:nvSpPr>
          <p:cNvPr id="9" name="Slide Number Placeholder 8"/>
          <p:cNvSpPr>
            <a:spLocks noGrp="1"/>
          </p:cNvSpPr>
          <p:nvPr>
            <p:ph type="sldNum" sz="quarter" idx="12"/>
          </p:nvPr>
        </p:nvSpPr>
        <p:spPr/>
        <p:txBody>
          <a:bodyPr/>
          <a:lstStyle/>
          <a:p>
            <a:fld id="{0B91F82E-9B59-464E-A48F-A0865BFF056B}" type="slidenum">
              <a:rPr lang="en-US" smtClean="0"/>
              <a:pPr/>
              <a:t>‹#›</a:t>
            </a:fld>
            <a:endParaRPr lang="en-US"/>
          </a:p>
        </p:txBody>
      </p:sp>
    </p:spTree>
    <p:extLst>
      <p:ext uri="{BB962C8B-B14F-4D97-AF65-F5344CB8AC3E}">
        <p14:creationId xmlns:p14="http://schemas.microsoft.com/office/powerpoint/2010/main" val="377889853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BE15ED-1570-421A-AA3C-F6494A989E5C}" type="datetimeFigureOut">
              <a:rPr lang="en-US" smtClean="0">
                <a:solidFill>
                  <a:srgbClr val="DFDCB7"/>
                </a:solidFill>
              </a:rPr>
              <a:pPr/>
              <a:t>1/18/2016</a:t>
            </a:fld>
            <a:endParaRPr lang="en-US">
              <a:solidFill>
                <a:srgbClr val="DFDCB7"/>
              </a:solidFill>
            </a:endParaRPr>
          </a:p>
        </p:txBody>
      </p:sp>
      <p:sp>
        <p:nvSpPr>
          <p:cNvPr id="4" name="Footer Placeholder 3"/>
          <p:cNvSpPr>
            <a:spLocks noGrp="1"/>
          </p:cNvSpPr>
          <p:nvPr>
            <p:ph type="ftr" sz="quarter" idx="11"/>
          </p:nvPr>
        </p:nvSpPr>
        <p:spPr/>
        <p:txBody>
          <a:bodyPr/>
          <a:lstStyle/>
          <a:p>
            <a:endParaRPr lang="en-US">
              <a:solidFill>
                <a:srgbClr val="DFDCB7"/>
              </a:solidFill>
            </a:endParaRPr>
          </a:p>
        </p:txBody>
      </p:sp>
      <p:sp>
        <p:nvSpPr>
          <p:cNvPr id="5" name="Slide Number Placeholder 4"/>
          <p:cNvSpPr>
            <a:spLocks noGrp="1"/>
          </p:cNvSpPr>
          <p:nvPr>
            <p:ph type="sldNum" sz="quarter" idx="12"/>
          </p:nvPr>
        </p:nvSpPr>
        <p:spPr/>
        <p:txBody>
          <a:bodyPr/>
          <a:lstStyle/>
          <a:p>
            <a:fld id="{0B91F82E-9B59-464E-A48F-A0865BFF056B}" type="slidenum">
              <a:rPr lang="en-US" smtClean="0"/>
              <a:pPr/>
              <a:t>‹#›</a:t>
            </a:fld>
            <a:endParaRPr lang="en-US"/>
          </a:p>
        </p:txBody>
      </p:sp>
    </p:spTree>
    <p:extLst>
      <p:ext uri="{BB962C8B-B14F-4D97-AF65-F5344CB8AC3E}">
        <p14:creationId xmlns:p14="http://schemas.microsoft.com/office/powerpoint/2010/main" val="160913685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BE15ED-1570-421A-AA3C-F6494A989E5C}" type="datetimeFigureOut">
              <a:rPr lang="en-US" smtClean="0">
                <a:solidFill>
                  <a:srgbClr val="DFDCB7"/>
                </a:solidFill>
              </a:rPr>
              <a:pPr/>
              <a:t>1/18/2016</a:t>
            </a:fld>
            <a:endParaRPr lang="en-US">
              <a:solidFill>
                <a:srgbClr val="DFDCB7"/>
              </a:solidFill>
            </a:endParaRPr>
          </a:p>
        </p:txBody>
      </p:sp>
      <p:sp>
        <p:nvSpPr>
          <p:cNvPr id="3" name="Footer Placeholder 2"/>
          <p:cNvSpPr>
            <a:spLocks noGrp="1"/>
          </p:cNvSpPr>
          <p:nvPr>
            <p:ph type="ftr" sz="quarter" idx="11"/>
          </p:nvPr>
        </p:nvSpPr>
        <p:spPr/>
        <p:txBody>
          <a:bodyPr/>
          <a:lstStyle/>
          <a:p>
            <a:endParaRPr lang="en-US">
              <a:solidFill>
                <a:srgbClr val="DFDCB7"/>
              </a:solidFill>
            </a:endParaRPr>
          </a:p>
        </p:txBody>
      </p:sp>
      <p:sp>
        <p:nvSpPr>
          <p:cNvPr id="4" name="Slide Number Placeholder 3"/>
          <p:cNvSpPr>
            <a:spLocks noGrp="1"/>
          </p:cNvSpPr>
          <p:nvPr>
            <p:ph type="sldNum" sz="quarter" idx="12"/>
          </p:nvPr>
        </p:nvSpPr>
        <p:spPr/>
        <p:txBody>
          <a:bodyPr/>
          <a:lstStyle/>
          <a:p>
            <a:fld id="{0B91F82E-9B59-464E-A48F-A0865BFF056B}" type="slidenum">
              <a:rPr lang="en-US" smtClean="0"/>
              <a:pPr/>
              <a:t>‹#›</a:t>
            </a:fld>
            <a:endParaRPr lang="en-US"/>
          </a:p>
        </p:txBody>
      </p:sp>
    </p:spTree>
    <p:extLst>
      <p:ext uri="{BB962C8B-B14F-4D97-AF65-F5344CB8AC3E}">
        <p14:creationId xmlns:p14="http://schemas.microsoft.com/office/powerpoint/2010/main" val="415507931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BE15ED-1570-421A-AA3C-F6494A989E5C}" type="datetimeFigureOut">
              <a:rPr lang="en-US" smtClean="0">
                <a:solidFill>
                  <a:srgbClr val="DFDCB7"/>
                </a:solidFill>
              </a:rPr>
              <a:pPr/>
              <a:t>1/18/2016</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0B91F82E-9B59-464E-A48F-A0865BFF056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689476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BBE15ED-1570-421A-AA3C-F6494A989E5C}" type="datetimeFigureOut">
              <a:rPr lang="en-US" smtClean="0">
                <a:solidFill>
                  <a:srgbClr val="DFDCB7"/>
                </a:solidFill>
              </a:rPr>
              <a:pPr/>
              <a:t>1/18/2016</a:t>
            </a:fld>
            <a:endParaRPr lang="en-US">
              <a:solidFill>
                <a:srgbClr val="DFDCB7"/>
              </a:solidFill>
            </a:endParaRPr>
          </a:p>
        </p:txBody>
      </p:sp>
      <p:sp>
        <p:nvSpPr>
          <p:cNvPr id="9" name="Slide Number Placeholder 8"/>
          <p:cNvSpPr>
            <a:spLocks noGrp="1"/>
          </p:cNvSpPr>
          <p:nvPr>
            <p:ph type="sldNum" sz="quarter" idx="11"/>
          </p:nvPr>
        </p:nvSpPr>
        <p:spPr/>
        <p:txBody>
          <a:bodyPr/>
          <a:lstStyle/>
          <a:p>
            <a:fld id="{0B91F82E-9B59-464E-A48F-A0865BFF056B}"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DFDCB7"/>
              </a:solidFill>
            </a:endParaRPr>
          </a:p>
        </p:txBody>
      </p:sp>
    </p:spTree>
    <p:extLst>
      <p:ext uri="{BB962C8B-B14F-4D97-AF65-F5344CB8AC3E}">
        <p14:creationId xmlns:p14="http://schemas.microsoft.com/office/powerpoint/2010/main" val="384140426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BE15ED-1570-421A-AA3C-F6494A989E5C}" type="datetimeFigureOut">
              <a:rPr lang="en-US" smtClean="0">
                <a:solidFill>
                  <a:srgbClr val="DFDCB7"/>
                </a:solidFill>
              </a:rPr>
              <a:pPr/>
              <a:t>1/18/2016</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0B91F82E-9B59-464E-A48F-A0865BFF056B}" type="slidenum">
              <a:rPr lang="en-US" smtClean="0"/>
              <a:pPr/>
              <a:t>‹#›</a:t>
            </a:fld>
            <a:endParaRPr lang="en-US"/>
          </a:p>
        </p:txBody>
      </p:sp>
    </p:spTree>
    <p:extLst>
      <p:ext uri="{BB962C8B-B14F-4D97-AF65-F5344CB8AC3E}">
        <p14:creationId xmlns:p14="http://schemas.microsoft.com/office/powerpoint/2010/main" val="161788337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BE15ED-1570-421A-AA3C-F6494A989E5C}" type="datetimeFigureOut">
              <a:rPr lang="en-US" smtClean="0">
                <a:solidFill>
                  <a:srgbClr val="DFDCB7"/>
                </a:solidFill>
              </a:rPr>
              <a:pPr/>
              <a:t>1/18/2016</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0B91F82E-9B59-464E-A48F-A0865BFF056B}" type="slidenum">
              <a:rPr lang="en-US" smtClean="0"/>
              <a:pPr/>
              <a:t>‹#›</a:t>
            </a:fld>
            <a:endParaRPr lang="en-US"/>
          </a:p>
        </p:txBody>
      </p:sp>
    </p:spTree>
    <p:extLst>
      <p:ext uri="{BB962C8B-B14F-4D97-AF65-F5344CB8AC3E}">
        <p14:creationId xmlns:p14="http://schemas.microsoft.com/office/powerpoint/2010/main" val="244463609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endParaRPr lang="en-US">
              <a:solidFill>
                <a:srgbClr val="DFDCB7"/>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DFDCB7"/>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E12DB3FA-BDE4-4B2D-BE70-FBD74E9538B6}" type="slidenum">
              <a:rPr lang="en-US"/>
              <a:pPr>
                <a:defRPr/>
              </a:pPr>
              <a:t>‹#›</a:t>
            </a:fld>
            <a:endParaRPr lang="en-US"/>
          </a:p>
        </p:txBody>
      </p:sp>
    </p:spTree>
    <p:extLst>
      <p:ext uri="{BB962C8B-B14F-4D97-AF65-F5344CB8AC3E}">
        <p14:creationId xmlns:p14="http://schemas.microsoft.com/office/powerpoint/2010/main" val="4055438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3C5B1D-E841-4DC3-97AA-45F1319A32C5}"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9B78B-48A3-4CE0-9D41-FAEFA23C155C}" type="slidenum">
              <a:rPr lang="en-US" smtClean="0"/>
              <a:t>‹#›</a:t>
            </a:fld>
            <a:endParaRPr lang="en-US"/>
          </a:p>
        </p:txBody>
      </p:sp>
    </p:spTree>
    <p:extLst>
      <p:ext uri="{BB962C8B-B14F-4D97-AF65-F5344CB8AC3E}">
        <p14:creationId xmlns:p14="http://schemas.microsoft.com/office/powerpoint/2010/main" val="4232607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28342175"/>
      </p:ext>
    </p:extLst>
  </p:cSld>
  <p:clrMapOvr>
    <a:masterClrMapping/>
  </p:clrMapOvr>
  <p:transition spd="slow"/>
</p:sldLayout>
</file>

<file path=ppt/slideLayouts/slideLayout20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smtClean="0"/>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DFDCB7"/>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DFDCB7"/>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A7FBF701-AE66-46F0-B2C0-3EB377E12CF9}" type="slidenum">
              <a:rPr lang="en-US"/>
              <a:pPr>
                <a:defRPr/>
              </a:pPr>
              <a:t>‹#›</a:t>
            </a:fld>
            <a:endParaRPr lang="en-US"/>
          </a:p>
        </p:txBody>
      </p:sp>
    </p:spTree>
    <p:extLst>
      <p:ext uri="{BB962C8B-B14F-4D97-AF65-F5344CB8AC3E}">
        <p14:creationId xmlns:p14="http://schemas.microsoft.com/office/powerpoint/2010/main" val="375042016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9"/>
          <p:cNvSpPr>
            <a:spLocks noGrp="1" noChangeArrowheads="1"/>
          </p:cNvSpPr>
          <p:nvPr>
            <p:ph type="dt" sz="half" idx="10"/>
          </p:nvPr>
        </p:nvSpPr>
        <p:spPr>
          <a:ln/>
        </p:spPr>
        <p:txBody>
          <a:bodyPr/>
          <a:lstStyle>
            <a:lvl1pPr>
              <a:defRPr/>
            </a:lvl1pPr>
          </a:lstStyle>
          <a:p>
            <a:pPr>
              <a:defRPr/>
            </a:pPr>
            <a:endParaRPr lang="en-US">
              <a:solidFill>
                <a:srgbClr val="DFDCB7"/>
              </a:solidFill>
            </a:endParaRPr>
          </a:p>
        </p:txBody>
      </p:sp>
      <p:sp>
        <p:nvSpPr>
          <p:cNvPr id="7" name="Rectangle 40"/>
          <p:cNvSpPr>
            <a:spLocks noGrp="1" noChangeArrowheads="1"/>
          </p:cNvSpPr>
          <p:nvPr>
            <p:ph type="ftr" sz="quarter" idx="11"/>
          </p:nvPr>
        </p:nvSpPr>
        <p:spPr>
          <a:ln/>
        </p:spPr>
        <p:txBody>
          <a:bodyPr/>
          <a:lstStyle>
            <a:lvl1pPr>
              <a:defRPr/>
            </a:lvl1pPr>
          </a:lstStyle>
          <a:p>
            <a:pPr>
              <a:defRPr/>
            </a:pPr>
            <a:endParaRPr lang="en-US">
              <a:solidFill>
                <a:srgbClr val="DFDCB7"/>
              </a:solidFill>
            </a:endParaRPr>
          </a:p>
        </p:txBody>
      </p:sp>
      <p:sp>
        <p:nvSpPr>
          <p:cNvPr id="8" name="Rectangle 41"/>
          <p:cNvSpPr>
            <a:spLocks noGrp="1" noChangeArrowheads="1"/>
          </p:cNvSpPr>
          <p:nvPr>
            <p:ph type="sldNum" sz="quarter" idx="12"/>
          </p:nvPr>
        </p:nvSpPr>
        <p:spPr>
          <a:ln/>
        </p:spPr>
        <p:txBody>
          <a:bodyPr/>
          <a:lstStyle>
            <a:lvl1pPr>
              <a:defRPr/>
            </a:lvl1pPr>
          </a:lstStyle>
          <a:p>
            <a:pPr>
              <a:defRPr/>
            </a:pPr>
            <a:fld id="{6AF38FB8-45C5-4890-A849-FA9CEB034754}" type="slidenum">
              <a:rPr lang="en-US"/>
              <a:pPr>
                <a:defRPr/>
              </a:pPr>
              <a:t>‹#›</a:t>
            </a:fld>
            <a:endParaRPr lang="en-US"/>
          </a:p>
        </p:txBody>
      </p:sp>
    </p:spTree>
    <p:extLst>
      <p:ext uri="{BB962C8B-B14F-4D97-AF65-F5344CB8AC3E}">
        <p14:creationId xmlns:p14="http://schemas.microsoft.com/office/powerpoint/2010/main" val="6273980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7"/>
          <p:cNvSpPr>
            <a:spLocks noGrp="1" noChangeArrowheads="1"/>
          </p:cNvSpPr>
          <p:nvPr>
            <p:ph type="dt" sz="half" idx="10"/>
          </p:nvPr>
        </p:nvSpPr>
        <p:spPr>
          <a:ln/>
        </p:spPr>
        <p:txBody>
          <a:bodyPr/>
          <a:lstStyle>
            <a:lvl1pPr>
              <a:defRPr/>
            </a:lvl1pPr>
          </a:lstStyle>
          <a:p>
            <a:pPr>
              <a:defRPr/>
            </a:pPr>
            <a:endParaRPr lang="en-US">
              <a:solidFill>
                <a:srgbClr val="DFDCB7"/>
              </a:solidFill>
            </a:endParaRPr>
          </a:p>
        </p:txBody>
      </p:sp>
      <p:sp>
        <p:nvSpPr>
          <p:cNvPr id="6" name="Rectangle 1028"/>
          <p:cNvSpPr>
            <a:spLocks noGrp="1" noChangeArrowheads="1"/>
          </p:cNvSpPr>
          <p:nvPr>
            <p:ph type="ftr" sz="quarter" idx="11"/>
          </p:nvPr>
        </p:nvSpPr>
        <p:spPr>
          <a:ln/>
        </p:spPr>
        <p:txBody>
          <a:bodyPr/>
          <a:lstStyle>
            <a:lvl1pPr>
              <a:defRPr/>
            </a:lvl1pPr>
          </a:lstStyle>
          <a:p>
            <a:pPr>
              <a:defRPr/>
            </a:pPr>
            <a:endParaRPr lang="en-US">
              <a:solidFill>
                <a:srgbClr val="DFDCB7"/>
              </a:solidFill>
            </a:endParaRPr>
          </a:p>
        </p:txBody>
      </p:sp>
      <p:sp>
        <p:nvSpPr>
          <p:cNvPr id="7" name="Rectangle 1029"/>
          <p:cNvSpPr>
            <a:spLocks noGrp="1" noChangeArrowheads="1"/>
          </p:cNvSpPr>
          <p:nvPr>
            <p:ph type="sldNum" sz="quarter" idx="12"/>
          </p:nvPr>
        </p:nvSpPr>
        <p:spPr>
          <a:ln/>
        </p:spPr>
        <p:txBody>
          <a:bodyPr/>
          <a:lstStyle>
            <a:lvl1pPr>
              <a:defRPr/>
            </a:lvl1pPr>
          </a:lstStyle>
          <a:p>
            <a:pPr>
              <a:defRPr/>
            </a:pPr>
            <a:fld id="{C6591D22-1313-447C-B64B-17BB1DF90C45}" type="slidenum">
              <a:rPr lang="en-US"/>
              <a:pPr>
                <a:defRPr/>
              </a:pPr>
              <a:t>‹#›</a:t>
            </a:fld>
            <a:endParaRPr lang="en-US"/>
          </a:p>
        </p:txBody>
      </p:sp>
    </p:spTree>
    <p:extLst>
      <p:ext uri="{BB962C8B-B14F-4D97-AF65-F5344CB8AC3E}">
        <p14:creationId xmlns:p14="http://schemas.microsoft.com/office/powerpoint/2010/main" val="94588342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D1EF3D92-59B9-431F-A40F-2A0DB1D984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237816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5C8F9F55-003D-4C4F-AAD6-8C7AD44B73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45296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D60C61E9-F98F-4BA2-B8C3-3EEA0BCA4C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235431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A7D2698B-3C33-4A82-94C7-2CE04C74BC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610787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fld id="{F72BBFD8-58AB-45D4-BC34-5D543B46A5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042663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0A866366-8F34-4D3D-9B54-5716BB866A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381619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fld id="{27217E9A-E415-41E9-AF88-CB2A158563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419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9864716"/>
      </p:ext>
    </p:extLst>
  </p:cSld>
  <p:clrMapOvr>
    <a:masterClrMapping/>
  </p:clrMapOvr>
  <p:transition spd="slow"/>
</p:sldLayout>
</file>

<file path=ppt/slideLayouts/slideLayout2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BDF9C900-659B-4F11-BDA1-B80A4C9864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184654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B81584D6-6F7B-4344-8574-A555899556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119068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A090FF83-036A-4B50-9C09-2B8EED6AE4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2469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516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03833189-020B-4ACB-A7AF-742130916C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002049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609600"/>
            <a:ext cx="8229600" cy="55165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A760DA1C-1DEB-49D6-BB79-7ABE0725D6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536004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smtClean="0"/>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A7FBF701-AE66-46F0-B2C0-3EB377E12C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924765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E12DB3FA-BDE4-4B2D-BE70-FBD74E9538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691901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a:prstGeom prst="rect">
            <a:avLst/>
          </a:prstGeom>
        </p:spPr>
        <p:txBody>
          <a:bodyPr/>
          <a:lstStyle/>
          <a:p>
            <a:pPr lvl="0"/>
            <a:endParaRPr lang="en-US" noProof="0"/>
          </a:p>
        </p:txBody>
      </p:sp>
      <p:sp>
        <p:nvSpPr>
          <p:cNvPr id="5"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168C10B0-6B9D-4520-8C7B-E240651BB5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999576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a:prstGeom prst="rect">
            <a:avLst/>
          </a:prstGeo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E24807B5-2594-41D7-B66E-8C54C92E70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080479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E7CF9B2-2F63-4F80-9396-939F9491B98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80734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9621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28600"/>
            <a:ext cx="57340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4360405"/>
      </p:ext>
    </p:extLst>
  </p:cSld>
  <p:clrMapOvr>
    <a:masterClrMapping/>
  </p:clrMapOvr>
  <p:transition spd="slow"/>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E043457-0D39-427F-9DC1-534A7EDC65A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2682238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29A7346-8916-45B8-A112-0A640F973D3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7423272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438FD23-29E6-44EB-927E-22609F71459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6515102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1B4F892A-7328-4390-9BB0-CD3FD8A8FDE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776171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33508C2A-4CA7-48E5-96D9-AFBB9AEBF9E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85599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6B99940B-EAE4-491A-B3D9-79A90598439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8829282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03E8962-320D-4AED-A531-020F1F44AE7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8654228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38694C7-625F-420B-A254-58451D75DF5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0281898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14B03DF-0C04-415B-B4C8-AF80A825EB1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4955704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77FE621-0606-48BA-A01D-18110FDB478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923150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78486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6075551"/>
      </p:ext>
    </p:extLst>
  </p:cSld>
  <p:clrMapOvr>
    <a:masterClrMapping/>
  </p:clrMapOvr>
  <p:transition spd="slow"/>
</p:sldLayout>
</file>

<file path=ppt/slideLayouts/slideLayout23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9"/>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7" name="Rectangle 40"/>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8" name="Rectangle 41"/>
          <p:cNvSpPr>
            <a:spLocks noGrp="1" noChangeArrowheads="1"/>
          </p:cNvSpPr>
          <p:nvPr>
            <p:ph type="sldNum" sz="quarter" idx="12"/>
          </p:nvPr>
        </p:nvSpPr>
        <p:spPr>
          <a:ln/>
        </p:spPr>
        <p:txBody>
          <a:bodyPr/>
          <a:lstStyle>
            <a:lvl1pPr>
              <a:defRPr/>
            </a:lvl1pPr>
          </a:lstStyle>
          <a:p>
            <a:pPr>
              <a:defRPr/>
            </a:pPr>
            <a:fld id="{6AF38FB8-45C5-4890-A849-FA9CEB03475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4802793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r>
              <a:rPr lang="en-US">
                <a:solidFill>
                  <a:prstClr val="black">
                    <a:tint val="75000"/>
                  </a:prstClr>
                </a:solidFill>
              </a:rPr>
              <a:t>LecturePLUS    Timberlake</a:t>
            </a:r>
          </a:p>
        </p:txBody>
      </p:sp>
      <p:sp>
        <p:nvSpPr>
          <p:cNvPr id="7" name="Rectangle 11"/>
          <p:cNvSpPr>
            <a:spLocks noGrp="1" noChangeArrowheads="1"/>
          </p:cNvSpPr>
          <p:nvPr>
            <p:ph type="sldNum" sz="quarter" idx="12"/>
          </p:nvPr>
        </p:nvSpPr>
        <p:spPr>
          <a:ln/>
        </p:spPr>
        <p:txBody>
          <a:bodyPr/>
          <a:lstStyle>
            <a:lvl1pPr>
              <a:defRPr/>
            </a:lvl1pPr>
          </a:lstStyle>
          <a:p>
            <a:pPr>
              <a:defRPr/>
            </a:pPr>
            <a:fld id="{4705FCAC-0576-49D8-BFEA-82179BF388D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0051042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D5BF00AF-460A-4A06-973E-C38047276DD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20221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981200"/>
            <a:ext cx="7848600" cy="4114800"/>
          </a:xfrm>
        </p:spPr>
        <p:txBody>
          <a:bodyPr/>
          <a:lstStyle/>
          <a:p>
            <a:endParaRPr lang="en-US"/>
          </a:p>
        </p:txBody>
      </p:sp>
    </p:spTree>
    <p:extLst>
      <p:ext uri="{BB962C8B-B14F-4D97-AF65-F5344CB8AC3E}">
        <p14:creationId xmlns:p14="http://schemas.microsoft.com/office/powerpoint/2010/main" val="3487867049"/>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Tree>
    <p:extLst>
      <p:ext uri="{BB962C8B-B14F-4D97-AF65-F5344CB8AC3E}">
        <p14:creationId xmlns:p14="http://schemas.microsoft.com/office/powerpoint/2010/main" val="3117656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b="1">
              <a:solidFill>
                <a:srgbClr val="FFFFFF"/>
              </a:solidFill>
            </a:endParaRPr>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b="1">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D4A4038-3BFC-4D4C-969D-174449D102A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94390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CDAD5A6B-6D02-4F83-BD81-9BBD1E658C56}"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3591689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a:solidFill>
                <a:srgbClr val="000000"/>
              </a:solidFill>
            </a:endParaRPr>
          </a:p>
        </p:txBody>
      </p:sp>
      <p:sp>
        <p:nvSpPr>
          <p:cNvPr id="8" name="Slide Number Placeholder 7"/>
          <p:cNvSpPr>
            <a:spLocks noGrp="1"/>
          </p:cNvSpPr>
          <p:nvPr>
            <p:ph type="sldNum" sz="quarter" idx="11"/>
          </p:nvPr>
        </p:nvSpPr>
        <p:spPr/>
        <p:txBody>
          <a:bodyPr/>
          <a:lstStyle/>
          <a:p>
            <a:fld id="{A951444D-94F8-4AA5-9115-BCAB602D9255}" type="slidenum">
              <a:rPr lang="en-US" smtClean="0">
                <a:solidFill>
                  <a:srgbClr val="D1282E"/>
                </a:solidFill>
              </a:rPr>
              <a:pPr/>
              <a:t>‹#›</a:t>
            </a:fld>
            <a:endParaRPr lang="en-US">
              <a:solidFill>
                <a:srgbClr val="D1282E"/>
              </a:solidFill>
            </a:endParaRPr>
          </a:p>
        </p:txBody>
      </p:sp>
      <p:sp>
        <p:nvSpPr>
          <p:cNvPr id="9" name="Footer Placeholder 8"/>
          <p:cNvSpPr>
            <a:spLocks noGrp="1"/>
          </p:cNvSpPr>
          <p:nvPr>
            <p:ph type="ftr" sz="quarter" idx="12"/>
          </p:nvPr>
        </p:nvSpPr>
        <p:spPr/>
        <p:txBody>
          <a:bodyPr/>
          <a:lstStyle/>
          <a:p>
            <a:endParaRPr lang="en-US">
              <a:solidFill>
                <a:srgbClr val="000000"/>
              </a:solidFill>
            </a:endParaRPr>
          </a:p>
        </p:txBody>
      </p:sp>
    </p:spTree>
    <p:extLst>
      <p:ext uri="{BB962C8B-B14F-4D97-AF65-F5344CB8AC3E}">
        <p14:creationId xmlns:p14="http://schemas.microsoft.com/office/powerpoint/2010/main" val="41845224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8F97E4A1-30A3-46B1-A940-CDF253D7057D}"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3283315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3C5B1D-E841-4DC3-97AA-45F1319A32C5}"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9B78B-48A3-4CE0-9D41-FAEFA23C155C}" type="slidenum">
              <a:rPr lang="en-US" smtClean="0"/>
              <a:t>‹#›</a:t>
            </a:fld>
            <a:endParaRPr lang="en-US"/>
          </a:p>
        </p:txBody>
      </p:sp>
    </p:spTree>
    <p:extLst>
      <p:ext uri="{BB962C8B-B14F-4D97-AF65-F5344CB8AC3E}">
        <p14:creationId xmlns:p14="http://schemas.microsoft.com/office/powerpoint/2010/main" val="265744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D7462EBD-A6B2-49F5-BF52-2756FB220869}"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36547181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474F6ACB-5037-46D9-AE41-255958C621D3}"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36819639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C8419190-C52F-42BC-8DFE-70202B50CA68}"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18707384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6CB1C42-F0EB-4B2B-A479-515BCAE46D01}" type="slidenum">
              <a:rPr lang="en-US" smtClean="0">
                <a:solidFill>
                  <a:srgbClr val="D1282E"/>
                </a:solidFill>
              </a:rPr>
              <a:pPr/>
              <a:t>‹#›</a:t>
            </a:fld>
            <a:endParaRPr lang="en-US">
              <a:solidFill>
                <a:srgbClr val="D1282E"/>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507460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b="1">
              <a:solidFill>
                <a:srgbClr val="FFFFFF"/>
              </a:solidFil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71A359E-019F-4EEC-8099-EE9FF24767C2}" type="slidenum">
              <a:rPr lang="en-US" smtClean="0">
                <a:solidFill>
                  <a:srgbClr val="000000"/>
                </a:solidFill>
              </a:rPr>
              <a:pPr/>
              <a:t>‹#›</a:t>
            </a:fld>
            <a:endParaRPr lang="en-US">
              <a:solidFill>
                <a:srgbClr val="000000"/>
              </a:solidFill>
            </a:endParaRP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b="1">
              <a:solidFill>
                <a:srgbClr val="FFFFFF"/>
              </a:solidFill>
            </a:endParaRPr>
          </a:p>
        </p:txBody>
      </p:sp>
    </p:spTree>
    <p:extLst>
      <p:ext uri="{BB962C8B-B14F-4D97-AF65-F5344CB8AC3E}">
        <p14:creationId xmlns:p14="http://schemas.microsoft.com/office/powerpoint/2010/main" val="25121921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36F0569E-6853-48C9-A2BA-7AA0D55E2AF9}"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1098173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3139A4F5-7BC5-4063-9C11-10A960CEFC57}"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5356913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A2C4658E-9917-4A14-867D-E8D65D6AB5F5}" type="slidenum">
              <a:rPr lang="en-US">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20953540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E6DC8B1-8D18-484E-8879-62AA83022225}" type="datetimeFigureOut">
              <a:rPr lang="en-US"/>
              <a:pPr>
                <a:defRPr/>
              </a:pPr>
              <a:t>1/18/2016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692C18-37EA-4F09-9271-2DDB7ECB8270}" type="slidenum">
              <a:rPr lang="en-US"/>
              <a:pPr>
                <a:defRPr/>
              </a:pPr>
              <a:t>‹#›</a:t>
            </a:fld>
            <a:endParaRPr lang="en-US"/>
          </a:p>
        </p:txBody>
      </p:sp>
    </p:spTree>
    <p:extLst>
      <p:ext uri="{BB962C8B-B14F-4D97-AF65-F5344CB8AC3E}">
        <p14:creationId xmlns:p14="http://schemas.microsoft.com/office/powerpoint/2010/main" val="12404813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b="1">
              <a:solidFill>
                <a:srgbClr val="FFFFFF"/>
              </a:solidFill>
            </a:endParaRPr>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b="1">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D4A4038-3BFC-4D4C-969D-174449D102A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14729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3C5B1D-E841-4DC3-97AA-45F1319A32C5}"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9B78B-48A3-4CE0-9D41-FAEFA23C155C}" type="slidenum">
              <a:rPr lang="en-US" smtClean="0"/>
              <a:t>‹#›</a:t>
            </a:fld>
            <a:endParaRPr lang="en-US"/>
          </a:p>
        </p:txBody>
      </p:sp>
    </p:spTree>
    <p:extLst>
      <p:ext uri="{BB962C8B-B14F-4D97-AF65-F5344CB8AC3E}">
        <p14:creationId xmlns:p14="http://schemas.microsoft.com/office/powerpoint/2010/main" val="18924584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CDAD5A6B-6D02-4F83-BD81-9BBD1E658C56}"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30861318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a:solidFill>
                <a:srgbClr val="000000"/>
              </a:solidFill>
            </a:endParaRPr>
          </a:p>
        </p:txBody>
      </p:sp>
      <p:sp>
        <p:nvSpPr>
          <p:cNvPr id="8" name="Slide Number Placeholder 7"/>
          <p:cNvSpPr>
            <a:spLocks noGrp="1"/>
          </p:cNvSpPr>
          <p:nvPr>
            <p:ph type="sldNum" sz="quarter" idx="11"/>
          </p:nvPr>
        </p:nvSpPr>
        <p:spPr/>
        <p:txBody>
          <a:bodyPr/>
          <a:lstStyle/>
          <a:p>
            <a:fld id="{A951444D-94F8-4AA5-9115-BCAB602D9255}" type="slidenum">
              <a:rPr lang="en-US" smtClean="0">
                <a:solidFill>
                  <a:srgbClr val="D1282E"/>
                </a:solidFill>
              </a:rPr>
              <a:pPr/>
              <a:t>‹#›</a:t>
            </a:fld>
            <a:endParaRPr lang="en-US">
              <a:solidFill>
                <a:srgbClr val="D1282E"/>
              </a:solidFill>
            </a:endParaRPr>
          </a:p>
        </p:txBody>
      </p:sp>
      <p:sp>
        <p:nvSpPr>
          <p:cNvPr id="9" name="Footer Placeholder 8"/>
          <p:cNvSpPr>
            <a:spLocks noGrp="1"/>
          </p:cNvSpPr>
          <p:nvPr>
            <p:ph type="ftr" sz="quarter" idx="12"/>
          </p:nvPr>
        </p:nvSpPr>
        <p:spPr/>
        <p:txBody>
          <a:bodyPr/>
          <a:lstStyle/>
          <a:p>
            <a:endParaRPr lang="en-US">
              <a:solidFill>
                <a:srgbClr val="000000"/>
              </a:solidFill>
            </a:endParaRPr>
          </a:p>
        </p:txBody>
      </p:sp>
    </p:spTree>
    <p:extLst>
      <p:ext uri="{BB962C8B-B14F-4D97-AF65-F5344CB8AC3E}">
        <p14:creationId xmlns:p14="http://schemas.microsoft.com/office/powerpoint/2010/main" val="10712322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8F97E4A1-30A3-46B1-A940-CDF253D7057D}"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32984192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D7462EBD-A6B2-49F5-BF52-2756FB220869}"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35348956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474F6ACB-5037-46D9-AE41-255958C621D3}"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37204069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C8419190-C52F-42BC-8DFE-70202B50CA68}"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28225048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6CB1C42-F0EB-4B2B-A479-515BCAE46D01}" type="slidenum">
              <a:rPr lang="en-US" smtClean="0">
                <a:solidFill>
                  <a:srgbClr val="D1282E"/>
                </a:solidFill>
              </a:rPr>
              <a:pPr/>
              <a:t>‹#›</a:t>
            </a:fld>
            <a:endParaRPr lang="en-US">
              <a:solidFill>
                <a:srgbClr val="D1282E"/>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00252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b="1">
              <a:solidFill>
                <a:srgbClr val="FFFFFF"/>
              </a:solidFil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71A359E-019F-4EEC-8099-EE9FF24767C2}" type="slidenum">
              <a:rPr lang="en-US" smtClean="0">
                <a:solidFill>
                  <a:srgbClr val="000000"/>
                </a:solidFill>
              </a:rPr>
              <a:pPr/>
              <a:t>‹#›</a:t>
            </a:fld>
            <a:endParaRPr lang="en-US">
              <a:solidFill>
                <a:srgbClr val="000000"/>
              </a:solidFill>
            </a:endParaRP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b="1">
              <a:solidFill>
                <a:srgbClr val="FFFFFF"/>
              </a:solidFill>
            </a:endParaRPr>
          </a:p>
        </p:txBody>
      </p:sp>
    </p:spTree>
    <p:extLst>
      <p:ext uri="{BB962C8B-B14F-4D97-AF65-F5344CB8AC3E}">
        <p14:creationId xmlns:p14="http://schemas.microsoft.com/office/powerpoint/2010/main" val="25265627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36F0569E-6853-48C9-A2BA-7AA0D55E2AF9}"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24137195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3139A4F5-7BC5-4063-9C11-10A960CEFC57}"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1227999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3C5B1D-E841-4DC3-97AA-45F1319A32C5}"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79B78B-48A3-4CE0-9D41-FAEFA23C155C}" type="slidenum">
              <a:rPr lang="en-US" smtClean="0"/>
              <a:t>‹#›</a:t>
            </a:fld>
            <a:endParaRPr lang="en-US"/>
          </a:p>
        </p:txBody>
      </p:sp>
    </p:spTree>
    <p:extLst>
      <p:ext uri="{BB962C8B-B14F-4D97-AF65-F5344CB8AC3E}">
        <p14:creationId xmlns:p14="http://schemas.microsoft.com/office/powerpoint/2010/main" val="33264358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A2C4658E-9917-4A14-867D-E8D65D6AB5F5}" type="slidenum">
              <a:rPr lang="en-US">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5488366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E6DC8B1-8D18-484E-8879-62AA83022225}" type="datetimeFigureOut">
              <a:rPr lang="en-US">
                <a:solidFill>
                  <a:srgbClr val="000000"/>
                </a:solidFill>
              </a:rPr>
              <a:pPr>
                <a:defRPr/>
              </a:pPr>
              <a:t>1/18/2016</a:t>
            </a:fld>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pPr>
              <a:defRPr/>
            </a:pPr>
            <a:fld id="{BC692C18-37EA-4F09-9271-2DDB7ECB8270}" type="slidenum">
              <a:rPr lang="en-US">
                <a:solidFill>
                  <a:srgbClr val="D1282E"/>
                </a:solidFill>
              </a:rPr>
              <a:pPr>
                <a:defRPr/>
              </a:pPr>
              <a:t>‹#›</a:t>
            </a:fld>
            <a:endParaRPr lang="en-US">
              <a:solidFill>
                <a:srgbClr val="D1282E"/>
              </a:solidFill>
            </a:endParaRPr>
          </a:p>
        </p:txBody>
      </p:sp>
    </p:spTree>
    <p:extLst>
      <p:ext uri="{BB962C8B-B14F-4D97-AF65-F5344CB8AC3E}">
        <p14:creationId xmlns:p14="http://schemas.microsoft.com/office/powerpoint/2010/main" val="10553002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10121"/>
            <a:ext cx="7772400" cy="548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pPr>
              <a:defRPr/>
            </a:pPr>
            <a:fld id="{7B818D0D-D756-4DB7-8008-E9929300EFE7}" type="slidenum">
              <a:rPr lang="en-US">
                <a:solidFill>
                  <a:srgbClr val="D1282E"/>
                </a:solidFill>
              </a:rPr>
              <a:pPr>
                <a:defRPr/>
              </a:pPr>
              <a:t>‹#›</a:t>
            </a:fld>
            <a:endParaRPr lang="en-US">
              <a:solidFill>
                <a:srgbClr val="D1282E"/>
              </a:solidFill>
            </a:endParaRPr>
          </a:p>
        </p:txBody>
      </p:sp>
    </p:spTree>
    <p:extLst>
      <p:ext uri="{BB962C8B-B14F-4D97-AF65-F5344CB8AC3E}">
        <p14:creationId xmlns:p14="http://schemas.microsoft.com/office/powerpoint/2010/main" val="38356088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A6175F5-DA77-4B06-A14B-1584CBC1C9E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83235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1FC8DE8-B4EB-4ED1-9B60-66218E902F4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63384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920FDE-9B42-412E-8064-B17A6401786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97885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C85E63A-DA25-434C-B7FD-FBEC11E5DB0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15761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D1D331A-1EB2-4F4A-81C0-30039B2A1C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34221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23CBC07-E1F7-4A5D-8034-53D5D694143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347027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3E404DF-A716-4501-A7F6-54D7A69273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078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3C5B1D-E841-4DC3-97AA-45F1319A32C5}"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9B78B-48A3-4CE0-9D41-FAEFA23C155C}" type="slidenum">
              <a:rPr lang="en-US" smtClean="0"/>
              <a:t>‹#›</a:t>
            </a:fld>
            <a:endParaRPr lang="en-US"/>
          </a:p>
        </p:txBody>
      </p:sp>
    </p:spTree>
    <p:extLst>
      <p:ext uri="{BB962C8B-B14F-4D97-AF65-F5344CB8AC3E}">
        <p14:creationId xmlns:p14="http://schemas.microsoft.com/office/powerpoint/2010/main" val="2331811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CD3607E-DA39-47D5-8BC8-7AE92944B0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77138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7989DD7-43D5-4BA7-8F9F-5410FBF7748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459357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F78CDFD-BC29-4435-B1BE-5B678DAA105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84230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B09A211-C403-4035-B652-81B400E7A9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44277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0EB559-D56F-4E20-9CA4-6E734A77AB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82709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4737FA-BB2B-4D34-824E-5C3C4176A0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21332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267D0A-F7FB-4BED-88C4-F12A4A2827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16066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FD77B4-278C-49DB-9A32-E469F6CB1B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27902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DFC72B8-3707-4F4A-B415-CF5B1B7071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86751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0B87D96-C810-464D-8477-5381A3D73C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021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3C5B1D-E841-4DC3-97AA-45F1319A32C5}"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79B78B-48A3-4CE0-9D41-FAEFA23C155C}" type="slidenum">
              <a:rPr lang="en-US" smtClean="0"/>
              <a:t>‹#›</a:t>
            </a:fld>
            <a:endParaRPr lang="en-US"/>
          </a:p>
        </p:txBody>
      </p:sp>
    </p:spTree>
    <p:extLst>
      <p:ext uri="{BB962C8B-B14F-4D97-AF65-F5344CB8AC3E}">
        <p14:creationId xmlns:p14="http://schemas.microsoft.com/office/powerpoint/2010/main" val="38931498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03B07B8-F8A7-49EB-839D-D457EC90C4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25349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9EC68B-332A-49A9-AE82-8319E1AA55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70271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403E75-2560-4989-8071-6BA1533ABA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78825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672C58-A2B4-45A3-A047-FA38F3C854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60769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4FDB52-BFE1-484B-997D-D913480979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03360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F5B895-7D14-4AAA-B706-B1E7FC0FAB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63365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EEE9042-D34E-4CA7-A2CE-812F971CA3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70571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149C98D-F53C-49D8-A1A2-7DC9F4BA0CAC}" type="datetimeFigureOut">
              <a:rPr lang="en-US">
                <a:solidFill>
                  <a:prstClr val="black">
                    <a:tint val="75000"/>
                  </a:prstClr>
                </a:solidFill>
              </a:rPr>
              <a:pPr>
                <a:defRPr/>
              </a:pPr>
              <a:t>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762896D-AD74-4EB8-B369-88D9EEC39DA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874041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DFC539-FEAA-4B90-AEF7-49D3620D9D5F}" type="datetimeFigureOut">
              <a:rPr lang="en-US">
                <a:solidFill>
                  <a:prstClr val="black">
                    <a:tint val="75000"/>
                  </a:prstClr>
                </a:solidFill>
              </a:rPr>
              <a:pPr>
                <a:defRPr/>
              </a:pPr>
              <a:t>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2389D2-0389-462A-BBFD-1549734F7A9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60382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37431C-E9F3-49AB-ABED-33C9724EEC21}" type="datetimeFigureOut">
              <a:rPr lang="en-US">
                <a:solidFill>
                  <a:prstClr val="black">
                    <a:tint val="75000"/>
                  </a:prstClr>
                </a:solidFill>
              </a:rPr>
              <a:pPr>
                <a:defRPr/>
              </a:pPr>
              <a:t>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657858-5F77-469A-90EB-4F75625BF91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51680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3C5B1D-E841-4DC3-97AA-45F1319A32C5}"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9B78B-48A3-4CE0-9D41-FAEFA23C155C}" type="slidenum">
              <a:rPr lang="en-US" smtClean="0"/>
              <a:t>‹#›</a:t>
            </a:fld>
            <a:endParaRPr lang="en-US"/>
          </a:p>
        </p:txBody>
      </p:sp>
    </p:spTree>
    <p:extLst>
      <p:ext uri="{BB962C8B-B14F-4D97-AF65-F5344CB8AC3E}">
        <p14:creationId xmlns:p14="http://schemas.microsoft.com/office/powerpoint/2010/main" val="28267423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6A106DA-8DF1-4D91-A352-866DECF66B04}" type="datetimeFigureOut">
              <a:rPr lang="en-US">
                <a:solidFill>
                  <a:prstClr val="black">
                    <a:tint val="75000"/>
                  </a:prstClr>
                </a:solidFill>
              </a:rPr>
              <a:pPr>
                <a:defRPr/>
              </a:pPr>
              <a:t>1/18/2016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BCBD206-1713-472C-99D3-7AB5955FF3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077367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6750F69-0E3F-4A71-ADAA-C2242026B187}" type="datetimeFigureOut">
              <a:rPr lang="en-US">
                <a:solidFill>
                  <a:prstClr val="black">
                    <a:tint val="75000"/>
                  </a:prstClr>
                </a:solidFill>
              </a:rPr>
              <a:pPr>
                <a:defRPr/>
              </a:pPr>
              <a:t>1/18/2016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AB5CBB6-C24E-4F43-9CDB-0D33093BA9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302365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0FCF283-004C-4FDC-97CE-0B708EB5BD82}" type="datetimeFigureOut">
              <a:rPr lang="en-US">
                <a:solidFill>
                  <a:prstClr val="black">
                    <a:tint val="75000"/>
                  </a:prstClr>
                </a:solidFill>
              </a:rPr>
              <a:pPr>
                <a:defRPr/>
              </a:pPr>
              <a:t>1/18/2016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7D930C5-F2CF-4172-947E-35F13A0569A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031558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20D63CD-9E16-447B-9816-E90445DA985C}" type="datetimeFigureOut">
              <a:rPr lang="en-US">
                <a:solidFill>
                  <a:prstClr val="black">
                    <a:tint val="75000"/>
                  </a:prstClr>
                </a:solidFill>
              </a:rPr>
              <a:pPr>
                <a:defRPr/>
              </a:pPr>
              <a:t>1/18/2016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4CD22D9-2F1F-42C0-A0D1-CC23702B13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471747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0973C1-80AA-46F7-8723-3D9BD1C1BEB6}" type="datetimeFigureOut">
              <a:rPr lang="en-US">
                <a:solidFill>
                  <a:prstClr val="black">
                    <a:tint val="75000"/>
                  </a:prstClr>
                </a:solidFill>
              </a:rPr>
              <a:pPr>
                <a:defRPr/>
              </a:pPr>
              <a:t>1/18/2016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5413CAF-B99F-4445-92B3-2C9990C793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142809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F7E4EDD-4459-45DC-9C88-EDBD7FB011D1}" type="datetimeFigureOut">
              <a:rPr lang="en-US">
                <a:solidFill>
                  <a:prstClr val="black">
                    <a:tint val="75000"/>
                  </a:prstClr>
                </a:solidFill>
              </a:rPr>
              <a:pPr>
                <a:defRPr/>
              </a:pPr>
              <a:t>1/18/2016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8E103C3-8C49-45D3-8300-94EA3B395C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660880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D185D3-59D4-4A42-B8CB-72BFD61E74F9}" type="datetimeFigureOut">
              <a:rPr lang="en-US">
                <a:solidFill>
                  <a:prstClr val="black">
                    <a:tint val="75000"/>
                  </a:prstClr>
                </a:solidFill>
              </a:rPr>
              <a:pPr>
                <a:defRPr/>
              </a:pPr>
              <a:t>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8DA1178-A170-4EE3-8456-1B1DA702821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797177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DBF9A81-B7C0-4491-BD34-9FA1E4045923}" type="datetimeFigureOut">
              <a:rPr lang="en-US">
                <a:solidFill>
                  <a:prstClr val="black">
                    <a:tint val="75000"/>
                  </a:prstClr>
                </a:solidFill>
              </a:rPr>
              <a:pPr>
                <a:defRPr/>
              </a:pPr>
              <a:t>1/18/2016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F36D489-8643-421E-AA74-D302E958F7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922648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US" noProof="0"/>
          </a:p>
        </p:txBody>
      </p:sp>
    </p:spTree>
    <p:extLst>
      <p:ext uri="{BB962C8B-B14F-4D97-AF65-F5344CB8AC3E}">
        <p14:creationId xmlns:p14="http://schemas.microsoft.com/office/powerpoint/2010/main" val="34745444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US" noProof="0"/>
          </a:p>
        </p:txBody>
      </p:sp>
    </p:spTree>
    <p:extLst>
      <p:ext uri="{BB962C8B-B14F-4D97-AF65-F5344CB8AC3E}">
        <p14:creationId xmlns:p14="http://schemas.microsoft.com/office/powerpoint/2010/main" val="2204416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3C5B1D-E841-4DC3-97AA-45F1319A32C5}"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9B78B-48A3-4CE0-9D41-FAEFA23C155C}" type="slidenum">
              <a:rPr lang="en-US" smtClean="0"/>
              <a:t>‹#›</a:t>
            </a:fld>
            <a:endParaRPr lang="en-US"/>
          </a:p>
        </p:txBody>
      </p:sp>
    </p:spTree>
    <p:extLst>
      <p:ext uri="{BB962C8B-B14F-4D97-AF65-F5344CB8AC3E}">
        <p14:creationId xmlns:p14="http://schemas.microsoft.com/office/powerpoint/2010/main" val="250854264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63132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B0520016-C026-44EE-9D60-3B2C4279EDA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008761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322D44-FCCE-4B9E-A48A-CB1A0891DA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77940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22397E-5572-472E-8603-2E296414D8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80093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6B20C6-440B-45BE-92A5-2314950E18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23054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84DC0B-4B90-4742-AE83-A29BB8F7F7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12883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CDC9A37-D094-4084-9B01-87AEDD7B2A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49418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E818D2-5180-498E-8CAA-5734CAC11D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02520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5C13281-F7F3-457D-8AF1-1C5FAC1E10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62678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374BD64-CCCE-4D92-B400-AC9AE21377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1880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2" Type="http://schemas.openxmlformats.org/officeDocument/2006/relationships/slideLayout" Target="../slideLayouts/slideLayout144.xml"/><Relationship Id="rId16" Type="http://schemas.openxmlformats.org/officeDocument/2006/relationships/theme" Target="../theme/theme12.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5" Type="http://schemas.openxmlformats.org/officeDocument/2006/relationships/slideLayout" Target="../slideLayouts/slideLayout15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slideLayout" Target="../slideLayouts/slideLayout15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slideLayout" Target="../slideLayouts/slideLayout170.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2" Type="http://schemas.openxmlformats.org/officeDocument/2006/relationships/slideLayout" Target="../slideLayouts/slideLayout159.xml"/><Relationship Id="rId16" Type="http://schemas.openxmlformats.org/officeDocument/2006/relationships/theme" Target="../theme/theme13.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5" Type="http://schemas.openxmlformats.org/officeDocument/2006/relationships/slideLayout" Target="../slideLayouts/slideLayout17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slideLayout" Target="../slideLayouts/slideLayout17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slideLayout" Target="../slideLayouts/slideLayout185.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2" Type="http://schemas.openxmlformats.org/officeDocument/2006/relationships/slideLayout" Target="../slideLayouts/slideLayout174.xml"/><Relationship Id="rId16" Type="http://schemas.openxmlformats.org/officeDocument/2006/relationships/theme" Target="../theme/theme1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5" Type="http://schemas.openxmlformats.org/officeDocument/2006/relationships/slideLayout" Target="../slideLayouts/slideLayout18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slideLayout" Target="../slideLayouts/slideLayout18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slideLayout" Target="../slideLayouts/slideLayout200.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2" Type="http://schemas.openxmlformats.org/officeDocument/2006/relationships/slideLayout" Target="../slideLayouts/slideLayout189.xml"/><Relationship Id="rId16" Type="http://schemas.openxmlformats.org/officeDocument/2006/relationships/theme" Target="../theme/theme15.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slideLayout" Target="../slideLayouts/slideLayout20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slideLayout" Target="../slideLayouts/slideLayout20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10.xml"/><Relationship Id="rId13" Type="http://schemas.openxmlformats.org/officeDocument/2006/relationships/slideLayout" Target="../slideLayouts/slideLayout215.xml"/><Relationship Id="rId3" Type="http://schemas.openxmlformats.org/officeDocument/2006/relationships/slideLayout" Target="../slideLayouts/slideLayout205.xml"/><Relationship Id="rId7" Type="http://schemas.openxmlformats.org/officeDocument/2006/relationships/slideLayout" Target="../slideLayouts/slideLayout209.xml"/><Relationship Id="rId12" Type="http://schemas.openxmlformats.org/officeDocument/2006/relationships/slideLayout" Target="../slideLayouts/slideLayout214.xml"/><Relationship Id="rId17" Type="http://schemas.openxmlformats.org/officeDocument/2006/relationships/theme" Target="../theme/theme16.xml"/><Relationship Id="rId2" Type="http://schemas.openxmlformats.org/officeDocument/2006/relationships/slideLayout" Target="../slideLayouts/slideLayout204.xml"/><Relationship Id="rId16" Type="http://schemas.openxmlformats.org/officeDocument/2006/relationships/slideLayout" Target="../slideLayouts/slideLayout218.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5" Type="http://schemas.openxmlformats.org/officeDocument/2006/relationships/slideLayout" Target="../slideLayouts/slideLayout207.xml"/><Relationship Id="rId15" Type="http://schemas.openxmlformats.org/officeDocument/2006/relationships/slideLayout" Target="../slideLayouts/slideLayout217.xml"/><Relationship Id="rId10" Type="http://schemas.openxmlformats.org/officeDocument/2006/relationships/slideLayout" Target="../slideLayouts/slideLayout212.xml"/><Relationship Id="rId4" Type="http://schemas.openxmlformats.org/officeDocument/2006/relationships/slideLayout" Target="../slideLayouts/slideLayout206.xml"/><Relationship Id="rId9" Type="http://schemas.openxmlformats.org/officeDocument/2006/relationships/slideLayout" Target="../slideLayouts/slideLayout211.xml"/><Relationship Id="rId14" Type="http://schemas.openxmlformats.org/officeDocument/2006/relationships/slideLayout" Target="../slideLayouts/slideLayout2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26.xml"/><Relationship Id="rId13" Type="http://schemas.openxmlformats.org/officeDocument/2006/relationships/slideLayout" Target="../slideLayouts/slideLayout231.xml"/><Relationship Id="rId3" Type="http://schemas.openxmlformats.org/officeDocument/2006/relationships/slideLayout" Target="../slideLayouts/slideLayout221.xml"/><Relationship Id="rId7" Type="http://schemas.openxmlformats.org/officeDocument/2006/relationships/slideLayout" Target="../slideLayouts/slideLayout225.xml"/><Relationship Id="rId12" Type="http://schemas.openxmlformats.org/officeDocument/2006/relationships/slideLayout" Target="../slideLayouts/slideLayout230.xml"/><Relationship Id="rId2" Type="http://schemas.openxmlformats.org/officeDocument/2006/relationships/slideLayout" Target="../slideLayouts/slideLayout220.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slideLayout" Target="../slideLayouts/slideLayout229.xml"/><Relationship Id="rId5" Type="http://schemas.openxmlformats.org/officeDocument/2006/relationships/slideLayout" Target="../slideLayouts/slideLayout223.xml"/><Relationship Id="rId15" Type="http://schemas.openxmlformats.org/officeDocument/2006/relationships/theme" Target="../theme/theme17.xml"/><Relationship Id="rId10" Type="http://schemas.openxmlformats.org/officeDocument/2006/relationships/slideLayout" Target="../slideLayouts/slideLayout228.xml"/><Relationship Id="rId4" Type="http://schemas.openxmlformats.org/officeDocument/2006/relationships/slideLayout" Target="../slideLayouts/slideLayout222.xml"/><Relationship Id="rId9" Type="http://schemas.openxmlformats.org/officeDocument/2006/relationships/slideLayout" Target="../slideLayouts/slideLayout227.xml"/><Relationship Id="rId14" Type="http://schemas.openxmlformats.org/officeDocument/2006/relationships/slideLayout" Target="../slideLayouts/slideLayout23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4.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6" Type="http://schemas.openxmlformats.org/officeDocument/2006/relationships/theme" Target="../theme/theme7.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theme" Target="../theme/theme9.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3C5B1D-E841-4DC3-97AA-45F1319A32C5}" type="datetimeFigureOut">
              <a:rPr lang="en-US" smtClean="0"/>
              <a:t>1/18/2016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79B78B-48A3-4CE0-9D41-FAEFA23C155C}" type="slidenum">
              <a:rPr lang="en-US" smtClean="0"/>
              <a:t>‹#›</a:t>
            </a:fld>
            <a:endParaRPr lang="en-US"/>
          </a:p>
        </p:txBody>
      </p:sp>
    </p:spTree>
    <p:extLst>
      <p:ext uri="{BB962C8B-B14F-4D97-AF65-F5344CB8AC3E}">
        <p14:creationId xmlns:p14="http://schemas.microsoft.com/office/powerpoint/2010/main" val="3098965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fontAlgn="base" hangingPunct="0">
              <a:spcBef>
                <a:spcPct val="0"/>
              </a:spcBef>
              <a:spcAft>
                <a:spcPct val="0"/>
              </a:spcAft>
              <a:defRPr sz="1400" b="0">
                <a:latin typeface="Times New Roman" pitchFamily="18" charset="0"/>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fontAlgn="base" hangingPunct="0">
              <a:spcBef>
                <a:spcPct val="0"/>
              </a:spcBef>
              <a:spcAft>
                <a:spcPct val="0"/>
              </a:spcAft>
              <a:defRPr sz="1400" b="0">
                <a:latin typeface="Times New Roman" pitchFamily="18" charset="0"/>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base" hangingPunct="0">
              <a:spcBef>
                <a:spcPct val="0"/>
              </a:spcBef>
              <a:spcAft>
                <a:spcPct val="0"/>
              </a:spcAft>
              <a:defRPr sz="1400" b="0">
                <a:latin typeface="Times New Roman" pitchFamily="18" charset="0"/>
                <a:cs typeface="+mn-cs"/>
              </a:defRPr>
            </a:lvl1pPr>
          </a:lstStyle>
          <a:p>
            <a:pPr>
              <a:defRPr/>
            </a:pPr>
            <a:fld id="{A4C738FA-A214-4C03-BCAC-DB3C8D72E3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1305804"/>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Lst>
  <p:txStyles>
    <p:titleStyle>
      <a:lvl1pPr algn="ctr" rtl="0" eaLnBrk="0" fontAlgn="base" hangingPunct="0">
        <a:spcBef>
          <a:spcPct val="0"/>
        </a:spcBef>
        <a:spcAft>
          <a:spcPct val="0"/>
        </a:spcAft>
        <a:defRPr sz="3600" b="1" kern="1200">
          <a:solidFill>
            <a:schemeClr val="bg1"/>
          </a:solidFill>
          <a:effectLst>
            <a:outerShdw blurRad="38100" dist="38100" dir="2700000" algn="tl">
              <a:srgbClr val="80808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808080"/>
            </a:outerShdw>
          </a:effectLst>
          <a:latin typeface="Comic Sans MS" pitchFamily="66" charset="0"/>
        </a:defRPr>
      </a:lvl2pPr>
      <a:lvl3pPr algn="ctr" rtl="0" eaLnBrk="0" fontAlgn="base" hangingPunct="0">
        <a:spcBef>
          <a:spcPct val="0"/>
        </a:spcBef>
        <a:spcAft>
          <a:spcPct val="0"/>
        </a:spcAft>
        <a:defRPr sz="3600" b="1">
          <a:solidFill>
            <a:schemeClr val="bg1"/>
          </a:solidFill>
          <a:effectLst>
            <a:outerShdw blurRad="38100" dist="38100" dir="2700000" algn="tl">
              <a:srgbClr val="808080"/>
            </a:outerShdw>
          </a:effectLst>
          <a:latin typeface="Comic Sans MS" pitchFamily="66" charset="0"/>
        </a:defRPr>
      </a:lvl3pPr>
      <a:lvl4pPr algn="ctr" rtl="0" eaLnBrk="0" fontAlgn="base" hangingPunct="0">
        <a:spcBef>
          <a:spcPct val="0"/>
        </a:spcBef>
        <a:spcAft>
          <a:spcPct val="0"/>
        </a:spcAft>
        <a:defRPr sz="3600" b="1">
          <a:solidFill>
            <a:schemeClr val="bg1"/>
          </a:solidFill>
          <a:effectLst>
            <a:outerShdw blurRad="38100" dist="38100" dir="2700000" algn="tl">
              <a:srgbClr val="808080"/>
            </a:outerShdw>
          </a:effectLst>
          <a:latin typeface="Comic Sans MS" pitchFamily="66" charset="0"/>
        </a:defRPr>
      </a:lvl4pPr>
      <a:lvl5pPr algn="ctr" rtl="0" eaLnBrk="0" fontAlgn="base" hangingPunct="0">
        <a:spcBef>
          <a:spcPct val="0"/>
        </a:spcBef>
        <a:spcAft>
          <a:spcPct val="0"/>
        </a:spcAft>
        <a:defRPr sz="3600" b="1">
          <a:solidFill>
            <a:schemeClr val="bg1"/>
          </a:solidFill>
          <a:effectLst>
            <a:outerShdw blurRad="38100" dist="38100" dir="2700000" algn="tl">
              <a:srgbClr val="808080"/>
            </a:outerShdw>
          </a:effectLst>
          <a:latin typeface="Comic Sans MS" pitchFamily="66" charset="0"/>
        </a:defRPr>
      </a:lvl5pPr>
      <a:lvl6pPr marL="457200" algn="ctr" rtl="0" eaLnBrk="0" fontAlgn="base" hangingPunct="0">
        <a:spcBef>
          <a:spcPct val="0"/>
        </a:spcBef>
        <a:spcAft>
          <a:spcPct val="0"/>
        </a:spcAft>
        <a:defRPr sz="3600" b="1">
          <a:solidFill>
            <a:schemeClr val="bg1"/>
          </a:solidFill>
          <a:effectLst>
            <a:outerShdw blurRad="38100" dist="38100" dir="2700000" algn="tl">
              <a:srgbClr val="808080"/>
            </a:outerShdw>
          </a:effectLst>
          <a:latin typeface="Comic Sans MS" pitchFamily="66" charset="0"/>
        </a:defRPr>
      </a:lvl6pPr>
      <a:lvl7pPr marL="914400" algn="ctr" rtl="0" eaLnBrk="0" fontAlgn="base" hangingPunct="0">
        <a:spcBef>
          <a:spcPct val="0"/>
        </a:spcBef>
        <a:spcAft>
          <a:spcPct val="0"/>
        </a:spcAft>
        <a:defRPr sz="3600" b="1">
          <a:solidFill>
            <a:schemeClr val="bg1"/>
          </a:solidFill>
          <a:effectLst>
            <a:outerShdw blurRad="38100" dist="38100" dir="2700000" algn="tl">
              <a:srgbClr val="808080"/>
            </a:outerShdw>
          </a:effectLst>
          <a:latin typeface="Comic Sans MS" pitchFamily="66" charset="0"/>
        </a:defRPr>
      </a:lvl7pPr>
      <a:lvl8pPr marL="1371600" algn="ctr" rtl="0" eaLnBrk="0" fontAlgn="base" hangingPunct="0">
        <a:spcBef>
          <a:spcPct val="0"/>
        </a:spcBef>
        <a:spcAft>
          <a:spcPct val="0"/>
        </a:spcAft>
        <a:defRPr sz="3600" b="1">
          <a:solidFill>
            <a:schemeClr val="bg1"/>
          </a:solidFill>
          <a:effectLst>
            <a:outerShdw blurRad="38100" dist="38100" dir="2700000" algn="tl">
              <a:srgbClr val="808080"/>
            </a:outerShdw>
          </a:effectLst>
          <a:latin typeface="Comic Sans MS" pitchFamily="66" charset="0"/>
        </a:defRPr>
      </a:lvl8pPr>
      <a:lvl9pPr marL="1828800" algn="ctr" rtl="0" eaLnBrk="0" fontAlgn="base" hangingPunct="0">
        <a:spcBef>
          <a:spcPct val="0"/>
        </a:spcBef>
        <a:spcAft>
          <a:spcPct val="0"/>
        </a:spcAft>
        <a:defRPr sz="3600" b="1">
          <a:solidFill>
            <a:schemeClr val="bg1"/>
          </a:solidFill>
          <a:effectLst>
            <a:outerShdw blurRad="38100" dist="38100" dir="2700000" algn="tl">
              <a:srgbClr val="808080"/>
            </a:outerShdw>
          </a:effectLst>
          <a:latin typeface="Comic Sans MS" pitchFamily="66" charset="0"/>
        </a:defRPr>
      </a:lvl9pPr>
    </p:titleStyle>
    <p:bodyStyle>
      <a:lvl1pPr marL="342900" indent="-342900" algn="l" rtl="0" eaLnBrk="0" fontAlgn="base" hangingPunct="0">
        <a:spcBef>
          <a:spcPct val="20000"/>
        </a:spcBef>
        <a:spcAft>
          <a:spcPct val="0"/>
        </a:spcAft>
        <a:buChar char="•"/>
        <a:defRPr sz="2400" kern="1200">
          <a:solidFill>
            <a:schemeClr val="bg1"/>
          </a:solidFill>
          <a:effectLst>
            <a:outerShdw blurRad="38100" dist="38100" dir="2700000" algn="tl">
              <a:srgbClr val="808080"/>
            </a:outerShdw>
          </a:effectLst>
          <a:latin typeface="+mn-lt"/>
          <a:ea typeface="+mn-ea"/>
          <a:cs typeface="+mn-cs"/>
        </a:defRPr>
      </a:lvl1pPr>
      <a:lvl2pPr marL="742950" indent="-285750" algn="l" rtl="0" eaLnBrk="0" fontAlgn="base" hangingPunct="0">
        <a:spcBef>
          <a:spcPct val="20000"/>
        </a:spcBef>
        <a:spcAft>
          <a:spcPct val="0"/>
        </a:spcAft>
        <a:buChar char="–"/>
        <a:defRPr sz="2400" kern="1200">
          <a:solidFill>
            <a:schemeClr val="bg1"/>
          </a:solidFill>
          <a:effectLst>
            <a:outerShdw blurRad="38100" dist="38100" dir="2700000" algn="tl">
              <a:srgbClr val="808080"/>
            </a:outerShdw>
          </a:effectLst>
          <a:latin typeface="+mn-lt"/>
          <a:ea typeface="+mn-ea"/>
          <a:cs typeface="+mn-cs"/>
        </a:defRPr>
      </a:lvl2pPr>
      <a:lvl3pPr marL="1143000" indent="-228600" algn="l" rtl="0" eaLnBrk="0" fontAlgn="base" hangingPunct="0">
        <a:spcBef>
          <a:spcPct val="20000"/>
        </a:spcBef>
        <a:spcAft>
          <a:spcPct val="0"/>
        </a:spcAft>
        <a:buChar char="•"/>
        <a:defRPr sz="2400" kern="1200">
          <a:solidFill>
            <a:schemeClr val="bg1"/>
          </a:solidFill>
          <a:effectLst>
            <a:outerShdw blurRad="38100" dist="38100" dir="2700000" algn="tl">
              <a:srgbClr val="808080"/>
            </a:outerShdw>
          </a:effectLst>
          <a:latin typeface="+mn-lt"/>
          <a:ea typeface="+mn-ea"/>
          <a:cs typeface="+mn-cs"/>
        </a:defRPr>
      </a:lvl3pPr>
      <a:lvl4pPr marL="1600200" indent="-228600" algn="l" rtl="0" eaLnBrk="0" fontAlgn="base" hangingPunct="0">
        <a:spcBef>
          <a:spcPct val="20000"/>
        </a:spcBef>
        <a:spcAft>
          <a:spcPct val="0"/>
        </a:spcAft>
        <a:buChar char="–"/>
        <a:defRPr sz="2400" kern="1200">
          <a:solidFill>
            <a:schemeClr val="bg1"/>
          </a:solidFill>
          <a:effectLst>
            <a:outerShdw blurRad="38100" dist="38100" dir="2700000" algn="tl">
              <a:srgbClr val="808080"/>
            </a:outerShdw>
          </a:effectLst>
          <a:latin typeface="+mn-lt"/>
          <a:ea typeface="+mn-ea"/>
          <a:cs typeface="+mn-cs"/>
        </a:defRPr>
      </a:lvl4pPr>
      <a:lvl5pPr marL="2057400" indent="-228600" algn="l" rtl="0" eaLnBrk="0" fontAlgn="base" hangingPunct="0">
        <a:spcBef>
          <a:spcPct val="20000"/>
        </a:spcBef>
        <a:spcAft>
          <a:spcPct val="0"/>
        </a:spcAft>
        <a:buChar char="»"/>
        <a:defRPr sz="2400" kern="1200">
          <a:solidFill>
            <a:schemeClr val="bg1"/>
          </a:solidFill>
          <a:effectLst>
            <a:outerShdw blurRad="38100" dist="38100" dir="2700000" algn="tl">
              <a:srgbClr val="808080"/>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fontAlgn="base" hangingPunct="0">
              <a:spcBef>
                <a:spcPct val="0"/>
              </a:spcBef>
              <a:spcAft>
                <a:spcPct val="0"/>
              </a:spcAft>
              <a:defRPr sz="1400" b="0">
                <a:latin typeface="Times New Roman" pitchFamily="18" charset="0"/>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fontAlgn="base" hangingPunct="0">
              <a:spcBef>
                <a:spcPct val="0"/>
              </a:spcBef>
              <a:spcAft>
                <a:spcPct val="0"/>
              </a:spcAft>
              <a:defRPr sz="1400" b="0">
                <a:latin typeface="Times New Roman" pitchFamily="18" charset="0"/>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base" hangingPunct="0">
              <a:spcBef>
                <a:spcPct val="0"/>
              </a:spcBef>
              <a:spcAft>
                <a:spcPct val="0"/>
              </a:spcAft>
              <a:defRPr sz="1400" b="0">
                <a:latin typeface="Times New Roman" pitchFamily="18" charset="0"/>
                <a:cs typeface="+mn-cs"/>
              </a:defRPr>
            </a:lvl1pPr>
          </a:lstStyle>
          <a:p>
            <a:pPr>
              <a:defRPr/>
            </a:pPr>
            <a:fld id="{A4C738FA-A214-4C03-BCAC-DB3C8D72E3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3783553"/>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Lst>
  <p:txStyles>
    <p:titleStyle>
      <a:lvl1pPr algn="ctr" rtl="0" eaLnBrk="0" fontAlgn="base" hangingPunct="0">
        <a:spcBef>
          <a:spcPct val="0"/>
        </a:spcBef>
        <a:spcAft>
          <a:spcPct val="0"/>
        </a:spcAft>
        <a:defRPr sz="3600" b="1" kern="1200">
          <a:solidFill>
            <a:schemeClr val="bg1"/>
          </a:solidFill>
          <a:effectLst>
            <a:outerShdw blurRad="38100" dist="38100" dir="2700000" algn="tl">
              <a:srgbClr val="80808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808080"/>
            </a:outerShdw>
          </a:effectLst>
          <a:latin typeface="Comic Sans MS" pitchFamily="66" charset="0"/>
        </a:defRPr>
      </a:lvl2pPr>
      <a:lvl3pPr algn="ctr" rtl="0" eaLnBrk="0" fontAlgn="base" hangingPunct="0">
        <a:spcBef>
          <a:spcPct val="0"/>
        </a:spcBef>
        <a:spcAft>
          <a:spcPct val="0"/>
        </a:spcAft>
        <a:defRPr sz="3600" b="1">
          <a:solidFill>
            <a:schemeClr val="bg1"/>
          </a:solidFill>
          <a:effectLst>
            <a:outerShdw blurRad="38100" dist="38100" dir="2700000" algn="tl">
              <a:srgbClr val="808080"/>
            </a:outerShdw>
          </a:effectLst>
          <a:latin typeface="Comic Sans MS" pitchFamily="66" charset="0"/>
        </a:defRPr>
      </a:lvl3pPr>
      <a:lvl4pPr algn="ctr" rtl="0" eaLnBrk="0" fontAlgn="base" hangingPunct="0">
        <a:spcBef>
          <a:spcPct val="0"/>
        </a:spcBef>
        <a:spcAft>
          <a:spcPct val="0"/>
        </a:spcAft>
        <a:defRPr sz="3600" b="1">
          <a:solidFill>
            <a:schemeClr val="bg1"/>
          </a:solidFill>
          <a:effectLst>
            <a:outerShdw blurRad="38100" dist="38100" dir="2700000" algn="tl">
              <a:srgbClr val="808080"/>
            </a:outerShdw>
          </a:effectLst>
          <a:latin typeface="Comic Sans MS" pitchFamily="66" charset="0"/>
        </a:defRPr>
      </a:lvl4pPr>
      <a:lvl5pPr algn="ctr" rtl="0" eaLnBrk="0" fontAlgn="base" hangingPunct="0">
        <a:spcBef>
          <a:spcPct val="0"/>
        </a:spcBef>
        <a:spcAft>
          <a:spcPct val="0"/>
        </a:spcAft>
        <a:defRPr sz="3600" b="1">
          <a:solidFill>
            <a:schemeClr val="bg1"/>
          </a:solidFill>
          <a:effectLst>
            <a:outerShdw blurRad="38100" dist="38100" dir="2700000" algn="tl">
              <a:srgbClr val="808080"/>
            </a:outerShdw>
          </a:effectLst>
          <a:latin typeface="Comic Sans MS" pitchFamily="66" charset="0"/>
        </a:defRPr>
      </a:lvl5pPr>
      <a:lvl6pPr marL="457200" algn="ctr" rtl="0" eaLnBrk="0" fontAlgn="base" hangingPunct="0">
        <a:spcBef>
          <a:spcPct val="0"/>
        </a:spcBef>
        <a:spcAft>
          <a:spcPct val="0"/>
        </a:spcAft>
        <a:defRPr sz="3600" b="1">
          <a:solidFill>
            <a:schemeClr val="bg1"/>
          </a:solidFill>
          <a:effectLst>
            <a:outerShdw blurRad="38100" dist="38100" dir="2700000" algn="tl">
              <a:srgbClr val="808080"/>
            </a:outerShdw>
          </a:effectLst>
          <a:latin typeface="Comic Sans MS" pitchFamily="66" charset="0"/>
        </a:defRPr>
      </a:lvl6pPr>
      <a:lvl7pPr marL="914400" algn="ctr" rtl="0" eaLnBrk="0" fontAlgn="base" hangingPunct="0">
        <a:spcBef>
          <a:spcPct val="0"/>
        </a:spcBef>
        <a:spcAft>
          <a:spcPct val="0"/>
        </a:spcAft>
        <a:defRPr sz="3600" b="1">
          <a:solidFill>
            <a:schemeClr val="bg1"/>
          </a:solidFill>
          <a:effectLst>
            <a:outerShdw blurRad="38100" dist="38100" dir="2700000" algn="tl">
              <a:srgbClr val="808080"/>
            </a:outerShdw>
          </a:effectLst>
          <a:latin typeface="Comic Sans MS" pitchFamily="66" charset="0"/>
        </a:defRPr>
      </a:lvl7pPr>
      <a:lvl8pPr marL="1371600" algn="ctr" rtl="0" eaLnBrk="0" fontAlgn="base" hangingPunct="0">
        <a:spcBef>
          <a:spcPct val="0"/>
        </a:spcBef>
        <a:spcAft>
          <a:spcPct val="0"/>
        </a:spcAft>
        <a:defRPr sz="3600" b="1">
          <a:solidFill>
            <a:schemeClr val="bg1"/>
          </a:solidFill>
          <a:effectLst>
            <a:outerShdw blurRad="38100" dist="38100" dir="2700000" algn="tl">
              <a:srgbClr val="808080"/>
            </a:outerShdw>
          </a:effectLst>
          <a:latin typeface="Comic Sans MS" pitchFamily="66" charset="0"/>
        </a:defRPr>
      </a:lvl8pPr>
      <a:lvl9pPr marL="1828800" algn="ctr" rtl="0" eaLnBrk="0" fontAlgn="base" hangingPunct="0">
        <a:spcBef>
          <a:spcPct val="0"/>
        </a:spcBef>
        <a:spcAft>
          <a:spcPct val="0"/>
        </a:spcAft>
        <a:defRPr sz="3600" b="1">
          <a:solidFill>
            <a:schemeClr val="bg1"/>
          </a:solidFill>
          <a:effectLst>
            <a:outerShdw blurRad="38100" dist="38100" dir="2700000" algn="tl">
              <a:srgbClr val="808080"/>
            </a:outerShdw>
          </a:effectLst>
          <a:latin typeface="Comic Sans MS" pitchFamily="66" charset="0"/>
        </a:defRPr>
      </a:lvl9pPr>
    </p:titleStyle>
    <p:bodyStyle>
      <a:lvl1pPr marL="342900" indent="-342900" algn="l" rtl="0" eaLnBrk="0" fontAlgn="base" hangingPunct="0">
        <a:spcBef>
          <a:spcPct val="20000"/>
        </a:spcBef>
        <a:spcAft>
          <a:spcPct val="0"/>
        </a:spcAft>
        <a:buChar char="•"/>
        <a:defRPr sz="2400" kern="1200">
          <a:solidFill>
            <a:schemeClr val="bg1"/>
          </a:solidFill>
          <a:effectLst>
            <a:outerShdw blurRad="38100" dist="38100" dir="2700000" algn="tl">
              <a:srgbClr val="808080"/>
            </a:outerShdw>
          </a:effectLst>
          <a:latin typeface="+mn-lt"/>
          <a:ea typeface="+mn-ea"/>
          <a:cs typeface="+mn-cs"/>
        </a:defRPr>
      </a:lvl1pPr>
      <a:lvl2pPr marL="742950" indent="-285750" algn="l" rtl="0" eaLnBrk="0" fontAlgn="base" hangingPunct="0">
        <a:spcBef>
          <a:spcPct val="20000"/>
        </a:spcBef>
        <a:spcAft>
          <a:spcPct val="0"/>
        </a:spcAft>
        <a:buChar char="–"/>
        <a:defRPr sz="2400" kern="1200">
          <a:solidFill>
            <a:schemeClr val="bg1"/>
          </a:solidFill>
          <a:effectLst>
            <a:outerShdw blurRad="38100" dist="38100" dir="2700000" algn="tl">
              <a:srgbClr val="808080"/>
            </a:outerShdw>
          </a:effectLst>
          <a:latin typeface="+mn-lt"/>
          <a:ea typeface="+mn-ea"/>
          <a:cs typeface="+mn-cs"/>
        </a:defRPr>
      </a:lvl2pPr>
      <a:lvl3pPr marL="1143000" indent="-228600" algn="l" rtl="0" eaLnBrk="0" fontAlgn="base" hangingPunct="0">
        <a:spcBef>
          <a:spcPct val="20000"/>
        </a:spcBef>
        <a:spcAft>
          <a:spcPct val="0"/>
        </a:spcAft>
        <a:buChar char="•"/>
        <a:defRPr sz="2400" kern="1200">
          <a:solidFill>
            <a:schemeClr val="bg1"/>
          </a:solidFill>
          <a:effectLst>
            <a:outerShdw blurRad="38100" dist="38100" dir="2700000" algn="tl">
              <a:srgbClr val="808080"/>
            </a:outerShdw>
          </a:effectLst>
          <a:latin typeface="+mn-lt"/>
          <a:ea typeface="+mn-ea"/>
          <a:cs typeface="+mn-cs"/>
        </a:defRPr>
      </a:lvl3pPr>
      <a:lvl4pPr marL="1600200" indent="-228600" algn="l" rtl="0" eaLnBrk="0" fontAlgn="base" hangingPunct="0">
        <a:spcBef>
          <a:spcPct val="20000"/>
        </a:spcBef>
        <a:spcAft>
          <a:spcPct val="0"/>
        </a:spcAft>
        <a:buChar char="–"/>
        <a:defRPr sz="2400" kern="1200">
          <a:solidFill>
            <a:schemeClr val="bg1"/>
          </a:solidFill>
          <a:effectLst>
            <a:outerShdw blurRad="38100" dist="38100" dir="2700000" algn="tl">
              <a:srgbClr val="808080"/>
            </a:outerShdw>
          </a:effectLst>
          <a:latin typeface="+mn-lt"/>
          <a:ea typeface="+mn-ea"/>
          <a:cs typeface="+mn-cs"/>
        </a:defRPr>
      </a:lvl4pPr>
      <a:lvl5pPr marL="2057400" indent="-228600" algn="l" rtl="0" eaLnBrk="0" fontAlgn="base" hangingPunct="0">
        <a:spcBef>
          <a:spcPct val="20000"/>
        </a:spcBef>
        <a:spcAft>
          <a:spcPct val="0"/>
        </a:spcAft>
        <a:buChar char="»"/>
        <a:defRPr sz="2400" kern="1200">
          <a:solidFill>
            <a:schemeClr val="bg1"/>
          </a:solidFill>
          <a:effectLst>
            <a:outerShdw blurRad="38100" dist="38100" dir="2700000" algn="tl">
              <a:srgbClr val="808080"/>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E84573F-8BC2-4017-A55F-B9619CB6BDB5}"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437866383"/>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E84573F-8BC2-4017-A55F-B9619CB6BDB5}"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251718456"/>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3223BA0E-5D0A-41C5-AAAC-9E2B9C3A29A7}" type="datetimeFigureOut">
              <a:rPr lang="en-US" b="1">
                <a:solidFill>
                  <a:prstClr val="black">
                    <a:tint val="75000"/>
                  </a:prstClr>
                </a:solidFill>
                <a:latin typeface="Comic Sans MS" pitchFamily="66" charset="0"/>
              </a:rPr>
              <a:pPr fontAlgn="base">
                <a:spcBef>
                  <a:spcPct val="0"/>
                </a:spcBef>
                <a:spcAft>
                  <a:spcPct val="0"/>
                </a:spcAft>
                <a:defRPr/>
              </a:pPr>
              <a:t>1/18/2016</a:t>
            </a:fld>
            <a:endParaRPr lang="en-US" b="1">
              <a:solidFill>
                <a:prstClr val="black">
                  <a:tint val="75000"/>
                </a:prstClr>
              </a:solidFill>
              <a:latin typeface="Comic Sans MS" pitchFamily="66"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b="1">
              <a:solidFill>
                <a:prstClr val="black">
                  <a:tint val="75000"/>
                </a:prstClr>
              </a:solidFill>
              <a:latin typeface="Comic Sans MS" pitchFamily="66"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8382D7EC-D7F2-460F-B8B6-7FC1895267B6}" type="slidenum">
              <a:rPr lang="en-US" b="1">
                <a:solidFill>
                  <a:prstClr val="black">
                    <a:tint val="75000"/>
                  </a:prstClr>
                </a:solidFill>
                <a:latin typeface="Comic Sans MS" pitchFamily="66" charset="0"/>
              </a:rPr>
              <a:pPr fontAlgn="base">
                <a:spcBef>
                  <a:spcPct val="0"/>
                </a:spcBef>
                <a:spcAft>
                  <a:spcPct val="0"/>
                </a:spcAft>
                <a:defRPr/>
              </a:pPr>
              <a:t>‹#›</a:t>
            </a:fld>
            <a:endParaRPr lang="en-US" b="1">
              <a:solidFill>
                <a:prstClr val="black">
                  <a:tint val="75000"/>
                </a:prstClr>
              </a:solidFill>
              <a:latin typeface="Comic Sans MS" pitchFamily="66" charset="0"/>
            </a:endParaRPr>
          </a:p>
        </p:txBody>
      </p:sp>
    </p:spTree>
    <p:extLst>
      <p:ext uri="{BB962C8B-B14F-4D97-AF65-F5344CB8AC3E}">
        <p14:creationId xmlns:p14="http://schemas.microsoft.com/office/powerpoint/2010/main" val="1030584420"/>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B91F82E-9B59-464E-A48F-A0865BFF056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DFDCB7"/>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BBE15ED-1570-421A-AA3C-F6494A989E5C}" type="datetimeFigureOut">
              <a:rPr lang="en-US" smtClean="0">
                <a:solidFill>
                  <a:srgbClr val="DFDCB7"/>
                </a:solidFill>
              </a:rPr>
              <a:pPr/>
              <a:t>1/18/2016</a:t>
            </a:fld>
            <a:endParaRPr lang="en-US">
              <a:solidFill>
                <a:srgbClr val="DFDCB7"/>
              </a:solidFill>
            </a:endParaRPr>
          </a:p>
        </p:txBody>
      </p:sp>
    </p:spTree>
    <p:extLst>
      <p:ext uri="{BB962C8B-B14F-4D97-AF65-F5344CB8AC3E}">
        <p14:creationId xmlns:p14="http://schemas.microsoft.com/office/powerpoint/2010/main" val="2541478519"/>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95" r:id="rId14"/>
    <p:sldLayoutId id="2147483896" r:id="rId15"/>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5539" name="Rectangle 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defRPr sz="1400" b="0">
                <a:latin typeface="Times New Roman" pitchFamily="18" charset="0"/>
              </a:defRPr>
            </a:lvl1pPr>
          </a:lstStyle>
          <a:p>
            <a:pPr>
              <a:defRPr/>
            </a:pPr>
            <a:endParaRPr lang="en-US">
              <a:solidFill>
                <a:srgbClr val="000000"/>
              </a:solidFill>
            </a:endParaRPr>
          </a:p>
        </p:txBody>
      </p:sp>
      <p:sp>
        <p:nvSpPr>
          <p:cNvPr id="65540"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fontAlgn="base" hangingPunct="0">
              <a:spcBef>
                <a:spcPct val="0"/>
              </a:spcBef>
              <a:spcAft>
                <a:spcPct val="0"/>
              </a:spcAft>
              <a:defRPr sz="1400" b="0">
                <a:latin typeface="Times New Roman" pitchFamily="18" charset="0"/>
              </a:defRPr>
            </a:lvl1pPr>
          </a:lstStyle>
          <a:p>
            <a:pPr>
              <a:defRPr/>
            </a:pPr>
            <a:endParaRPr lang="en-US">
              <a:solidFill>
                <a:srgbClr val="000000"/>
              </a:solidFill>
            </a:endParaRPr>
          </a:p>
        </p:txBody>
      </p:sp>
      <p:sp>
        <p:nvSpPr>
          <p:cNvPr id="65541" name="Rectangle 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base" hangingPunct="0">
              <a:spcBef>
                <a:spcPct val="0"/>
              </a:spcBef>
              <a:spcAft>
                <a:spcPct val="0"/>
              </a:spcAft>
              <a:defRPr sz="1400" b="0">
                <a:latin typeface="Times New Roman" pitchFamily="18" charset="0"/>
              </a:defRPr>
            </a:lvl1pPr>
          </a:lstStyle>
          <a:p>
            <a:pPr>
              <a:defRPr/>
            </a:pPr>
            <a:fld id="{CA4C9BB0-27D7-4CF9-B2E1-B7F2D74A5A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7204154"/>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Lst>
  <p:txStyles>
    <p:titleStyle>
      <a:lvl1pPr algn="ctr" rtl="0" eaLnBrk="0" fontAlgn="base" hangingPunct="0">
        <a:spcBef>
          <a:spcPct val="0"/>
        </a:spcBef>
        <a:spcAft>
          <a:spcPct val="0"/>
        </a:spcAft>
        <a:defRPr sz="2400" b="1" kern="1200">
          <a:solidFill>
            <a:schemeClr val="bg1"/>
          </a:solidFill>
          <a:latin typeface="+mj-lt"/>
          <a:ea typeface="+mj-ea"/>
          <a:cs typeface="+mj-cs"/>
        </a:defRPr>
      </a:lvl1pPr>
      <a:lvl2pPr algn="ctr" rtl="0" eaLnBrk="0" fontAlgn="base" hangingPunct="0">
        <a:spcBef>
          <a:spcPct val="0"/>
        </a:spcBef>
        <a:spcAft>
          <a:spcPct val="0"/>
        </a:spcAft>
        <a:defRPr sz="2400" b="1">
          <a:solidFill>
            <a:schemeClr val="bg1"/>
          </a:solidFill>
          <a:latin typeface="Comic Sans MS" pitchFamily="66" charset="0"/>
        </a:defRPr>
      </a:lvl2pPr>
      <a:lvl3pPr algn="ctr" rtl="0" eaLnBrk="0" fontAlgn="base" hangingPunct="0">
        <a:spcBef>
          <a:spcPct val="0"/>
        </a:spcBef>
        <a:spcAft>
          <a:spcPct val="0"/>
        </a:spcAft>
        <a:defRPr sz="2400" b="1">
          <a:solidFill>
            <a:schemeClr val="bg1"/>
          </a:solidFill>
          <a:latin typeface="Comic Sans MS" pitchFamily="66" charset="0"/>
        </a:defRPr>
      </a:lvl3pPr>
      <a:lvl4pPr algn="ctr" rtl="0" eaLnBrk="0" fontAlgn="base" hangingPunct="0">
        <a:spcBef>
          <a:spcPct val="0"/>
        </a:spcBef>
        <a:spcAft>
          <a:spcPct val="0"/>
        </a:spcAft>
        <a:defRPr sz="2400" b="1">
          <a:solidFill>
            <a:schemeClr val="bg1"/>
          </a:solidFill>
          <a:latin typeface="Comic Sans MS" pitchFamily="66" charset="0"/>
        </a:defRPr>
      </a:lvl4pPr>
      <a:lvl5pPr algn="ctr" rtl="0" eaLnBrk="0" fontAlgn="base" hangingPunct="0">
        <a:spcBef>
          <a:spcPct val="0"/>
        </a:spcBef>
        <a:spcAft>
          <a:spcPct val="0"/>
        </a:spcAft>
        <a:defRPr sz="2400" b="1">
          <a:solidFill>
            <a:schemeClr val="bg1"/>
          </a:solidFill>
          <a:latin typeface="Comic Sans MS" pitchFamily="66" charset="0"/>
        </a:defRPr>
      </a:lvl5pPr>
      <a:lvl6pPr marL="457200" algn="ctr" rtl="0" eaLnBrk="0" fontAlgn="base" hangingPunct="0">
        <a:spcBef>
          <a:spcPct val="0"/>
        </a:spcBef>
        <a:spcAft>
          <a:spcPct val="0"/>
        </a:spcAft>
        <a:defRPr sz="2400" b="1">
          <a:solidFill>
            <a:schemeClr val="bg1"/>
          </a:solidFill>
          <a:latin typeface="Comic Sans MS" pitchFamily="66" charset="0"/>
        </a:defRPr>
      </a:lvl6pPr>
      <a:lvl7pPr marL="914400" algn="ctr" rtl="0" eaLnBrk="0" fontAlgn="base" hangingPunct="0">
        <a:spcBef>
          <a:spcPct val="0"/>
        </a:spcBef>
        <a:spcAft>
          <a:spcPct val="0"/>
        </a:spcAft>
        <a:defRPr sz="2400" b="1">
          <a:solidFill>
            <a:schemeClr val="bg1"/>
          </a:solidFill>
          <a:latin typeface="Comic Sans MS" pitchFamily="66" charset="0"/>
        </a:defRPr>
      </a:lvl7pPr>
      <a:lvl8pPr marL="1371600" algn="ctr" rtl="0" eaLnBrk="0" fontAlgn="base" hangingPunct="0">
        <a:spcBef>
          <a:spcPct val="0"/>
        </a:spcBef>
        <a:spcAft>
          <a:spcPct val="0"/>
        </a:spcAft>
        <a:defRPr sz="2400" b="1">
          <a:solidFill>
            <a:schemeClr val="bg1"/>
          </a:solidFill>
          <a:latin typeface="Comic Sans MS" pitchFamily="66" charset="0"/>
        </a:defRPr>
      </a:lvl8pPr>
      <a:lvl9pPr marL="1828800" algn="ctr" rtl="0" eaLnBrk="0" fontAlgn="base" hangingPunct="0">
        <a:spcBef>
          <a:spcPct val="0"/>
        </a:spcBef>
        <a:spcAft>
          <a:spcPct val="0"/>
        </a:spcAft>
        <a:defRPr sz="2400" b="1">
          <a:solidFill>
            <a:schemeClr val="bg1"/>
          </a:solidFill>
          <a:latin typeface="Comic Sans MS" pitchFamily="66" charset="0"/>
        </a:defRPr>
      </a:lvl9pPr>
    </p:titleStyle>
    <p:bodyStyle>
      <a:lvl1pPr marL="342900" indent="-342900" algn="l" rtl="0" eaLnBrk="0" fontAlgn="base" hangingPunct="0">
        <a:spcBef>
          <a:spcPct val="20000"/>
        </a:spcBef>
        <a:spcAft>
          <a:spcPct val="0"/>
        </a:spcAft>
        <a:buChar char="•"/>
        <a:defRPr sz="3200" b="1" kern="1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kern="1200">
          <a:solidFill>
            <a:schemeClr val="bg1"/>
          </a:solidFill>
          <a:latin typeface="+mn-lt"/>
          <a:ea typeface="+mn-ea"/>
          <a:cs typeface="+mn-cs"/>
        </a:defRPr>
      </a:lvl2pPr>
      <a:lvl3pPr marL="1143000" indent="-228600" algn="l" rtl="0" eaLnBrk="0" fontAlgn="base" hangingPunct="0">
        <a:spcBef>
          <a:spcPct val="20000"/>
        </a:spcBef>
        <a:spcAft>
          <a:spcPct val="0"/>
        </a:spcAft>
        <a:buChar char="•"/>
        <a:defRPr sz="2400" b="1" kern="1200">
          <a:solidFill>
            <a:schemeClr val="bg1"/>
          </a:solidFill>
          <a:latin typeface="+mn-lt"/>
          <a:ea typeface="+mn-ea"/>
          <a:cs typeface="+mn-cs"/>
        </a:defRPr>
      </a:lvl3pPr>
      <a:lvl4pPr marL="1600200" indent="-228600" algn="l" rtl="0" eaLnBrk="0" fontAlgn="base" hangingPunct="0">
        <a:spcBef>
          <a:spcPct val="20000"/>
        </a:spcBef>
        <a:spcAft>
          <a:spcPct val="0"/>
        </a:spcAft>
        <a:buChar char="–"/>
        <a:defRPr sz="2000" b="1"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2000" b="1"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baseline="-25000">
              <a:solidFill>
                <a:prstClr val="black">
                  <a:tint val="75000"/>
                </a:prstClr>
              </a:solidFill>
              <a:latin typeface="Tahoma"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baseline="-25000">
              <a:solidFill>
                <a:prstClr val="black">
                  <a:tint val="75000"/>
                </a:prstClr>
              </a:solidFill>
              <a:latin typeface="Tahoma"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04AA5CDF-7C32-4F26-9F75-1D6D9FD00321}" type="slidenum">
              <a:rPr lang="en-US" baseline="-25000" smtClean="0">
                <a:solidFill>
                  <a:prstClr val="black">
                    <a:tint val="75000"/>
                  </a:prstClr>
                </a:solidFill>
                <a:latin typeface="Tahoma" pitchFamily="34" charset="0"/>
              </a:rPr>
              <a:pPr eaLnBrk="0" fontAlgn="base" hangingPunct="0">
                <a:spcBef>
                  <a:spcPct val="0"/>
                </a:spcBef>
                <a:spcAft>
                  <a:spcPct val="0"/>
                </a:spcAft>
                <a:defRPr/>
              </a:pPr>
              <a:t>‹#›</a:t>
            </a:fld>
            <a:endParaRPr lang="en-US" baseline="-25000">
              <a:solidFill>
                <a:prstClr val="black">
                  <a:tint val="75000"/>
                </a:prstClr>
              </a:solidFill>
              <a:latin typeface="Tahoma" pitchFamily="34" charset="0"/>
            </a:endParaRPr>
          </a:p>
        </p:txBody>
      </p:sp>
    </p:spTree>
    <p:extLst>
      <p:ext uri="{BB962C8B-B14F-4D97-AF65-F5344CB8AC3E}">
        <p14:creationId xmlns:p14="http://schemas.microsoft.com/office/powerpoint/2010/main" val="789234842"/>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bwMode="auto">
          <a:xfrm>
            <a:off x="609600" y="228600"/>
            <a:ext cx="7848600" cy="1143000"/>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030" name="Rectangle 6"/>
          <p:cNvSpPr>
            <a:spLocks noGrp="1" noChangeArrowheads="1"/>
          </p:cNvSpPr>
          <p:nvPr>
            <p:ph type="body" idx="1"/>
          </p:nvPr>
        </p:nvSpPr>
        <p:spPr bwMode="auto">
          <a:xfrm>
            <a:off x="609600" y="1981200"/>
            <a:ext cx="78486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57524713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715" r:id="rId14"/>
  </p:sldLayoutIdLst>
  <p:transition spd="slow"/>
  <p:txStyles>
    <p:titleStyle>
      <a:lvl1pPr algn="ctr" rtl="0" eaLnBrk="0" fontAlgn="base" hangingPunct="0">
        <a:spcBef>
          <a:spcPct val="0"/>
        </a:spcBef>
        <a:spcAft>
          <a:spcPct val="0"/>
        </a:spcAft>
        <a:defRPr sz="3600" b="1">
          <a:solidFill>
            <a:schemeClr val="tx1"/>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1"/>
          </a:solidFill>
          <a:effectLst>
            <a:outerShdw blurRad="38100" dist="38100" dir="2700000" algn="tl">
              <a:srgbClr val="000000"/>
            </a:outerShdw>
          </a:effectLst>
          <a:latin typeface="Comic Sans MS" pitchFamily="66" charset="0"/>
        </a:defRPr>
      </a:lvl2pPr>
      <a:lvl3pPr algn="ctr" rtl="0" eaLnBrk="0" fontAlgn="base" hangingPunct="0">
        <a:spcBef>
          <a:spcPct val="0"/>
        </a:spcBef>
        <a:spcAft>
          <a:spcPct val="0"/>
        </a:spcAft>
        <a:defRPr sz="3600" b="1">
          <a:solidFill>
            <a:schemeClr val="tx1"/>
          </a:solidFill>
          <a:effectLst>
            <a:outerShdw blurRad="38100" dist="38100" dir="2700000" algn="tl">
              <a:srgbClr val="000000"/>
            </a:outerShdw>
          </a:effectLst>
          <a:latin typeface="Comic Sans MS" pitchFamily="66" charset="0"/>
        </a:defRPr>
      </a:lvl3pPr>
      <a:lvl4pPr algn="ctr" rtl="0" eaLnBrk="0" fontAlgn="base" hangingPunct="0">
        <a:spcBef>
          <a:spcPct val="0"/>
        </a:spcBef>
        <a:spcAft>
          <a:spcPct val="0"/>
        </a:spcAft>
        <a:defRPr sz="3600" b="1">
          <a:solidFill>
            <a:schemeClr val="tx1"/>
          </a:solidFill>
          <a:effectLst>
            <a:outerShdw blurRad="38100" dist="38100" dir="2700000" algn="tl">
              <a:srgbClr val="000000"/>
            </a:outerShdw>
          </a:effectLst>
          <a:latin typeface="Comic Sans MS" pitchFamily="66" charset="0"/>
        </a:defRPr>
      </a:lvl4pPr>
      <a:lvl5pPr algn="ctr" rtl="0" eaLnBrk="0" fontAlgn="base" hangingPunct="0">
        <a:spcBef>
          <a:spcPct val="0"/>
        </a:spcBef>
        <a:spcAft>
          <a:spcPct val="0"/>
        </a:spcAft>
        <a:defRPr sz="3600" b="1">
          <a:solidFill>
            <a:schemeClr val="tx1"/>
          </a:solidFill>
          <a:effectLst>
            <a:outerShdw blurRad="38100" dist="38100" dir="2700000" algn="tl">
              <a:srgbClr val="000000"/>
            </a:outerShdw>
          </a:effectLst>
          <a:latin typeface="Comic Sans MS" pitchFamily="66" charset="0"/>
        </a:defRPr>
      </a:lvl5pPr>
      <a:lvl6pPr marL="457200" algn="ctr" rtl="0" eaLnBrk="0" fontAlgn="base" hangingPunct="0">
        <a:spcBef>
          <a:spcPct val="0"/>
        </a:spcBef>
        <a:spcAft>
          <a:spcPct val="0"/>
        </a:spcAft>
        <a:defRPr sz="3600" b="1">
          <a:solidFill>
            <a:schemeClr val="tx1"/>
          </a:solidFill>
          <a:effectLst>
            <a:outerShdw blurRad="38100" dist="38100" dir="2700000" algn="tl">
              <a:srgbClr val="000000"/>
            </a:outerShdw>
          </a:effectLst>
          <a:latin typeface="Comic Sans MS" pitchFamily="66" charset="0"/>
        </a:defRPr>
      </a:lvl6pPr>
      <a:lvl7pPr marL="914400" algn="ctr" rtl="0" eaLnBrk="0" fontAlgn="base" hangingPunct="0">
        <a:spcBef>
          <a:spcPct val="0"/>
        </a:spcBef>
        <a:spcAft>
          <a:spcPct val="0"/>
        </a:spcAft>
        <a:defRPr sz="3600" b="1">
          <a:solidFill>
            <a:schemeClr val="tx1"/>
          </a:solidFill>
          <a:effectLst>
            <a:outerShdw blurRad="38100" dist="38100" dir="2700000" algn="tl">
              <a:srgbClr val="000000"/>
            </a:outerShdw>
          </a:effectLst>
          <a:latin typeface="Comic Sans MS" pitchFamily="66" charset="0"/>
        </a:defRPr>
      </a:lvl7pPr>
      <a:lvl8pPr marL="1371600" algn="ctr" rtl="0" eaLnBrk="0" fontAlgn="base" hangingPunct="0">
        <a:spcBef>
          <a:spcPct val="0"/>
        </a:spcBef>
        <a:spcAft>
          <a:spcPct val="0"/>
        </a:spcAft>
        <a:defRPr sz="3600" b="1">
          <a:solidFill>
            <a:schemeClr val="tx1"/>
          </a:solidFill>
          <a:effectLst>
            <a:outerShdw blurRad="38100" dist="38100" dir="2700000" algn="tl">
              <a:srgbClr val="000000"/>
            </a:outerShdw>
          </a:effectLst>
          <a:latin typeface="Comic Sans MS" pitchFamily="66" charset="0"/>
        </a:defRPr>
      </a:lvl8pPr>
      <a:lvl9pPr marL="1828800" algn="ctr" rtl="0" eaLnBrk="0" fontAlgn="base" hangingPunct="0">
        <a:spcBef>
          <a:spcPct val="0"/>
        </a:spcBef>
        <a:spcAft>
          <a:spcPct val="0"/>
        </a:spcAft>
        <a:defRPr sz="3600" b="1">
          <a:solidFill>
            <a:schemeClr val="tx1"/>
          </a:solidFill>
          <a:effectLst>
            <a:outerShdw blurRad="38100" dist="38100" dir="2700000" algn="tl">
              <a:srgbClr val="000000"/>
            </a:outerShdw>
          </a:effectLst>
          <a:latin typeface="Comic Sans MS" pitchFamily="66" charset="0"/>
        </a:defRPr>
      </a:lvl9pPr>
    </p:titleStyle>
    <p:body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100000"/>
        <a:buChar char="»"/>
        <a:defRPr sz="2400" b="1">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b="1">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charset="0"/>
        <a:buChar char="l"/>
        <a:defRPr sz="2400" b="1">
          <a:solidFill>
            <a:schemeClr val="tx1"/>
          </a:solidFill>
          <a:latin typeface="+mn-lt"/>
        </a:defRPr>
      </a:lvl4pPr>
      <a:lvl5pPr marL="2057400" indent="-228600" algn="l" rtl="0" eaLnBrk="0" fontAlgn="base" hangingPunct="0">
        <a:spcBef>
          <a:spcPct val="20000"/>
        </a:spcBef>
        <a:spcAft>
          <a:spcPct val="0"/>
        </a:spcAft>
        <a:buClr>
          <a:schemeClr val="folHlink"/>
        </a:buClr>
        <a:buSzPct val="100000"/>
        <a:buChar char="»"/>
        <a:defRPr sz="2400" b="1">
          <a:solidFill>
            <a:schemeClr val="tx1"/>
          </a:solidFill>
          <a:latin typeface="+mn-lt"/>
        </a:defRPr>
      </a:lvl5pPr>
      <a:lvl6pPr marL="2514600" indent="-228600" algn="l" rtl="0" eaLnBrk="0" fontAlgn="base" hangingPunct="0">
        <a:spcBef>
          <a:spcPct val="20000"/>
        </a:spcBef>
        <a:spcAft>
          <a:spcPct val="0"/>
        </a:spcAft>
        <a:buClr>
          <a:schemeClr val="folHlink"/>
        </a:buClr>
        <a:buSzPct val="100000"/>
        <a:buChar char="»"/>
        <a:defRPr sz="2400" b="1">
          <a:solidFill>
            <a:schemeClr val="tx1"/>
          </a:solidFill>
          <a:latin typeface="+mn-lt"/>
        </a:defRPr>
      </a:lvl6pPr>
      <a:lvl7pPr marL="2971800" indent="-228600" algn="l" rtl="0" eaLnBrk="0" fontAlgn="base" hangingPunct="0">
        <a:spcBef>
          <a:spcPct val="20000"/>
        </a:spcBef>
        <a:spcAft>
          <a:spcPct val="0"/>
        </a:spcAft>
        <a:buClr>
          <a:schemeClr val="folHlink"/>
        </a:buClr>
        <a:buSzPct val="100000"/>
        <a:buChar char="»"/>
        <a:defRPr sz="2400" b="1">
          <a:solidFill>
            <a:schemeClr val="tx1"/>
          </a:solidFill>
          <a:latin typeface="+mn-lt"/>
        </a:defRPr>
      </a:lvl7pPr>
      <a:lvl8pPr marL="3429000" indent="-228600" algn="l" rtl="0" eaLnBrk="0" fontAlgn="base" hangingPunct="0">
        <a:spcBef>
          <a:spcPct val="20000"/>
        </a:spcBef>
        <a:spcAft>
          <a:spcPct val="0"/>
        </a:spcAft>
        <a:buClr>
          <a:schemeClr val="folHlink"/>
        </a:buClr>
        <a:buSzPct val="100000"/>
        <a:buChar char="»"/>
        <a:defRPr sz="2400" b="1">
          <a:solidFill>
            <a:schemeClr val="tx1"/>
          </a:solidFill>
          <a:latin typeface="+mn-lt"/>
        </a:defRPr>
      </a:lvl8pPr>
      <a:lvl9pPr marL="3886200" indent="-228600" algn="l" rtl="0" eaLnBrk="0" fontAlgn="base" hangingPunct="0">
        <a:spcBef>
          <a:spcPct val="20000"/>
        </a:spcBef>
        <a:spcAft>
          <a:spcPct val="0"/>
        </a:spcAft>
        <a:buClr>
          <a:schemeClr val="folHlink"/>
        </a:buClr>
        <a:buSzPct val="100000"/>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pPr fontAlgn="base">
              <a:spcBef>
                <a:spcPct val="0"/>
              </a:spcBef>
              <a:spcAft>
                <a:spcPct val="0"/>
              </a:spcAft>
            </a:pPr>
            <a:endParaRPr lang="en-US" b="1">
              <a:solidFill>
                <a:srgbClr val="000000"/>
              </a:solidFill>
              <a:latin typeface="Comic Sans MS" pitchFamily="66" charset="0"/>
            </a:endParaRP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pPr fontAlgn="base">
              <a:spcBef>
                <a:spcPct val="0"/>
              </a:spcBef>
              <a:spcAft>
                <a:spcPct val="0"/>
              </a:spcAft>
            </a:pPr>
            <a:endParaRPr lang="en-US" b="1">
              <a:solidFill>
                <a:srgbClr val="000000"/>
              </a:solidFill>
              <a:latin typeface="Comic Sans MS" pitchFamily="66" charset="0"/>
            </a:endParaRP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pPr fontAlgn="base">
              <a:spcBef>
                <a:spcPct val="0"/>
              </a:spcBef>
              <a:spcAft>
                <a:spcPct val="0"/>
              </a:spcAft>
            </a:pPr>
            <a:fld id="{98382C60-C15A-4C2F-8CA7-EDEFA8E955F0}" type="slidenum">
              <a:rPr lang="en-US" smtClean="0">
                <a:solidFill>
                  <a:srgbClr val="D1282E"/>
                </a:solidFill>
                <a:latin typeface="Comic Sans MS" pitchFamily="66" charset="0"/>
              </a:rPr>
              <a:pPr fontAlgn="base">
                <a:spcBef>
                  <a:spcPct val="0"/>
                </a:spcBef>
                <a:spcAft>
                  <a:spcPct val="0"/>
                </a:spcAft>
              </a:pPr>
              <a:t>‹#›</a:t>
            </a:fld>
            <a:endParaRPr lang="en-US">
              <a:solidFill>
                <a:srgbClr val="D1282E"/>
              </a:solidFill>
              <a:latin typeface="Comic Sans MS" pitchFamily="66" charset="0"/>
            </a:endParaRPr>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b="1">
              <a:solidFill>
                <a:srgbClr val="FFFFFF"/>
              </a:solidFill>
            </a:endParaRPr>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b="1">
              <a:solidFill>
                <a:srgbClr val="FFFFFF"/>
              </a:solidFill>
            </a:endParaRPr>
          </a:p>
        </p:txBody>
      </p:sp>
    </p:spTree>
    <p:extLst>
      <p:ext uri="{BB962C8B-B14F-4D97-AF65-F5344CB8AC3E}">
        <p14:creationId xmlns:p14="http://schemas.microsoft.com/office/powerpoint/2010/main" val="211928600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702" r:id="rId13"/>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pPr fontAlgn="base">
              <a:spcBef>
                <a:spcPct val="0"/>
              </a:spcBef>
              <a:spcAft>
                <a:spcPct val="0"/>
              </a:spcAft>
            </a:pPr>
            <a:endParaRPr lang="en-US" b="1">
              <a:solidFill>
                <a:srgbClr val="000000"/>
              </a:solidFill>
              <a:latin typeface="Comic Sans MS" pitchFamily="66" charset="0"/>
            </a:endParaRP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pPr fontAlgn="base">
              <a:spcBef>
                <a:spcPct val="0"/>
              </a:spcBef>
              <a:spcAft>
                <a:spcPct val="0"/>
              </a:spcAft>
            </a:pPr>
            <a:endParaRPr lang="en-US" b="1">
              <a:solidFill>
                <a:srgbClr val="000000"/>
              </a:solidFill>
              <a:latin typeface="Comic Sans MS" pitchFamily="66" charset="0"/>
            </a:endParaRP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pPr fontAlgn="base">
              <a:spcBef>
                <a:spcPct val="0"/>
              </a:spcBef>
              <a:spcAft>
                <a:spcPct val="0"/>
              </a:spcAft>
            </a:pPr>
            <a:fld id="{98382C60-C15A-4C2F-8CA7-EDEFA8E955F0}" type="slidenum">
              <a:rPr lang="en-US" smtClean="0">
                <a:solidFill>
                  <a:srgbClr val="D1282E"/>
                </a:solidFill>
                <a:latin typeface="Comic Sans MS" pitchFamily="66" charset="0"/>
              </a:rPr>
              <a:pPr fontAlgn="base">
                <a:spcBef>
                  <a:spcPct val="0"/>
                </a:spcBef>
                <a:spcAft>
                  <a:spcPct val="0"/>
                </a:spcAft>
              </a:pPr>
              <a:t>‹#›</a:t>
            </a:fld>
            <a:endParaRPr lang="en-US">
              <a:solidFill>
                <a:srgbClr val="D1282E"/>
              </a:solidFill>
              <a:latin typeface="Comic Sans MS" pitchFamily="66" charset="0"/>
            </a:endParaRPr>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b="1">
              <a:solidFill>
                <a:srgbClr val="FFFFFF"/>
              </a:solidFill>
            </a:endParaRPr>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b="1">
              <a:solidFill>
                <a:srgbClr val="FFFFFF"/>
              </a:solidFill>
            </a:endParaRPr>
          </a:p>
        </p:txBody>
      </p:sp>
    </p:spTree>
    <p:extLst>
      <p:ext uri="{BB962C8B-B14F-4D97-AF65-F5344CB8AC3E}">
        <p14:creationId xmlns:p14="http://schemas.microsoft.com/office/powerpoint/2010/main" val="36036202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88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88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788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788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D3FDA2F-2228-4742-9EA9-94D62BC79204}"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85967505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defRPr sz="1400" b="0">
                <a:latin typeface="Times New Roman" pitchFamily="18" charset="0"/>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fontAlgn="base" hangingPunct="0">
              <a:spcBef>
                <a:spcPct val="0"/>
              </a:spcBef>
              <a:spcAft>
                <a:spcPct val="0"/>
              </a:spcAft>
              <a:defRPr sz="1400" b="0">
                <a:latin typeface="Times New Roman" pitchFamily="18" charset="0"/>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base" hangingPunct="0">
              <a:spcBef>
                <a:spcPct val="0"/>
              </a:spcBef>
              <a:spcAft>
                <a:spcPct val="0"/>
              </a:spcAft>
              <a:defRPr sz="1400" b="0">
                <a:latin typeface="Times New Roman" pitchFamily="18" charset="0"/>
                <a:cs typeface="+mn-cs"/>
              </a:defRPr>
            </a:lvl1pPr>
          </a:lstStyle>
          <a:p>
            <a:pPr>
              <a:defRPr/>
            </a:pPr>
            <a:fld id="{C73B733A-ABA7-4EA8-82EF-A8505F5931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297187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xStyles>
    <p:titleStyle>
      <a:lvl1pPr algn="ctr" rtl="0" eaLnBrk="0" fontAlgn="base" hangingPunct="0">
        <a:spcBef>
          <a:spcPct val="0"/>
        </a:spcBef>
        <a:spcAft>
          <a:spcPct val="0"/>
        </a:spcAft>
        <a:defRPr sz="3600" b="1" kern="1200">
          <a:solidFill>
            <a:schemeClr val="bg1"/>
          </a:solidFill>
          <a:effectLst>
            <a:outerShdw blurRad="38100" dist="38100" dir="2700000" algn="tl">
              <a:srgbClr val="80808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808080"/>
            </a:outerShdw>
          </a:effectLst>
          <a:latin typeface="Comic Sans MS" pitchFamily="66" charset="0"/>
        </a:defRPr>
      </a:lvl2pPr>
      <a:lvl3pPr algn="ctr" rtl="0" eaLnBrk="0" fontAlgn="base" hangingPunct="0">
        <a:spcBef>
          <a:spcPct val="0"/>
        </a:spcBef>
        <a:spcAft>
          <a:spcPct val="0"/>
        </a:spcAft>
        <a:defRPr sz="3600" b="1">
          <a:solidFill>
            <a:schemeClr val="bg1"/>
          </a:solidFill>
          <a:effectLst>
            <a:outerShdw blurRad="38100" dist="38100" dir="2700000" algn="tl">
              <a:srgbClr val="808080"/>
            </a:outerShdw>
          </a:effectLst>
          <a:latin typeface="Comic Sans MS" pitchFamily="66" charset="0"/>
        </a:defRPr>
      </a:lvl3pPr>
      <a:lvl4pPr algn="ctr" rtl="0" eaLnBrk="0" fontAlgn="base" hangingPunct="0">
        <a:spcBef>
          <a:spcPct val="0"/>
        </a:spcBef>
        <a:spcAft>
          <a:spcPct val="0"/>
        </a:spcAft>
        <a:defRPr sz="3600" b="1">
          <a:solidFill>
            <a:schemeClr val="bg1"/>
          </a:solidFill>
          <a:effectLst>
            <a:outerShdw blurRad="38100" dist="38100" dir="2700000" algn="tl">
              <a:srgbClr val="808080"/>
            </a:outerShdw>
          </a:effectLst>
          <a:latin typeface="Comic Sans MS" pitchFamily="66" charset="0"/>
        </a:defRPr>
      </a:lvl4pPr>
      <a:lvl5pPr algn="ctr" rtl="0" eaLnBrk="0" fontAlgn="base" hangingPunct="0">
        <a:spcBef>
          <a:spcPct val="0"/>
        </a:spcBef>
        <a:spcAft>
          <a:spcPct val="0"/>
        </a:spcAft>
        <a:defRPr sz="3600" b="1">
          <a:solidFill>
            <a:schemeClr val="bg1"/>
          </a:solidFill>
          <a:effectLst>
            <a:outerShdw blurRad="38100" dist="38100" dir="2700000" algn="tl">
              <a:srgbClr val="808080"/>
            </a:outerShdw>
          </a:effectLst>
          <a:latin typeface="Comic Sans MS" pitchFamily="66" charset="0"/>
        </a:defRPr>
      </a:lvl5pPr>
      <a:lvl6pPr marL="457200" algn="ctr" rtl="0" eaLnBrk="0" fontAlgn="base" hangingPunct="0">
        <a:spcBef>
          <a:spcPct val="0"/>
        </a:spcBef>
        <a:spcAft>
          <a:spcPct val="0"/>
        </a:spcAft>
        <a:defRPr sz="3600" b="1">
          <a:solidFill>
            <a:schemeClr val="bg1"/>
          </a:solidFill>
          <a:effectLst>
            <a:outerShdw blurRad="38100" dist="38100" dir="2700000" algn="tl">
              <a:srgbClr val="808080"/>
            </a:outerShdw>
          </a:effectLst>
          <a:latin typeface="Comic Sans MS" pitchFamily="66" charset="0"/>
        </a:defRPr>
      </a:lvl6pPr>
      <a:lvl7pPr marL="914400" algn="ctr" rtl="0" eaLnBrk="0" fontAlgn="base" hangingPunct="0">
        <a:spcBef>
          <a:spcPct val="0"/>
        </a:spcBef>
        <a:spcAft>
          <a:spcPct val="0"/>
        </a:spcAft>
        <a:defRPr sz="3600" b="1">
          <a:solidFill>
            <a:schemeClr val="bg1"/>
          </a:solidFill>
          <a:effectLst>
            <a:outerShdw blurRad="38100" dist="38100" dir="2700000" algn="tl">
              <a:srgbClr val="808080"/>
            </a:outerShdw>
          </a:effectLst>
          <a:latin typeface="Comic Sans MS" pitchFamily="66" charset="0"/>
        </a:defRPr>
      </a:lvl7pPr>
      <a:lvl8pPr marL="1371600" algn="ctr" rtl="0" eaLnBrk="0" fontAlgn="base" hangingPunct="0">
        <a:spcBef>
          <a:spcPct val="0"/>
        </a:spcBef>
        <a:spcAft>
          <a:spcPct val="0"/>
        </a:spcAft>
        <a:defRPr sz="3600" b="1">
          <a:solidFill>
            <a:schemeClr val="bg1"/>
          </a:solidFill>
          <a:effectLst>
            <a:outerShdw blurRad="38100" dist="38100" dir="2700000" algn="tl">
              <a:srgbClr val="808080"/>
            </a:outerShdw>
          </a:effectLst>
          <a:latin typeface="Comic Sans MS" pitchFamily="66" charset="0"/>
        </a:defRPr>
      </a:lvl8pPr>
      <a:lvl9pPr marL="1828800" algn="ctr" rtl="0" eaLnBrk="0" fontAlgn="base" hangingPunct="0">
        <a:spcBef>
          <a:spcPct val="0"/>
        </a:spcBef>
        <a:spcAft>
          <a:spcPct val="0"/>
        </a:spcAft>
        <a:defRPr sz="3600" b="1">
          <a:solidFill>
            <a:schemeClr val="bg1"/>
          </a:solidFill>
          <a:effectLst>
            <a:outerShdw blurRad="38100" dist="38100" dir="2700000" algn="tl">
              <a:srgbClr val="808080"/>
            </a:outerShdw>
          </a:effectLst>
          <a:latin typeface="Comic Sans MS" pitchFamily="66" charset="0"/>
        </a:defRPr>
      </a:lvl9pPr>
    </p:titleStyle>
    <p:bodyStyle>
      <a:lvl1pPr marL="342900" indent="-342900" algn="l" rtl="0" eaLnBrk="0" fontAlgn="base" hangingPunct="0">
        <a:spcBef>
          <a:spcPct val="20000"/>
        </a:spcBef>
        <a:spcAft>
          <a:spcPct val="0"/>
        </a:spcAft>
        <a:buChar char="•"/>
        <a:defRPr sz="2400" kern="1200">
          <a:solidFill>
            <a:schemeClr val="bg1"/>
          </a:solidFill>
          <a:effectLst>
            <a:outerShdw blurRad="38100" dist="38100" dir="2700000" algn="tl">
              <a:srgbClr val="808080"/>
            </a:outerShdw>
          </a:effectLst>
          <a:latin typeface="+mn-lt"/>
          <a:ea typeface="+mn-ea"/>
          <a:cs typeface="+mn-cs"/>
        </a:defRPr>
      </a:lvl1pPr>
      <a:lvl2pPr marL="742950" indent="-285750" algn="l" rtl="0" eaLnBrk="0" fontAlgn="base" hangingPunct="0">
        <a:spcBef>
          <a:spcPct val="20000"/>
        </a:spcBef>
        <a:spcAft>
          <a:spcPct val="0"/>
        </a:spcAft>
        <a:buChar char="–"/>
        <a:defRPr sz="2400" kern="1200">
          <a:solidFill>
            <a:schemeClr val="bg1"/>
          </a:solidFill>
          <a:effectLst>
            <a:outerShdw blurRad="38100" dist="38100" dir="2700000" algn="tl">
              <a:srgbClr val="808080"/>
            </a:outerShdw>
          </a:effectLst>
          <a:latin typeface="+mn-lt"/>
          <a:ea typeface="+mn-ea"/>
          <a:cs typeface="+mn-cs"/>
        </a:defRPr>
      </a:lvl2pPr>
      <a:lvl3pPr marL="1143000" indent="-228600" algn="l" rtl="0" eaLnBrk="0" fontAlgn="base" hangingPunct="0">
        <a:spcBef>
          <a:spcPct val="20000"/>
        </a:spcBef>
        <a:spcAft>
          <a:spcPct val="0"/>
        </a:spcAft>
        <a:buChar char="•"/>
        <a:defRPr sz="2400" kern="1200">
          <a:solidFill>
            <a:schemeClr val="bg1"/>
          </a:solidFill>
          <a:effectLst>
            <a:outerShdw blurRad="38100" dist="38100" dir="2700000" algn="tl">
              <a:srgbClr val="808080"/>
            </a:outerShdw>
          </a:effectLst>
          <a:latin typeface="+mn-lt"/>
          <a:ea typeface="+mn-ea"/>
          <a:cs typeface="+mn-cs"/>
        </a:defRPr>
      </a:lvl3pPr>
      <a:lvl4pPr marL="1600200" indent="-228600" algn="l" rtl="0" eaLnBrk="0" fontAlgn="base" hangingPunct="0">
        <a:spcBef>
          <a:spcPct val="20000"/>
        </a:spcBef>
        <a:spcAft>
          <a:spcPct val="0"/>
        </a:spcAft>
        <a:buChar char="–"/>
        <a:defRPr sz="2400" kern="1200">
          <a:solidFill>
            <a:schemeClr val="bg1"/>
          </a:solidFill>
          <a:effectLst>
            <a:outerShdw blurRad="38100" dist="38100" dir="2700000" algn="tl">
              <a:srgbClr val="808080"/>
            </a:outerShdw>
          </a:effectLst>
          <a:latin typeface="+mn-lt"/>
          <a:ea typeface="+mn-ea"/>
          <a:cs typeface="+mn-cs"/>
        </a:defRPr>
      </a:lvl4pPr>
      <a:lvl5pPr marL="2057400" indent="-228600" algn="l" rtl="0" eaLnBrk="0" fontAlgn="base" hangingPunct="0">
        <a:spcBef>
          <a:spcPct val="20000"/>
        </a:spcBef>
        <a:spcAft>
          <a:spcPct val="0"/>
        </a:spcAft>
        <a:buChar char="»"/>
        <a:defRPr sz="2400" kern="1200">
          <a:solidFill>
            <a:schemeClr val="bg1"/>
          </a:solidFill>
          <a:effectLst>
            <a:outerShdw blurRad="38100" dist="38100" dir="2700000" algn="tl">
              <a:srgbClr val="808080"/>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3223BA0E-5D0A-41C5-AAAC-9E2B9C3A29A7}" type="datetimeFigureOut">
              <a:rPr lang="en-US" b="1">
                <a:solidFill>
                  <a:prstClr val="black">
                    <a:tint val="75000"/>
                  </a:prstClr>
                </a:solidFill>
                <a:latin typeface="Comic Sans MS" pitchFamily="66" charset="0"/>
              </a:rPr>
              <a:pPr fontAlgn="base">
                <a:spcBef>
                  <a:spcPct val="0"/>
                </a:spcBef>
                <a:spcAft>
                  <a:spcPct val="0"/>
                </a:spcAft>
                <a:defRPr/>
              </a:pPr>
              <a:t>1/18/2016</a:t>
            </a:fld>
            <a:endParaRPr lang="en-US" b="1">
              <a:solidFill>
                <a:prstClr val="black">
                  <a:tint val="75000"/>
                </a:prstClr>
              </a:solidFill>
              <a:latin typeface="Comic Sans MS" pitchFamily="66"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b="1">
              <a:solidFill>
                <a:prstClr val="black">
                  <a:tint val="75000"/>
                </a:prstClr>
              </a:solidFill>
              <a:latin typeface="Comic Sans MS" pitchFamily="66"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8382D7EC-D7F2-460F-B8B6-7FC1895267B6}" type="slidenum">
              <a:rPr lang="en-US" b="1">
                <a:solidFill>
                  <a:prstClr val="black">
                    <a:tint val="75000"/>
                  </a:prstClr>
                </a:solidFill>
                <a:latin typeface="Comic Sans MS" pitchFamily="66" charset="0"/>
              </a:rPr>
              <a:pPr fontAlgn="base">
                <a:spcBef>
                  <a:spcPct val="0"/>
                </a:spcBef>
                <a:spcAft>
                  <a:spcPct val="0"/>
                </a:spcAft>
                <a:defRPr/>
              </a:pPr>
              <a:t>‹#›</a:t>
            </a:fld>
            <a:endParaRPr lang="en-US" b="1">
              <a:solidFill>
                <a:prstClr val="black">
                  <a:tint val="75000"/>
                </a:prstClr>
              </a:solidFill>
              <a:latin typeface="Comic Sans MS" pitchFamily="66" charset="0"/>
            </a:endParaRPr>
          </a:p>
        </p:txBody>
      </p:sp>
    </p:spTree>
    <p:extLst>
      <p:ext uri="{BB962C8B-B14F-4D97-AF65-F5344CB8AC3E}">
        <p14:creationId xmlns:p14="http://schemas.microsoft.com/office/powerpoint/2010/main" val="15085795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fontAlgn="base" hangingPunct="0">
              <a:spcBef>
                <a:spcPct val="0"/>
              </a:spcBef>
              <a:spcAft>
                <a:spcPct val="0"/>
              </a:spcAft>
              <a:defRPr sz="1400" b="0">
                <a:latin typeface="Times New Roman" pitchFamily="18" charset="0"/>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fontAlgn="base" hangingPunct="0">
              <a:spcBef>
                <a:spcPct val="0"/>
              </a:spcBef>
              <a:spcAft>
                <a:spcPct val="0"/>
              </a:spcAft>
              <a:defRPr sz="1400" b="0">
                <a:latin typeface="Times New Roman" pitchFamily="18" charset="0"/>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base" hangingPunct="0">
              <a:spcBef>
                <a:spcPct val="0"/>
              </a:spcBef>
              <a:spcAft>
                <a:spcPct val="0"/>
              </a:spcAft>
              <a:defRPr sz="1400" b="0">
                <a:latin typeface="Times New Roman" pitchFamily="18" charset="0"/>
                <a:cs typeface="+mn-cs"/>
              </a:defRPr>
            </a:lvl1pPr>
          </a:lstStyle>
          <a:p>
            <a:pPr>
              <a:defRPr/>
            </a:pPr>
            <a:fld id="{A4C738FA-A214-4C03-BCAC-DB3C8D72E3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522081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txStyles>
    <p:titleStyle>
      <a:lvl1pPr algn="ctr" rtl="0" eaLnBrk="0" fontAlgn="base" hangingPunct="0">
        <a:spcBef>
          <a:spcPct val="0"/>
        </a:spcBef>
        <a:spcAft>
          <a:spcPct val="0"/>
        </a:spcAft>
        <a:defRPr sz="3600" b="1" kern="1200">
          <a:solidFill>
            <a:schemeClr val="bg1"/>
          </a:solidFill>
          <a:effectLst>
            <a:outerShdw blurRad="38100" dist="38100" dir="2700000" algn="tl">
              <a:srgbClr val="80808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808080"/>
            </a:outerShdw>
          </a:effectLst>
          <a:latin typeface="Comic Sans MS" pitchFamily="66" charset="0"/>
        </a:defRPr>
      </a:lvl2pPr>
      <a:lvl3pPr algn="ctr" rtl="0" eaLnBrk="0" fontAlgn="base" hangingPunct="0">
        <a:spcBef>
          <a:spcPct val="0"/>
        </a:spcBef>
        <a:spcAft>
          <a:spcPct val="0"/>
        </a:spcAft>
        <a:defRPr sz="3600" b="1">
          <a:solidFill>
            <a:schemeClr val="bg1"/>
          </a:solidFill>
          <a:effectLst>
            <a:outerShdw blurRad="38100" dist="38100" dir="2700000" algn="tl">
              <a:srgbClr val="808080"/>
            </a:outerShdw>
          </a:effectLst>
          <a:latin typeface="Comic Sans MS" pitchFamily="66" charset="0"/>
        </a:defRPr>
      </a:lvl3pPr>
      <a:lvl4pPr algn="ctr" rtl="0" eaLnBrk="0" fontAlgn="base" hangingPunct="0">
        <a:spcBef>
          <a:spcPct val="0"/>
        </a:spcBef>
        <a:spcAft>
          <a:spcPct val="0"/>
        </a:spcAft>
        <a:defRPr sz="3600" b="1">
          <a:solidFill>
            <a:schemeClr val="bg1"/>
          </a:solidFill>
          <a:effectLst>
            <a:outerShdw blurRad="38100" dist="38100" dir="2700000" algn="tl">
              <a:srgbClr val="808080"/>
            </a:outerShdw>
          </a:effectLst>
          <a:latin typeface="Comic Sans MS" pitchFamily="66" charset="0"/>
        </a:defRPr>
      </a:lvl4pPr>
      <a:lvl5pPr algn="ctr" rtl="0" eaLnBrk="0" fontAlgn="base" hangingPunct="0">
        <a:spcBef>
          <a:spcPct val="0"/>
        </a:spcBef>
        <a:spcAft>
          <a:spcPct val="0"/>
        </a:spcAft>
        <a:defRPr sz="3600" b="1">
          <a:solidFill>
            <a:schemeClr val="bg1"/>
          </a:solidFill>
          <a:effectLst>
            <a:outerShdw blurRad="38100" dist="38100" dir="2700000" algn="tl">
              <a:srgbClr val="808080"/>
            </a:outerShdw>
          </a:effectLst>
          <a:latin typeface="Comic Sans MS" pitchFamily="66" charset="0"/>
        </a:defRPr>
      </a:lvl5pPr>
      <a:lvl6pPr marL="457200" algn="ctr" rtl="0" eaLnBrk="0" fontAlgn="base" hangingPunct="0">
        <a:spcBef>
          <a:spcPct val="0"/>
        </a:spcBef>
        <a:spcAft>
          <a:spcPct val="0"/>
        </a:spcAft>
        <a:defRPr sz="3600" b="1">
          <a:solidFill>
            <a:schemeClr val="bg1"/>
          </a:solidFill>
          <a:effectLst>
            <a:outerShdw blurRad="38100" dist="38100" dir="2700000" algn="tl">
              <a:srgbClr val="808080"/>
            </a:outerShdw>
          </a:effectLst>
          <a:latin typeface="Comic Sans MS" pitchFamily="66" charset="0"/>
        </a:defRPr>
      </a:lvl6pPr>
      <a:lvl7pPr marL="914400" algn="ctr" rtl="0" eaLnBrk="0" fontAlgn="base" hangingPunct="0">
        <a:spcBef>
          <a:spcPct val="0"/>
        </a:spcBef>
        <a:spcAft>
          <a:spcPct val="0"/>
        </a:spcAft>
        <a:defRPr sz="3600" b="1">
          <a:solidFill>
            <a:schemeClr val="bg1"/>
          </a:solidFill>
          <a:effectLst>
            <a:outerShdw blurRad="38100" dist="38100" dir="2700000" algn="tl">
              <a:srgbClr val="808080"/>
            </a:outerShdw>
          </a:effectLst>
          <a:latin typeface="Comic Sans MS" pitchFamily="66" charset="0"/>
        </a:defRPr>
      </a:lvl7pPr>
      <a:lvl8pPr marL="1371600" algn="ctr" rtl="0" eaLnBrk="0" fontAlgn="base" hangingPunct="0">
        <a:spcBef>
          <a:spcPct val="0"/>
        </a:spcBef>
        <a:spcAft>
          <a:spcPct val="0"/>
        </a:spcAft>
        <a:defRPr sz="3600" b="1">
          <a:solidFill>
            <a:schemeClr val="bg1"/>
          </a:solidFill>
          <a:effectLst>
            <a:outerShdw blurRad="38100" dist="38100" dir="2700000" algn="tl">
              <a:srgbClr val="808080"/>
            </a:outerShdw>
          </a:effectLst>
          <a:latin typeface="Comic Sans MS" pitchFamily="66" charset="0"/>
        </a:defRPr>
      </a:lvl8pPr>
      <a:lvl9pPr marL="1828800" algn="ctr" rtl="0" eaLnBrk="0" fontAlgn="base" hangingPunct="0">
        <a:spcBef>
          <a:spcPct val="0"/>
        </a:spcBef>
        <a:spcAft>
          <a:spcPct val="0"/>
        </a:spcAft>
        <a:defRPr sz="3600" b="1">
          <a:solidFill>
            <a:schemeClr val="bg1"/>
          </a:solidFill>
          <a:effectLst>
            <a:outerShdw blurRad="38100" dist="38100" dir="2700000" algn="tl">
              <a:srgbClr val="808080"/>
            </a:outerShdw>
          </a:effectLst>
          <a:latin typeface="Comic Sans MS" pitchFamily="66" charset="0"/>
        </a:defRPr>
      </a:lvl9pPr>
    </p:titleStyle>
    <p:bodyStyle>
      <a:lvl1pPr marL="342900" indent="-342900" algn="l" rtl="0" eaLnBrk="0" fontAlgn="base" hangingPunct="0">
        <a:spcBef>
          <a:spcPct val="20000"/>
        </a:spcBef>
        <a:spcAft>
          <a:spcPct val="0"/>
        </a:spcAft>
        <a:buChar char="•"/>
        <a:defRPr sz="2400" kern="1200">
          <a:solidFill>
            <a:schemeClr val="bg1"/>
          </a:solidFill>
          <a:effectLst>
            <a:outerShdw blurRad="38100" dist="38100" dir="2700000" algn="tl">
              <a:srgbClr val="808080"/>
            </a:outerShdw>
          </a:effectLst>
          <a:latin typeface="+mn-lt"/>
          <a:ea typeface="+mn-ea"/>
          <a:cs typeface="+mn-cs"/>
        </a:defRPr>
      </a:lvl1pPr>
      <a:lvl2pPr marL="742950" indent="-285750" algn="l" rtl="0" eaLnBrk="0" fontAlgn="base" hangingPunct="0">
        <a:spcBef>
          <a:spcPct val="20000"/>
        </a:spcBef>
        <a:spcAft>
          <a:spcPct val="0"/>
        </a:spcAft>
        <a:buChar char="–"/>
        <a:defRPr sz="2400" kern="1200">
          <a:solidFill>
            <a:schemeClr val="bg1"/>
          </a:solidFill>
          <a:effectLst>
            <a:outerShdw blurRad="38100" dist="38100" dir="2700000" algn="tl">
              <a:srgbClr val="808080"/>
            </a:outerShdw>
          </a:effectLst>
          <a:latin typeface="+mn-lt"/>
          <a:ea typeface="+mn-ea"/>
          <a:cs typeface="+mn-cs"/>
        </a:defRPr>
      </a:lvl2pPr>
      <a:lvl3pPr marL="1143000" indent="-228600" algn="l" rtl="0" eaLnBrk="0" fontAlgn="base" hangingPunct="0">
        <a:spcBef>
          <a:spcPct val="20000"/>
        </a:spcBef>
        <a:spcAft>
          <a:spcPct val="0"/>
        </a:spcAft>
        <a:buChar char="•"/>
        <a:defRPr sz="2400" kern="1200">
          <a:solidFill>
            <a:schemeClr val="bg1"/>
          </a:solidFill>
          <a:effectLst>
            <a:outerShdw blurRad="38100" dist="38100" dir="2700000" algn="tl">
              <a:srgbClr val="808080"/>
            </a:outerShdw>
          </a:effectLst>
          <a:latin typeface="+mn-lt"/>
          <a:ea typeface="+mn-ea"/>
          <a:cs typeface="+mn-cs"/>
        </a:defRPr>
      </a:lvl3pPr>
      <a:lvl4pPr marL="1600200" indent="-228600" algn="l" rtl="0" eaLnBrk="0" fontAlgn="base" hangingPunct="0">
        <a:spcBef>
          <a:spcPct val="20000"/>
        </a:spcBef>
        <a:spcAft>
          <a:spcPct val="0"/>
        </a:spcAft>
        <a:buChar char="–"/>
        <a:defRPr sz="2400" kern="1200">
          <a:solidFill>
            <a:schemeClr val="bg1"/>
          </a:solidFill>
          <a:effectLst>
            <a:outerShdw blurRad="38100" dist="38100" dir="2700000" algn="tl">
              <a:srgbClr val="808080"/>
            </a:outerShdw>
          </a:effectLst>
          <a:latin typeface="+mn-lt"/>
          <a:ea typeface="+mn-ea"/>
          <a:cs typeface="+mn-cs"/>
        </a:defRPr>
      </a:lvl4pPr>
      <a:lvl5pPr marL="2057400" indent="-228600" algn="l" rtl="0" eaLnBrk="0" fontAlgn="base" hangingPunct="0">
        <a:spcBef>
          <a:spcPct val="20000"/>
        </a:spcBef>
        <a:spcAft>
          <a:spcPct val="0"/>
        </a:spcAft>
        <a:buChar char="»"/>
        <a:defRPr sz="2400" kern="1200">
          <a:solidFill>
            <a:schemeClr val="bg1"/>
          </a:solidFill>
          <a:effectLst>
            <a:outerShdw blurRad="38100" dist="38100" dir="2700000" algn="tl">
              <a:srgbClr val="808080"/>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7CA15-304F-46F0-B09E-0C3F07BEF435}" type="datetimeFigureOut">
              <a:rPr lang="en-US" smtClean="0">
                <a:solidFill>
                  <a:prstClr val="black">
                    <a:tint val="75000"/>
                  </a:prstClr>
                </a:solidFill>
              </a:rPr>
              <a:pPr/>
              <a:t>1/18/2016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DDF082-AC2B-4441-BEA3-DD9631792B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941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images.google.com/imgres?imgurl=http://www.champagne.fr/visuels/cultiver/efferversence.jpg&amp;imgrefurl=http://www.champagne.fr/en_effervescence_cles.html&amp;usg=__SZydnUDu9UnfFCwrp2ZNtZHUfz8=&amp;h=321&amp;w=300&amp;sz=26&amp;hl=en&amp;start=2&amp;um=1&amp;tbnid=2ALTtRBlBHUepM:&amp;tbnh=118&amp;tbnw=110&amp;prev=/images?q%3Deffervescence%26um%3D1%26hl%3Den%26sa%3DX" TargetMode="External"/><Relationship Id="rId1" Type="http://schemas.openxmlformats.org/officeDocument/2006/relationships/slideLayout" Target="../slideLayouts/slideLayout169.xml"/></Relationships>
</file>

<file path=ppt/slides/_rels/slide10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audio" Target="../media/audio1.wav"/><Relationship Id="rId1" Type="http://schemas.openxmlformats.org/officeDocument/2006/relationships/slideLayout" Target="../slideLayouts/slideLayout18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104.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89.xml"/></Relationships>
</file>

<file path=ppt/slides/_rels/slide10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8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0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09.xml"/></Relationships>
</file>

<file path=ppt/slides/_rels/slide109.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9.xml"/><Relationship Id="rId1" Type="http://schemas.openxmlformats.org/officeDocument/2006/relationships/tags" Target="../tags/tag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9.xml"/><Relationship Id="rId1" Type="http://schemas.openxmlformats.org/officeDocument/2006/relationships/tags" Target="../tags/tag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20.xml"/></Relationships>
</file>

<file path=ppt/slides/_rels/slide117.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189.xml"/></Relationships>
</file>

<file path=ppt/slides/_rels/slide118.xml.rels><?xml version="1.0" encoding="UTF-8" standalone="yes"?>
<Relationships xmlns="http://schemas.openxmlformats.org/package/2006/relationships"><Relationship Id="rId2" Type="http://schemas.openxmlformats.org/officeDocument/2006/relationships/image" Target="../media/image113.emf"/><Relationship Id="rId1" Type="http://schemas.openxmlformats.org/officeDocument/2006/relationships/slideLayout" Target="../slideLayouts/slideLayout19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23.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201.xml"/><Relationship Id="rId4" Type="http://schemas.openxmlformats.org/officeDocument/2006/relationships/image" Target="../media/image116.png"/></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8.xml"/></Relationships>
</file>

<file path=ppt/slides/_rels/slide1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9.xml"/></Relationships>
</file>

<file path=ppt/slides/_rels/slide12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6.xml"/><Relationship Id="rId1" Type="http://schemas.openxmlformats.org/officeDocument/2006/relationships/slideLayout" Target="../slideLayouts/slideLayout18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189.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32.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189.xml"/></Relationships>
</file>

<file path=ppt/slides/_rels/slide1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202.xml"/><Relationship Id="rId1" Type="http://schemas.openxmlformats.org/officeDocument/2006/relationships/vmlDrawing" Target="../drawings/vmlDrawing8.vml"/><Relationship Id="rId5" Type="http://schemas.openxmlformats.org/officeDocument/2006/relationships/image" Target="../media/image119.emf"/><Relationship Id="rId4" Type="http://schemas.openxmlformats.org/officeDocument/2006/relationships/oleObject" Target="../embeddings/oleObject48.bin"/></Relationships>
</file>

<file path=ppt/slides/_rels/slide13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7.xml"/><Relationship Id="rId1" Type="http://schemas.openxmlformats.org/officeDocument/2006/relationships/slideLayout" Target="../slideLayouts/slideLayout189.xml"/></Relationships>
</file>

<file path=ppt/slides/_rels/slide135.xml.rels><?xml version="1.0" encoding="UTF-8" standalone="yes"?>
<Relationships xmlns="http://schemas.openxmlformats.org/package/2006/relationships"><Relationship Id="rId3" Type="http://schemas.openxmlformats.org/officeDocument/2006/relationships/oleObject" Target="../embeddings/oleObject49.bin"/><Relationship Id="rId7" Type="http://schemas.openxmlformats.org/officeDocument/2006/relationships/image" Target="../media/image121.emf"/><Relationship Id="rId2" Type="http://schemas.openxmlformats.org/officeDocument/2006/relationships/slideLayout" Target="../slideLayouts/slideLayout189.xml"/><Relationship Id="rId1" Type="http://schemas.openxmlformats.org/officeDocument/2006/relationships/vmlDrawing" Target="../drawings/vmlDrawing9.vml"/><Relationship Id="rId6" Type="http://schemas.openxmlformats.org/officeDocument/2006/relationships/oleObject" Target="../embeddings/oleObject51.bin"/><Relationship Id="rId5" Type="http://schemas.openxmlformats.org/officeDocument/2006/relationships/oleObject" Target="../embeddings/oleObject50.bin"/><Relationship Id="rId4" Type="http://schemas.openxmlformats.org/officeDocument/2006/relationships/image" Target="../media/image120.wmf"/></Relationships>
</file>

<file path=ppt/slides/_rels/slide136.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122.png"/><Relationship Id="rId1" Type="http://schemas.openxmlformats.org/officeDocument/2006/relationships/slideLayout" Target="../slideLayouts/slideLayout189.xml"/></Relationships>
</file>

<file path=ppt/slides/_rels/slide137.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189.xml"/></Relationships>
</file>

<file path=ppt/slides/_rels/slide138.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89.xml"/><Relationship Id="rId1" Type="http://schemas.openxmlformats.org/officeDocument/2006/relationships/vmlDrawing" Target="../drawings/vmlDrawing10.vml"/><Relationship Id="rId4" Type="http://schemas.openxmlformats.org/officeDocument/2006/relationships/image" Target="../media/image124.emf"/></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4.xml"/><Relationship Id="rId5" Type="http://schemas.openxmlformats.org/officeDocument/2006/relationships/image" Target="../media/image14.png"/><Relationship Id="rId4" Type="http://schemas.openxmlformats.org/officeDocument/2006/relationships/image" Target="../media/image13.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4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slideLayout" Target="../slideLayouts/slideLayout189.xml"/><Relationship Id="rId1" Type="http://schemas.openxmlformats.org/officeDocument/2006/relationships/vmlDrawing" Target="../drawings/vmlDrawing11.vml"/><Relationship Id="rId5" Type="http://schemas.openxmlformats.org/officeDocument/2006/relationships/image" Target="../media/image125.wmf"/><Relationship Id="rId4" Type="http://schemas.openxmlformats.org/officeDocument/2006/relationships/oleObject" Target="../embeddings/oleObject53.bin"/></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4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89.xml"/><Relationship Id="rId1" Type="http://schemas.openxmlformats.org/officeDocument/2006/relationships/vmlDrawing" Target="../drawings/vmlDrawing12.vml"/><Relationship Id="rId4" Type="http://schemas.openxmlformats.org/officeDocument/2006/relationships/image" Target="../media/image126.emf"/></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45.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189.xml"/><Relationship Id="rId1" Type="http://schemas.openxmlformats.org/officeDocument/2006/relationships/vmlDrawing" Target="../drawings/vmlDrawing13.vml"/><Relationship Id="rId4" Type="http://schemas.openxmlformats.org/officeDocument/2006/relationships/image" Target="../media/image127.emf"/></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4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89.xml"/></Relationships>
</file>

<file path=ppt/slides/_rels/slide14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89.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91.xml"/></Relationships>
</file>

<file path=ppt/slides/_rels/slide151.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image" Target="../media/image128.wmf"/><Relationship Id="rId1" Type="http://schemas.openxmlformats.org/officeDocument/2006/relationships/slideLayout" Target="../slideLayouts/slideLayout194.xml"/></Relationships>
</file>

<file path=ppt/slides/_rels/slide152.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94.xml"/><Relationship Id="rId1" Type="http://schemas.openxmlformats.org/officeDocument/2006/relationships/vmlDrawing" Target="../drawings/vmlDrawing14.vml"/><Relationship Id="rId4" Type="http://schemas.openxmlformats.org/officeDocument/2006/relationships/image" Target="../media/image130.wmf"/></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93.xml"/></Relationships>
</file>

<file path=ppt/slides/_rels/slide154.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193.xml"/><Relationship Id="rId1" Type="http://schemas.openxmlformats.org/officeDocument/2006/relationships/vmlDrawing" Target="../drawings/vmlDrawing15.vml"/><Relationship Id="rId6" Type="http://schemas.openxmlformats.org/officeDocument/2006/relationships/image" Target="../media/image132.wmf"/><Relationship Id="rId5" Type="http://schemas.openxmlformats.org/officeDocument/2006/relationships/oleObject" Target="../embeddings/oleObject58.bin"/><Relationship Id="rId4" Type="http://schemas.openxmlformats.org/officeDocument/2006/relationships/image" Target="../media/image131.wmf"/></Relationships>
</file>

<file path=ppt/slides/_rels/slide155.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193.xml"/><Relationship Id="rId1" Type="http://schemas.openxmlformats.org/officeDocument/2006/relationships/vmlDrawing" Target="../drawings/vmlDrawing16.vml"/><Relationship Id="rId6" Type="http://schemas.openxmlformats.org/officeDocument/2006/relationships/image" Target="../media/image134.wmf"/><Relationship Id="rId5" Type="http://schemas.openxmlformats.org/officeDocument/2006/relationships/oleObject" Target="../embeddings/oleObject60.bin"/><Relationship Id="rId4" Type="http://schemas.openxmlformats.org/officeDocument/2006/relationships/image" Target="../media/image133.wmf"/></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59.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191.xml"/><Relationship Id="rId1" Type="http://schemas.openxmlformats.org/officeDocument/2006/relationships/vmlDrawing" Target="../drawings/vmlDrawing17.vml"/><Relationship Id="rId6" Type="http://schemas.openxmlformats.org/officeDocument/2006/relationships/image" Target="../media/image136.wmf"/><Relationship Id="rId5" Type="http://schemas.openxmlformats.org/officeDocument/2006/relationships/oleObject" Target="../embeddings/oleObject62.bin"/><Relationship Id="rId4" Type="http://schemas.openxmlformats.org/officeDocument/2006/relationships/image" Target="../media/image135.wmf"/></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61.xml.rels><?xml version="1.0" encoding="UTF-8" standalone="yes"?>
<Relationships xmlns="http://schemas.openxmlformats.org/package/2006/relationships"><Relationship Id="rId2" Type="http://schemas.openxmlformats.org/officeDocument/2006/relationships/image" Target="../media/image137.jpeg"/><Relationship Id="rId1" Type="http://schemas.openxmlformats.org/officeDocument/2006/relationships/slideLayout" Target="../slideLayouts/slideLayout189.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64.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58.png"/><Relationship Id="rId1" Type="http://schemas.openxmlformats.org/officeDocument/2006/relationships/slideLayout" Target="../slideLayouts/slideLayout189.xml"/></Relationships>
</file>

<file path=ppt/slides/_rels/slide1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9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74.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194.xml"/><Relationship Id="rId1" Type="http://schemas.openxmlformats.org/officeDocument/2006/relationships/vmlDrawing" Target="../drawings/vmlDrawing18.vml"/><Relationship Id="rId4" Type="http://schemas.openxmlformats.org/officeDocument/2006/relationships/image" Target="../media/image139.wmf"/></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176.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194.xml"/><Relationship Id="rId1" Type="http://schemas.openxmlformats.org/officeDocument/2006/relationships/vmlDrawing" Target="../drawings/vmlDrawing19.vml"/><Relationship Id="rId6" Type="http://schemas.openxmlformats.org/officeDocument/2006/relationships/image" Target="../media/image141.png"/><Relationship Id="rId5" Type="http://schemas.openxmlformats.org/officeDocument/2006/relationships/oleObject" Target="../embeddings/oleObject65.bin"/><Relationship Id="rId4" Type="http://schemas.openxmlformats.org/officeDocument/2006/relationships/image" Target="../media/image140.pn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93.xml"/></Relationships>
</file>

<file path=ppt/slides/_rels/slide179.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19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83.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19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86.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18.xml"/><Relationship Id="rId1" Type="http://schemas.openxmlformats.org/officeDocument/2006/relationships/slideLayout" Target="../slideLayouts/slideLayout189.xml"/></Relationships>
</file>

<file path=ppt/slides/_rels/slide187.xml.rels><?xml version="1.0" encoding="UTF-8" standalone="yes"?>
<Relationships xmlns="http://schemas.openxmlformats.org/package/2006/relationships"><Relationship Id="rId2" Type="http://schemas.openxmlformats.org/officeDocument/2006/relationships/image" Target="../media/image145.jpeg"/><Relationship Id="rId1" Type="http://schemas.openxmlformats.org/officeDocument/2006/relationships/slideLayout" Target="../slideLayouts/slideLayout189.xml"/></Relationships>
</file>

<file path=ppt/slides/_rels/slide188.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19.xml"/><Relationship Id="rId1" Type="http://schemas.openxmlformats.org/officeDocument/2006/relationships/slideLayout" Target="../slideLayouts/slideLayout189.xml"/><Relationship Id="rId4" Type="http://schemas.openxmlformats.org/officeDocument/2006/relationships/image" Target="../media/image147.png"/></Relationships>
</file>

<file path=ppt/slides/_rels/slide189.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notesSlide" Target="../notesSlides/notesSlide20.xml"/><Relationship Id="rId1" Type="http://schemas.openxmlformats.org/officeDocument/2006/relationships/slideLayout" Target="../slideLayouts/slideLayout189.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9.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9.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92.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22.xml"/><Relationship Id="rId1" Type="http://schemas.openxmlformats.org/officeDocument/2006/relationships/slideLayout" Target="../slideLayouts/slideLayout189.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93.xml"/></Relationships>
</file>

<file path=ppt/slides/_rels/slide194.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189.xml"/></Relationships>
</file>

<file path=ppt/slides/_rels/slide195.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23.xml"/><Relationship Id="rId1" Type="http://schemas.openxmlformats.org/officeDocument/2006/relationships/slideLayout" Target="../slideLayouts/slideLayout189.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98.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24.xml"/><Relationship Id="rId1" Type="http://schemas.openxmlformats.org/officeDocument/2006/relationships/slideLayout" Target="../slideLayouts/slideLayout189.xml"/><Relationship Id="rId5" Type="http://schemas.openxmlformats.org/officeDocument/2006/relationships/image" Target="../media/image154.png"/><Relationship Id="rId4" Type="http://schemas.openxmlformats.org/officeDocument/2006/relationships/image" Target="../media/image153.png"/></Relationships>
</file>

<file path=ppt/slides/_rels/slide199.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25.xml"/><Relationship Id="rId1" Type="http://schemas.openxmlformats.org/officeDocument/2006/relationships/slideLayout" Target="../slideLayouts/slideLayout18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200.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194.xml"/><Relationship Id="rId1" Type="http://schemas.openxmlformats.org/officeDocument/2006/relationships/vmlDrawing" Target="../drawings/vmlDrawing20.vml"/><Relationship Id="rId4" Type="http://schemas.openxmlformats.org/officeDocument/2006/relationships/image" Target="../media/image156.emf"/></Relationships>
</file>

<file path=ppt/slides/_rels/slide201.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hyperlink" Target="http://images.google.com/imgres?imgurl=http://www.bioquest.org/icbl/projectfiles/titration.jpg&amp;imgrefurl=http://bioquest.org/icbl/icbl_details.php?product_id%3D394&amp;usg=__iiNhPL3TREhk4VWo67-4uT1YTHo=&amp;h=278&amp;w=220&amp;sz=8&amp;hl=en&amp;start=6&amp;um=1&amp;tbnid=_eeBeYAW3MwhRM:&amp;tbnh=114&amp;tbnw=90&amp;prev=/images?q%3Dtitration%26hl%3Den%26sa%3DN%26um%3D1" TargetMode="External"/><Relationship Id="rId1" Type="http://schemas.openxmlformats.org/officeDocument/2006/relationships/slideLayout" Target="../slideLayouts/slideLayout189.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8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7.xml"/><Relationship Id="rId1" Type="http://schemas.openxmlformats.org/officeDocument/2006/relationships/vmlDrawing" Target="../drawings/vmlDrawing1.vml"/><Relationship Id="rId6" Type="http://schemas.openxmlformats.org/officeDocument/2006/relationships/image" Target="../media/image32.emf"/><Relationship Id="rId5" Type="http://schemas.openxmlformats.org/officeDocument/2006/relationships/oleObject" Target="../embeddings/oleObject2.bin"/><Relationship Id="rId4" Type="http://schemas.openxmlformats.org/officeDocument/2006/relationships/image" Target="../media/image31.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7.xml"/><Relationship Id="rId1" Type="http://schemas.openxmlformats.org/officeDocument/2006/relationships/vmlDrawing" Target="../drawings/vmlDrawing2.vml"/><Relationship Id="rId6" Type="http://schemas.openxmlformats.org/officeDocument/2006/relationships/image" Target="../media/image34.emf"/><Relationship Id="rId5" Type="http://schemas.openxmlformats.org/officeDocument/2006/relationships/oleObject" Target="../embeddings/oleObject4.bin"/><Relationship Id="rId4" Type="http://schemas.openxmlformats.org/officeDocument/2006/relationships/image" Target="../media/image33.emf"/></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7.xml"/><Relationship Id="rId1" Type="http://schemas.openxmlformats.org/officeDocument/2006/relationships/vmlDrawing" Target="../drawings/vmlDrawing3.vml"/><Relationship Id="rId6" Type="http://schemas.openxmlformats.org/officeDocument/2006/relationships/image" Target="../media/image41.wmf"/><Relationship Id="rId5" Type="http://schemas.openxmlformats.org/officeDocument/2006/relationships/oleObject" Target="../embeddings/oleObject6.bin"/><Relationship Id="rId4" Type="http://schemas.openxmlformats.org/officeDocument/2006/relationships/image" Target="../media/image40.wmf"/></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images.google.com/imgres?imgurl=http://darkwing.uoregon.edu/~ch111/images/orbfilling.gif&amp;imgrefurl=http://darkwing.uoregon.edu/~ch111/L6.htm&amp;usg=__gAuzwxWbMwBkzBRh83WzUVjGLmo=&amp;h=303&amp;w=328&amp;sz=4&amp;hl=en&amp;start=2&amp;tbnid=RBtEy4CF7DRtYM:&amp;tbnh=109&amp;tbnw=118&amp;prev=/images?q=aufbau+rule&amp;hl=en&amp;sa=G" TargetMode="External"/><Relationship Id="rId1" Type="http://schemas.openxmlformats.org/officeDocument/2006/relationships/slideLayout" Target="../slideLayouts/slideLayout27.xml"/><Relationship Id="rId4" Type="http://schemas.openxmlformats.org/officeDocument/2006/relationships/image" Target="../media/image4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5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images.google.com/imgres?imgurl=http://www.chemheritage.org/pubs/ch-v25n1-articles/images/mendeleev.jpg&amp;imgrefurl=http://www.chemheritage.org/pubs/ch-v25n1-articles/feature_mendeleev.html&amp;usg=__xxY0XxeWGgngDhuXXGIrUfsv7JE=&amp;h=384&amp;w=275&amp;sz=105&amp;hl=en&amp;start=2&amp;tbnid=3q300VE6rlvUHM:&amp;tbnh=123&amp;tbnw=88&amp;prev=/images?q%3DMendeleev%26gbv%3D2%26hl%3Den%26sa%3DG" TargetMode="External"/><Relationship Id="rId1" Type="http://schemas.openxmlformats.org/officeDocument/2006/relationships/slideLayout" Target="../slideLayouts/slideLayout98.xml"/></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gif"/><Relationship Id="rId1" Type="http://schemas.openxmlformats.org/officeDocument/2006/relationships/slideLayout" Target="../slideLayouts/slideLayout9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images.google.com/imgres?imgurl=http://www.daviddarling.info/images/noble_gas_discharges.jpg&amp;imgrefurl=http://www.daviddarling.info/encyclopedia/N/noble_gas.html&amp;usg=__3CX70xQRjZxUjno3NOl3hFTvPt0=&amp;h=294&amp;w=400&amp;sz=62&amp;hl=en&amp;start=2&amp;tbnid=_fQRioxnwxiiAM:&amp;tbnh=91&amp;tbnw=124&amp;prev=/images?q%3Dnobel%2Bgases%26gbv%3D2%26hl%3Den" TargetMode="External"/><Relationship Id="rId1" Type="http://schemas.openxmlformats.org/officeDocument/2006/relationships/slideLayout" Target="../slideLayouts/slideLayout93.xml"/><Relationship Id="rId5" Type="http://schemas.openxmlformats.org/officeDocument/2006/relationships/image" Target="../media/image54.jpeg"/><Relationship Id="rId4" Type="http://schemas.openxmlformats.org/officeDocument/2006/relationships/hyperlink" Target="http://images.google.com/imgres?imgurl=http://chandra.harvard.edu/photo/2002/mars/mars_xray.jpg&amp;imgrefurl=http://chandra.harvard.edu/photo/2002/mars/&amp;usg=__jk08BTRqYGDLFnxhbGozPXNVaiY=&amp;h=504&amp;w=504&amp;sz=81&amp;hl=en&amp;start=13&amp;tbnid=R7Yxdotrq65XBM:&amp;tbnh=130&amp;tbnw=130&amp;prev=/images?q%3Dx-rays%2Batoms%26gbv%3D2%26ndsp%3D20%26hl%3Den%26sa%3DN"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97.xml"/></Relationships>
</file>

<file path=ppt/slides/_rels/slide6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8.xml"/></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22.xml"/></Relationships>
</file>

<file path=ppt/slides/_rels/slide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6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2.xml"/></Relationships>
</file>

<file path=ppt/slides/_rels/slide6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7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89.xml"/></Relationships>
</file>

<file path=ppt/slides/_rels/slide72.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notesSlide" Target="../notesSlides/notesSlide4.xml"/><Relationship Id="rId1" Type="http://schemas.openxmlformats.org/officeDocument/2006/relationships/slideLayout" Target="../slideLayouts/slideLayout193.xml"/></Relationships>
</file>

<file path=ppt/slides/_rels/slide7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88.xml"/></Relationships>
</file>

<file path=ppt/slides/_rels/slide74.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notesSlide" Target="../notesSlides/notesSlide5.xml"/><Relationship Id="rId1" Type="http://schemas.openxmlformats.org/officeDocument/2006/relationships/slideLayout" Target="../slideLayouts/slideLayout193.xml"/><Relationship Id="rId4" Type="http://schemas.openxmlformats.org/officeDocument/2006/relationships/image" Target="../media/image62.png"/></Relationships>
</file>

<file path=ppt/slides/_rels/slide7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6.xml"/><Relationship Id="rId1" Type="http://schemas.openxmlformats.org/officeDocument/2006/relationships/slideLayout" Target="../slideLayouts/slideLayout193.xml"/></Relationships>
</file>

<file path=ppt/slides/_rels/slide76.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notesSlide" Target="../notesSlides/notesSlide7.xml"/><Relationship Id="rId1" Type="http://schemas.openxmlformats.org/officeDocument/2006/relationships/slideLayout" Target="../slideLayouts/slideLayout193.xml"/><Relationship Id="rId4" Type="http://schemas.openxmlformats.org/officeDocument/2006/relationships/image" Target="../media/image63.gif"/></Relationships>
</file>

<file path=ppt/slides/_rels/slide77.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notesSlide" Target="../notesSlides/notesSlide8.xml"/><Relationship Id="rId1" Type="http://schemas.openxmlformats.org/officeDocument/2006/relationships/slideLayout" Target="../slideLayouts/slideLayout193.xml"/></Relationships>
</file>

<file path=ppt/slides/_rels/slide78.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notesSlide" Target="../notesSlides/notesSlide9.xml"/><Relationship Id="rId1" Type="http://schemas.openxmlformats.org/officeDocument/2006/relationships/slideLayout" Target="../slideLayouts/slideLayout193.xml"/></Relationships>
</file>

<file path=ppt/slides/_rels/slide79.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notesSlide" Target="../notesSlides/notesSlide10.xml"/><Relationship Id="rId1" Type="http://schemas.openxmlformats.org/officeDocument/2006/relationships/slideLayout" Target="../slideLayouts/slideLayout19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93.xml"/></Relationships>
</file>

<file path=ppt/slides/_rels/slide81.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notesSlide" Target="../notesSlides/notesSlide11.xml"/><Relationship Id="rId1" Type="http://schemas.openxmlformats.org/officeDocument/2006/relationships/slideLayout" Target="../slideLayouts/slideLayout19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9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9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91.xml"/></Relationships>
</file>

<file path=ppt/slides/_rels/slide85.x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oleObject" Target="../embeddings/oleObject13.bin"/><Relationship Id="rId18" Type="http://schemas.openxmlformats.org/officeDocument/2006/relationships/image" Target="../media/image71.wmf"/><Relationship Id="rId3" Type="http://schemas.openxmlformats.org/officeDocument/2006/relationships/oleObject" Target="../embeddings/oleObject8.bin"/><Relationship Id="rId21" Type="http://schemas.openxmlformats.org/officeDocument/2006/relationships/image" Target="../media/image72.wmf"/><Relationship Id="rId7" Type="http://schemas.openxmlformats.org/officeDocument/2006/relationships/oleObject" Target="../embeddings/oleObject10.bin"/><Relationship Id="rId12" Type="http://schemas.openxmlformats.org/officeDocument/2006/relationships/image" Target="../media/image68.wmf"/><Relationship Id="rId17" Type="http://schemas.openxmlformats.org/officeDocument/2006/relationships/oleObject" Target="../embeddings/oleObject15.bin"/><Relationship Id="rId2" Type="http://schemas.openxmlformats.org/officeDocument/2006/relationships/slideLayout" Target="../slideLayouts/slideLayout188.xml"/><Relationship Id="rId16" Type="http://schemas.openxmlformats.org/officeDocument/2006/relationships/image" Target="../media/image70.wmf"/><Relationship Id="rId20" Type="http://schemas.openxmlformats.org/officeDocument/2006/relationships/oleObject" Target="../embeddings/oleObject17.bin"/><Relationship Id="rId1" Type="http://schemas.openxmlformats.org/officeDocument/2006/relationships/vmlDrawing" Target="../drawings/vmlDrawing4.vml"/><Relationship Id="rId6" Type="http://schemas.openxmlformats.org/officeDocument/2006/relationships/image" Target="../media/image65.wmf"/><Relationship Id="rId11" Type="http://schemas.openxmlformats.org/officeDocument/2006/relationships/oleObject" Target="../embeddings/oleObject12.bin"/><Relationship Id="rId5" Type="http://schemas.openxmlformats.org/officeDocument/2006/relationships/oleObject" Target="../embeddings/oleObject9.bin"/><Relationship Id="rId15" Type="http://schemas.openxmlformats.org/officeDocument/2006/relationships/oleObject" Target="../embeddings/oleObject14.bin"/><Relationship Id="rId10" Type="http://schemas.openxmlformats.org/officeDocument/2006/relationships/image" Target="../media/image67.wmf"/><Relationship Id="rId19" Type="http://schemas.openxmlformats.org/officeDocument/2006/relationships/oleObject" Target="../embeddings/oleObject16.bin"/><Relationship Id="rId4" Type="http://schemas.openxmlformats.org/officeDocument/2006/relationships/image" Target="../media/image64.wmf"/><Relationship Id="rId9" Type="http://schemas.openxmlformats.org/officeDocument/2006/relationships/oleObject" Target="../embeddings/oleObject11.bin"/><Relationship Id="rId14" Type="http://schemas.openxmlformats.org/officeDocument/2006/relationships/image" Target="../media/image69.wmf"/></Relationships>
</file>

<file path=ppt/slides/_rels/slide86.xml.rels><?xml version="1.0" encoding="UTF-8" standalone="yes"?>
<Relationships xmlns="http://schemas.openxmlformats.org/package/2006/relationships"><Relationship Id="rId8" Type="http://schemas.openxmlformats.org/officeDocument/2006/relationships/image" Target="../media/image75.wmf"/><Relationship Id="rId13" Type="http://schemas.openxmlformats.org/officeDocument/2006/relationships/oleObject" Target="../embeddings/oleObject23.bin"/><Relationship Id="rId18" Type="http://schemas.openxmlformats.org/officeDocument/2006/relationships/image" Target="../media/image79.wmf"/><Relationship Id="rId3" Type="http://schemas.openxmlformats.org/officeDocument/2006/relationships/oleObject" Target="../embeddings/oleObject18.bin"/><Relationship Id="rId21" Type="http://schemas.openxmlformats.org/officeDocument/2006/relationships/oleObject" Target="../embeddings/oleObject27.bin"/><Relationship Id="rId7" Type="http://schemas.openxmlformats.org/officeDocument/2006/relationships/oleObject" Target="../embeddings/oleObject20.bin"/><Relationship Id="rId12" Type="http://schemas.openxmlformats.org/officeDocument/2006/relationships/image" Target="../media/image68.wmf"/><Relationship Id="rId17" Type="http://schemas.openxmlformats.org/officeDocument/2006/relationships/oleObject" Target="../embeddings/oleObject25.bin"/><Relationship Id="rId2" Type="http://schemas.openxmlformats.org/officeDocument/2006/relationships/slideLayout" Target="../slideLayouts/slideLayout188.xml"/><Relationship Id="rId16" Type="http://schemas.openxmlformats.org/officeDocument/2006/relationships/image" Target="../media/image78.wmf"/><Relationship Id="rId20" Type="http://schemas.openxmlformats.org/officeDocument/2006/relationships/image" Target="../media/image80.wmf"/><Relationship Id="rId1" Type="http://schemas.openxmlformats.org/officeDocument/2006/relationships/vmlDrawing" Target="../drawings/vmlDrawing5.vml"/><Relationship Id="rId6" Type="http://schemas.openxmlformats.org/officeDocument/2006/relationships/image" Target="../media/image74.wmf"/><Relationship Id="rId11" Type="http://schemas.openxmlformats.org/officeDocument/2006/relationships/oleObject" Target="../embeddings/oleObject22.bin"/><Relationship Id="rId5" Type="http://schemas.openxmlformats.org/officeDocument/2006/relationships/oleObject" Target="../embeddings/oleObject19.bin"/><Relationship Id="rId15" Type="http://schemas.openxmlformats.org/officeDocument/2006/relationships/oleObject" Target="../embeddings/oleObject24.bin"/><Relationship Id="rId10" Type="http://schemas.openxmlformats.org/officeDocument/2006/relationships/image" Target="../media/image76.wmf"/><Relationship Id="rId19" Type="http://schemas.openxmlformats.org/officeDocument/2006/relationships/oleObject" Target="../embeddings/oleObject26.bin"/><Relationship Id="rId4" Type="http://schemas.openxmlformats.org/officeDocument/2006/relationships/image" Target="../media/image73.wmf"/><Relationship Id="rId9" Type="http://schemas.openxmlformats.org/officeDocument/2006/relationships/oleObject" Target="../embeddings/oleObject21.bin"/><Relationship Id="rId14" Type="http://schemas.openxmlformats.org/officeDocument/2006/relationships/image" Target="../media/image77.wmf"/><Relationship Id="rId22" Type="http://schemas.openxmlformats.org/officeDocument/2006/relationships/image" Target="../media/image81.w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88.xml.rels><?xml version="1.0" encoding="UTF-8" standalone="yes"?>
<Relationships xmlns="http://schemas.openxmlformats.org/package/2006/relationships"><Relationship Id="rId8" Type="http://schemas.openxmlformats.org/officeDocument/2006/relationships/image" Target="../media/image84.wmf"/><Relationship Id="rId13" Type="http://schemas.openxmlformats.org/officeDocument/2006/relationships/oleObject" Target="../embeddings/oleObject33.bin"/><Relationship Id="rId18" Type="http://schemas.openxmlformats.org/officeDocument/2006/relationships/image" Target="../media/image88.wmf"/><Relationship Id="rId3" Type="http://schemas.openxmlformats.org/officeDocument/2006/relationships/oleObject" Target="../embeddings/oleObject28.bin"/><Relationship Id="rId21" Type="http://schemas.openxmlformats.org/officeDocument/2006/relationships/oleObject" Target="../embeddings/oleObject37.bin"/><Relationship Id="rId7" Type="http://schemas.openxmlformats.org/officeDocument/2006/relationships/oleObject" Target="../embeddings/oleObject30.bin"/><Relationship Id="rId12" Type="http://schemas.openxmlformats.org/officeDocument/2006/relationships/image" Target="../media/image68.wmf"/><Relationship Id="rId17" Type="http://schemas.openxmlformats.org/officeDocument/2006/relationships/oleObject" Target="../embeddings/oleObject35.bin"/><Relationship Id="rId2" Type="http://schemas.openxmlformats.org/officeDocument/2006/relationships/slideLayout" Target="../slideLayouts/slideLayout188.xml"/><Relationship Id="rId16" Type="http://schemas.openxmlformats.org/officeDocument/2006/relationships/image" Target="../media/image87.wmf"/><Relationship Id="rId20" Type="http://schemas.openxmlformats.org/officeDocument/2006/relationships/image" Target="../media/image89.wmf"/><Relationship Id="rId1" Type="http://schemas.openxmlformats.org/officeDocument/2006/relationships/vmlDrawing" Target="../drawings/vmlDrawing6.vml"/><Relationship Id="rId6" Type="http://schemas.openxmlformats.org/officeDocument/2006/relationships/image" Target="../media/image83.wmf"/><Relationship Id="rId11" Type="http://schemas.openxmlformats.org/officeDocument/2006/relationships/oleObject" Target="../embeddings/oleObject32.bin"/><Relationship Id="rId5" Type="http://schemas.openxmlformats.org/officeDocument/2006/relationships/oleObject" Target="../embeddings/oleObject29.bin"/><Relationship Id="rId15" Type="http://schemas.openxmlformats.org/officeDocument/2006/relationships/oleObject" Target="../embeddings/oleObject34.bin"/><Relationship Id="rId10" Type="http://schemas.openxmlformats.org/officeDocument/2006/relationships/image" Target="../media/image85.wmf"/><Relationship Id="rId19" Type="http://schemas.openxmlformats.org/officeDocument/2006/relationships/oleObject" Target="../embeddings/oleObject36.bin"/><Relationship Id="rId4" Type="http://schemas.openxmlformats.org/officeDocument/2006/relationships/image" Target="../media/image82.wmf"/><Relationship Id="rId9" Type="http://schemas.openxmlformats.org/officeDocument/2006/relationships/oleObject" Target="../embeddings/oleObject31.bin"/><Relationship Id="rId14" Type="http://schemas.openxmlformats.org/officeDocument/2006/relationships/image" Target="../media/image86.wmf"/><Relationship Id="rId22" Type="http://schemas.openxmlformats.org/officeDocument/2006/relationships/image" Target="../media/image90.wmf"/></Relationships>
</file>

<file path=ppt/slides/_rels/slide89.xml.rels><?xml version="1.0" encoding="UTF-8" standalone="yes"?>
<Relationships xmlns="http://schemas.openxmlformats.org/package/2006/relationships"><Relationship Id="rId8" Type="http://schemas.openxmlformats.org/officeDocument/2006/relationships/image" Target="../media/image93.wmf"/><Relationship Id="rId13" Type="http://schemas.openxmlformats.org/officeDocument/2006/relationships/oleObject" Target="../embeddings/oleObject43.bin"/><Relationship Id="rId18" Type="http://schemas.openxmlformats.org/officeDocument/2006/relationships/image" Target="../media/image97.wmf"/><Relationship Id="rId3" Type="http://schemas.openxmlformats.org/officeDocument/2006/relationships/oleObject" Target="../embeddings/oleObject38.bin"/><Relationship Id="rId21" Type="http://schemas.openxmlformats.org/officeDocument/2006/relationships/oleObject" Target="../embeddings/oleObject47.bin"/><Relationship Id="rId7" Type="http://schemas.openxmlformats.org/officeDocument/2006/relationships/oleObject" Target="../embeddings/oleObject40.bin"/><Relationship Id="rId12" Type="http://schemas.openxmlformats.org/officeDocument/2006/relationships/image" Target="../media/image68.wmf"/><Relationship Id="rId17" Type="http://schemas.openxmlformats.org/officeDocument/2006/relationships/oleObject" Target="../embeddings/oleObject45.bin"/><Relationship Id="rId2" Type="http://schemas.openxmlformats.org/officeDocument/2006/relationships/slideLayout" Target="../slideLayouts/slideLayout188.xml"/><Relationship Id="rId16" Type="http://schemas.openxmlformats.org/officeDocument/2006/relationships/image" Target="../media/image96.wmf"/><Relationship Id="rId20" Type="http://schemas.openxmlformats.org/officeDocument/2006/relationships/image" Target="../media/image98.wmf"/><Relationship Id="rId1" Type="http://schemas.openxmlformats.org/officeDocument/2006/relationships/vmlDrawing" Target="../drawings/vmlDrawing7.vml"/><Relationship Id="rId6" Type="http://schemas.openxmlformats.org/officeDocument/2006/relationships/image" Target="../media/image92.wmf"/><Relationship Id="rId11" Type="http://schemas.openxmlformats.org/officeDocument/2006/relationships/oleObject" Target="../embeddings/oleObject42.bin"/><Relationship Id="rId5" Type="http://schemas.openxmlformats.org/officeDocument/2006/relationships/oleObject" Target="../embeddings/oleObject39.bin"/><Relationship Id="rId15" Type="http://schemas.openxmlformats.org/officeDocument/2006/relationships/oleObject" Target="../embeddings/oleObject44.bin"/><Relationship Id="rId10" Type="http://schemas.openxmlformats.org/officeDocument/2006/relationships/image" Target="../media/image94.wmf"/><Relationship Id="rId19" Type="http://schemas.openxmlformats.org/officeDocument/2006/relationships/oleObject" Target="../embeddings/oleObject46.bin"/><Relationship Id="rId4" Type="http://schemas.openxmlformats.org/officeDocument/2006/relationships/image" Target="../media/image91.wmf"/><Relationship Id="rId9" Type="http://schemas.openxmlformats.org/officeDocument/2006/relationships/oleObject" Target="../embeddings/oleObject41.bin"/><Relationship Id="rId14" Type="http://schemas.openxmlformats.org/officeDocument/2006/relationships/image" Target="../media/image95.wmf"/><Relationship Id="rId22" Type="http://schemas.openxmlformats.org/officeDocument/2006/relationships/image" Target="../media/image99.wmf"/></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images.google.com/imgres?imgurl=http://www.dkimages.com/discover/previews/1051/55097581.JPG&amp;imgrefurl=http://www.dkimages.com/discover/DKIMAGES/Discover/Home/Science/Physics-and-Chemistry/Matter/Liquids/Water/Experiments/Experiments-73.html&amp;usg=__8y5GNkRrN3McdGrdUIeHUC8ZzeE=&amp;h=768&amp;w=487&amp;sz=71&amp;hl=en&amp;start=9&amp;um=1&amp;tbnid=fhDygrSnpWGcRM:&amp;tbnh=142&amp;tbnw=90&amp;prev=/images?q%3Dimmiscible%2Bliquids%26um%3D1%26hl%3Den" TargetMode="External"/><Relationship Id="rId1" Type="http://schemas.openxmlformats.org/officeDocument/2006/relationships/slideLayout" Target="../slideLayouts/slideLayout15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9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94.xml.rels><?xml version="1.0" encoding="UTF-8" standalone="yes"?>
<Relationships xmlns="http://schemas.openxmlformats.org/package/2006/relationships"><Relationship Id="rId3" Type="http://schemas.openxmlformats.org/officeDocument/2006/relationships/image" Target="../media/image100.jpeg"/><Relationship Id="rId7" Type="http://schemas.openxmlformats.org/officeDocument/2006/relationships/image" Target="../media/image102.jpeg"/><Relationship Id="rId2" Type="http://schemas.openxmlformats.org/officeDocument/2006/relationships/hyperlink" Target="http://images.google.com/imgres?imgurl=http://www.mii.org/Minerals/Minpics1/Sodium%20Rich%20Plagioclase.jpg&amp;imgrefurl=http://www.mii.org/Minerals/photoSRPlagioclase.html&amp;usg=__bp2kx6C1Mvzh91ZcGJox46EvZVg=&amp;h=303&amp;w=360&amp;sz=19&amp;hl=en&amp;start=16&amp;tbnid=K5oE7yhxTMFKxM:&amp;tbnh=102&amp;tbnw=121&amp;prev=/images?q%3Dsodium%26gbv%3D2%26hl%3Den" TargetMode="External"/><Relationship Id="rId1" Type="http://schemas.openxmlformats.org/officeDocument/2006/relationships/slideLayout" Target="../slideLayouts/slideLayout194.xml"/><Relationship Id="rId6" Type="http://schemas.openxmlformats.org/officeDocument/2006/relationships/hyperlink" Target="http://images.google.com/imgres?imgurl=http://img4.sunset.com/i/2008/07/salt-word-m.jpg&amp;imgrefurl=http://www.sunset.com/food-wine/fast-fresh/salt-secrets-00400000029646/&amp;usg=__Z5ciKhgI6fWW_6d-yk8URux9yG0=&amp;h=300&amp;w=300&amp;sz=16&amp;hl=en&amp;start=5&amp;tbnid=fIRTVJopLfeZDM:&amp;tbnh=116&amp;tbnw=116&amp;prev=/images?q%3Dsalt%26gbv%3D2%26hl%3Den" TargetMode="External"/><Relationship Id="rId5" Type="http://schemas.openxmlformats.org/officeDocument/2006/relationships/image" Target="../media/image101.jpeg"/><Relationship Id="rId4" Type="http://schemas.openxmlformats.org/officeDocument/2006/relationships/hyperlink" Target="http://images.google.com/imgres?imgurl=http://upload.wikimedia.org/wikipedia/commons/f/f6/Chlorine-sample.jpg&amp;imgrefurl=http://commons.wikimedia.org/wiki/File:Chlorine-sample.jpg&amp;usg=__LjTLDi-uN-SgSiMTC5Mwk-w4oaI=&amp;h=1716&amp;w=1287&amp;sz=845&amp;hl=en&amp;start=5&amp;tbnid=WKpkvRSwE0s6_M:&amp;tbnh=150&amp;tbnw=113&amp;prev=/images?q%3Dchlorine%26gbv%3D2%26hl%3Den" TargetMode="External"/></Relationships>
</file>

<file path=ppt/slides/_rels/slide9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2.xml"/><Relationship Id="rId1" Type="http://schemas.openxmlformats.org/officeDocument/2006/relationships/slideLayout" Target="../slideLayouts/slideLayout199.xml"/></Relationships>
</file>

<file path=ppt/slides/_rels/slide96.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19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98.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89.xml"/></Relationships>
</file>

<file path=ppt/slides/_rels/slide9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1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MHS </a:t>
            </a:r>
            <a:r>
              <a:rPr lang="en-US" dirty="0" err="1" smtClean="0"/>
              <a:t>Chem</a:t>
            </a:r>
            <a:r>
              <a:rPr lang="en-US" dirty="0" smtClean="0"/>
              <a:t> I </a:t>
            </a:r>
            <a:r>
              <a:rPr lang="en-US" dirty="0" smtClean="0"/>
              <a:t>Topics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62562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04800" y="228600"/>
            <a:ext cx="8610600" cy="1447800"/>
          </a:xfrm>
        </p:spPr>
        <p:txBody>
          <a:bodyPr/>
          <a:lstStyle/>
          <a:p>
            <a:r>
              <a:rPr lang="en-US" altLang="en-US" smtClean="0"/>
              <a:t>Increase solubility of a gas in a liquid</a:t>
            </a:r>
          </a:p>
        </p:txBody>
      </p:sp>
      <p:sp>
        <p:nvSpPr>
          <p:cNvPr id="107524" name="Rectangle 4"/>
          <p:cNvSpPr>
            <a:spLocks noGrp="1" noChangeArrowheads="1"/>
          </p:cNvSpPr>
          <p:nvPr>
            <p:ph type="body" sz="half" idx="2"/>
          </p:nvPr>
        </p:nvSpPr>
        <p:spPr>
          <a:xfrm>
            <a:off x="3886200" y="1447800"/>
            <a:ext cx="4953000" cy="4648200"/>
          </a:xfrm>
        </p:spPr>
        <p:txBody>
          <a:bodyPr/>
          <a:lstStyle/>
          <a:p>
            <a:r>
              <a:rPr lang="en-US" altLang="en-US" smtClean="0"/>
              <a:t>Henrys Law- solubility of the gas is directly proportional to the pressure above the liquid- </a:t>
            </a:r>
          </a:p>
          <a:p>
            <a:endParaRPr lang="en-US" altLang="en-US" smtClean="0"/>
          </a:p>
          <a:p>
            <a:r>
              <a:rPr lang="en-US" altLang="en-US" smtClean="0"/>
              <a:t>Effervescence- rapid escape of gas from liquid</a:t>
            </a:r>
          </a:p>
          <a:p>
            <a:endParaRPr lang="en-US" altLang="en-US" smtClean="0"/>
          </a:p>
          <a:p>
            <a:r>
              <a:rPr lang="en-US" altLang="en-US" smtClean="0"/>
              <a:t>Decrease temperature- slows down diffusion</a:t>
            </a:r>
          </a:p>
        </p:txBody>
      </p:sp>
      <p:pic>
        <p:nvPicPr>
          <p:cNvPr id="33796" name="Picture 7" descr="efferversence">
            <a:hlinkClick r:id="rId2"/>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304800" y="1524000"/>
            <a:ext cx="3352800" cy="4089400"/>
          </a:xfrm>
        </p:spPr>
      </p:pic>
    </p:spTree>
    <p:extLst>
      <p:ext uri="{BB962C8B-B14F-4D97-AF65-F5344CB8AC3E}">
        <p14:creationId xmlns:p14="http://schemas.microsoft.com/office/powerpoint/2010/main" val="2561694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7524">
                                            <p:txEl>
                                              <p:pRg st="0" end="0"/>
                                            </p:txEl>
                                          </p:spTgt>
                                        </p:tgtEl>
                                        <p:attrNameLst>
                                          <p:attrName>style.visibility</p:attrName>
                                        </p:attrNameLst>
                                      </p:cBhvr>
                                      <p:to>
                                        <p:strVal val="visible"/>
                                      </p:to>
                                    </p:set>
                                    <p:anim calcmode="lin" valueType="num">
                                      <p:cBhvr additive="base">
                                        <p:cTn id="7" dur="500" fill="hold"/>
                                        <p:tgtEl>
                                          <p:spTgt spid="1075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5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107524">
                                            <p:txEl>
                                              <p:pRg st="2" end="2"/>
                                            </p:txEl>
                                          </p:spTgt>
                                        </p:tgtEl>
                                        <p:attrNameLst>
                                          <p:attrName>style.visibility</p:attrName>
                                        </p:attrNameLst>
                                      </p:cBhvr>
                                      <p:to>
                                        <p:strVal val="visible"/>
                                      </p:to>
                                    </p:set>
                                    <p:animEffect transition="in" filter="box(in)">
                                      <p:cBhvr>
                                        <p:cTn id="13" dur="500"/>
                                        <p:tgtEl>
                                          <p:spTgt spid="107524">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9" presetClass="entr" presetSubtype="10" fill="hold" nodeType="clickEffect">
                                  <p:stCondLst>
                                    <p:cond delay="0"/>
                                  </p:stCondLst>
                                  <p:childTnLst>
                                    <p:set>
                                      <p:cBhvr>
                                        <p:cTn id="17" dur="1" fill="hold">
                                          <p:stCondLst>
                                            <p:cond delay="0"/>
                                          </p:stCondLst>
                                        </p:cTn>
                                        <p:tgtEl>
                                          <p:spTgt spid="107524">
                                            <p:txEl>
                                              <p:pRg st="4" end="4"/>
                                            </p:txEl>
                                          </p:spTgt>
                                        </p:tgtEl>
                                        <p:attrNameLst>
                                          <p:attrName>style.visibility</p:attrName>
                                        </p:attrNameLst>
                                      </p:cBhvr>
                                      <p:to>
                                        <p:strVal val="visible"/>
                                      </p:to>
                                    </p:set>
                                    <p:anim calcmode="lin" valueType="num">
                                      <p:cBhvr>
                                        <p:cTn id="18" dur="5000" fill="hold"/>
                                        <p:tgtEl>
                                          <p:spTgt spid="107524">
                                            <p:txEl>
                                              <p:pRg st="4" end="4"/>
                                            </p:txEl>
                                          </p:spTgt>
                                        </p:tgtEl>
                                        <p:attrNameLst>
                                          <p:attrName>ppt_w</p:attrName>
                                        </p:attrNameLst>
                                      </p:cBhvr>
                                      <p:tavLst>
                                        <p:tav tm="0" fmla="#ppt_w*sin(2.5*pi*$)">
                                          <p:val>
                                            <p:fltVal val="0"/>
                                          </p:val>
                                        </p:tav>
                                        <p:tav tm="100000">
                                          <p:val>
                                            <p:fltVal val="1"/>
                                          </p:val>
                                        </p:tav>
                                      </p:tavLst>
                                    </p:anim>
                                    <p:anim calcmode="lin" valueType="num">
                                      <p:cBhvr>
                                        <p:cTn id="19" dur="5000" fill="hold"/>
                                        <p:tgtEl>
                                          <p:spTgt spid="107524">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5638800" y="4267200"/>
            <a:ext cx="533400" cy="531813"/>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spcBef>
                <a:spcPct val="50000"/>
              </a:spcBef>
            </a:pPr>
            <a:r>
              <a:rPr lang="en-US" altLang="en-US" sz="2800">
                <a:solidFill>
                  <a:srgbClr val="675E47"/>
                </a:solidFill>
              </a:rPr>
              <a:t>C</a:t>
            </a:r>
          </a:p>
        </p:txBody>
      </p:sp>
      <p:sp>
        <p:nvSpPr>
          <p:cNvPr id="121859" name="Text Box 3"/>
          <p:cNvSpPr txBox="1">
            <a:spLocks noChangeArrowheads="1"/>
          </p:cNvSpPr>
          <p:nvPr/>
        </p:nvSpPr>
        <p:spPr bwMode="auto">
          <a:xfrm>
            <a:off x="4632325" y="4264025"/>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2800">
                <a:solidFill>
                  <a:srgbClr val="675E47"/>
                </a:solidFill>
              </a:rPr>
              <a:t>H</a:t>
            </a:r>
          </a:p>
        </p:txBody>
      </p:sp>
      <p:sp>
        <p:nvSpPr>
          <p:cNvPr id="121860" name="Text Box 4"/>
          <p:cNvSpPr txBox="1">
            <a:spLocks noChangeArrowheads="1"/>
          </p:cNvSpPr>
          <p:nvPr/>
        </p:nvSpPr>
        <p:spPr bwMode="auto">
          <a:xfrm>
            <a:off x="5622925" y="327660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2800">
                <a:solidFill>
                  <a:srgbClr val="675E47"/>
                </a:solidFill>
              </a:rPr>
              <a:t>H</a:t>
            </a:r>
          </a:p>
        </p:txBody>
      </p:sp>
      <p:sp>
        <p:nvSpPr>
          <p:cNvPr id="121861" name="Text Box 5"/>
          <p:cNvSpPr txBox="1">
            <a:spLocks noChangeArrowheads="1"/>
          </p:cNvSpPr>
          <p:nvPr/>
        </p:nvSpPr>
        <p:spPr bwMode="auto">
          <a:xfrm>
            <a:off x="5638800" y="5195888"/>
            <a:ext cx="457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2800">
                <a:solidFill>
                  <a:srgbClr val="675E47"/>
                </a:solidFill>
              </a:rPr>
              <a:t>H</a:t>
            </a:r>
          </a:p>
        </p:txBody>
      </p:sp>
      <p:sp>
        <p:nvSpPr>
          <p:cNvPr id="121862" name="Text Box 6"/>
          <p:cNvSpPr txBox="1">
            <a:spLocks noChangeArrowheads="1"/>
          </p:cNvSpPr>
          <p:nvPr/>
        </p:nvSpPr>
        <p:spPr bwMode="auto">
          <a:xfrm>
            <a:off x="6705600" y="43132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2400">
                <a:solidFill>
                  <a:srgbClr val="675E47"/>
                </a:solidFill>
              </a:rPr>
              <a:t>Cl</a:t>
            </a:r>
          </a:p>
        </p:txBody>
      </p:sp>
      <p:sp>
        <p:nvSpPr>
          <p:cNvPr id="121863" name="Text Box 7"/>
          <p:cNvSpPr txBox="1">
            <a:spLocks noChangeArrowheads="1"/>
          </p:cNvSpPr>
          <p:nvPr/>
        </p:nvSpPr>
        <p:spPr bwMode="auto">
          <a:xfrm>
            <a:off x="5603875" y="3595688"/>
            <a:ext cx="492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2800">
                <a:solidFill>
                  <a:srgbClr val="675E47"/>
                </a:solidFill>
              </a:rPr>
              <a:t>..</a:t>
            </a:r>
          </a:p>
        </p:txBody>
      </p:sp>
      <p:sp>
        <p:nvSpPr>
          <p:cNvPr id="121864" name="Text Box 8"/>
          <p:cNvSpPr txBox="1">
            <a:spLocks noChangeArrowheads="1"/>
          </p:cNvSpPr>
          <p:nvPr/>
        </p:nvSpPr>
        <p:spPr bwMode="auto">
          <a:xfrm rot="-5400000">
            <a:off x="4966494" y="4253706"/>
            <a:ext cx="492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2800">
                <a:solidFill>
                  <a:srgbClr val="675E47"/>
                </a:solidFill>
              </a:rPr>
              <a:t>..</a:t>
            </a:r>
          </a:p>
        </p:txBody>
      </p:sp>
      <p:sp>
        <p:nvSpPr>
          <p:cNvPr id="121865" name="Text Box 9"/>
          <p:cNvSpPr txBox="1">
            <a:spLocks noChangeArrowheads="1"/>
          </p:cNvSpPr>
          <p:nvPr/>
        </p:nvSpPr>
        <p:spPr bwMode="auto">
          <a:xfrm>
            <a:off x="5638800" y="4572000"/>
            <a:ext cx="504825" cy="531813"/>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2800">
                <a:solidFill>
                  <a:srgbClr val="003300"/>
                </a:solidFill>
              </a:rPr>
              <a:t>..</a:t>
            </a:r>
          </a:p>
        </p:txBody>
      </p:sp>
      <p:sp>
        <p:nvSpPr>
          <p:cNvPr id="121866" name="Text Box 10"/>
          <p:cNvSpPr txBox="1">
            <a:spLocks noChangeArrowheads="1"/>
          </p:cNvSpPr>
          <p:nvPr/>
        </p:nvSpPr>
        <p:spPr bwMode="auto">
          <a:xfrm rot="5496964" flipV="1">
            <a:off x="5957094" y="4253706"/>
            <a:ext cx="492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2800">
                <a:solidFill>
                  <a:srgbClr val="675E47"/>
                </a:solidFill>
              </a:rPr>
              <a:t>..</a:t>
            </a:r>
          </a:p>
        </p:txBody>
      </p:sp>
      <p:sp>
        <p:nvSpPr>
          <p:cNvPr id="25611" name="Rectangle 11"/>
          <p:cNvSpPr>
            <a:spLocks noGrp="1" noChangeArrowheads="1"/>
          </p:cNvSpPr>
          <p:nvPr>
            <p:ph type="title"/>
          </p:nvPr>
        </p:nvSpPr>
        <p:spPr>
          <a:xfrm>
            <a:off x="762000" y="304800"/>
            <a:ext cx="7772400" cy="609600"/>
          </a:xfrm>
        </p:spPr>
        <p:txBody>
          <a:bodyPr/>
          <a:lstStyle/>
          <a:p>
            <a:r>
              <a:rPr lang="en-US" altLang="en-US" sz="2800" smtClean="0">
                <a:solidFill>
                  <a:srgbClr val="FF0000"/>
                </a:solidFill>
              </a:rPr>
              <a:t>Completing a Lewis Structure -</a:t>
            </a:r>
            <a:r>
              <a:rPr lang="en-US" altLang="en-US" smtClean="0">
                <a:solidFill>
                  <a:srgbClr val="FF0000"/>
                </a:solidFill>
              </a:rPr>
              <a:t>CH</a:t>
            </a:r>
            <a:r>
              <a:rPr lang="en-US" altLang="en-US" baseline="-25000" smtClean="0">
                <a:solidFill>
                  <a:srgbClr val="FF0000"/>
                </a:solidFill>
              </a:rPr>
              <a:t>3</a:t>
            </a:r>
            <a:r>
              <a:rPr lang="en-US" altLang="en-US" smtClean="0">
                <a:solidFill>
                  <a:srgbClr val="FF0000"/>
                </a:solidFill>
              </a:rPr>
              <a:t>Cl</a:t>
            </a:r>
            <a:r>
              <a:rPr lang="en-US" altLang="en-US" smtClean="0"/>
              <a:t/>
            </a:r>
            <a:br>
              <a:rPr lang="en-US" altLang="en-US" smtClean="0"/>
            </a:br>
            <a:endParaRPr lang="en-US" altLang="en-US" smtClean="0"/>
          </a:p>
        </p:txBody>
      </p:sp>
      <p:sp>
        <p:nvSpPr>
          <p:cNvPr id="121870" name="Text Box 14"/>
          <p:cNvSpPr txBox="1">
            <a:spLocks noChangeArrowheads="1"/>
          </p:cNvSpPr>
          <p:nvPr/>
        </p:nvSpPr>
        <p:spPr bwMode="auto">
          <a:xfrm>
            <a:off x="685800" y="1828800"/>
            <a:ext cx="4038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buFontTx/>
              <a:buBlip>
                <a:blip r:embed="rId3"/>
              </a:buBlip>
            </a:pPr>
            <a:r>
              <a:rPr lang="en-US" altLang="en-US" sz="2400">
                <a:solidFill>
                  <a:srgbClr val="675E47"/>
                </a:solidFill>
              </a:rPr>
              <a:t> Join peripheral atoms  </a:t>
            </a:r>
          </a:p>
          <a:p>
            <a:r>
              <a:rPr lang="en-US" altLang="en-US" sz="2400">
                <a:solidFill>
                  <a:srgbClr val="675E47"/>
                </a:solidFill>
              </a:rPr>
              <a:t>  to the central atom  </a:t>
            </a:r>
          </a:p>
          <a:p>
            <a:r>
              <a:rPr lang="en-US" altLang="en-US" sz="2400">
                <a:solidFill>
                  <a:srgbClr val="675E47"/>
                </a:solidFill>
              </a:rPr>
              <a:t>  with electron pairs.</a:t>
            </a:r>
          </a:p>
        </p:txBody>
      </p:sp>
      <p:sp>
        <p:nvSpPr>
          <p:cNvPr id="121871" name="Text Box 15"/>
          <p:cNvSpPr txBox="1">
            <a:spLocks noChangeArrowheads="1"/>
          </p:cNvSpPr>
          <p:nvPr/>
        </p:nvSpPr>
        <p:spPr bwMode="auto">
          <a:xfrm>
            <a:off x="685800" y="3124200"/>
            <a:ext cx="41910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buFontTx/>
              <a:buBlip>
                <a:blip r:embed="rId3"/>
              </a:buBlip>
            </a:pPr>
            <a:r>
              <a:rPr lang="en-US" altLang="en-US" sz="2400">
                <a:solidFill>
                  <a:srgbClr val="FFFFFF"/>
                </a:solidFill>
              </a:rPr>
              <a:t> </a:t>
            </a:r>
            <a:r>
              <a:rPr lang="en-US" altLang="en-US" sz="2400">
                <a:solidFill>
                  <a:srgbClr val="675E47"/>
                </a:solidFill>
              </a:rPr>
              <a:t>Complete octets on     </a:t>
            </a:r>
          </a:p>
          <a:p>
            <a:r>
              <a:rPr lang="en-US" altLang="en-US" sz="2400">
                <a:solidFill>
                  <a:srgbClr val="675E47"/>
                </a:solidFill>
              </a:rPr>
              <a:t>  atoms other than </a:t>
            </a:r>
          </a:p>
          <a:p>
            <a:r>
              <a:rPr lang="en-US" altLang="en-US" sz="2400">
                <a:solidFill>
                  <a:srgbClr val="675E47"/>
                </a:solidFill>
              </a:rPr>
              <a:t>  hydrogen with remaining   </a:t>
            </a:r>
          </a:p>
          <a:p>
            <a:r>
              <a:rPr lang="en-US" altLang="en-US" sz="2400">
                <a:solidFill>
                  <a:srgbClr val="675E47"/>
                </a:solidFill>
              </a:rPr>
              <a:t>  electrons</a:t>
            </a:r>
          </a:p>
          <a:p>
            <a:endParaRPr lang="en-US" altLang="en-US" sz="2400">
              <a:solidFill>
                <a:srgbClr val="675E47"/>
              </a:solidFill>
            </a:endParaRPr>
          </a:p>
          <a:p>
            <a:r>
              <a:rPr lang="en-US" altLang="en-US" sz="2400">
                <a:solidFill>
                  <a:srgbClr val="675E47"/>
                </a:solidFill>
              </a:rPr>
              <a:t>Is this molecule polar?</a:t>
            </a:r>
          </a:p>
        </p:txBody>
      </p:sp>
      <p:sp>
        <p:nvSpPr>
          <p:cNvPr id="121872" name="Text Box 16"/>
          <p:cNvSpPr txBox="1">
            <a:spLocks noChangeArrowheads="1"/>
          </p:cNvSpPr>
          <p:nvPr/>
        </p:nvSpPr>
        <p:spPr bwMode="auto">
          <a:xfrm>
            <a:off x="677863" y="1066800"/>
            <a:ext cx="5037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buFontTx/>
              <a:buBlip>
                <a:blip r:embed="rId3"/>
              </a:buBlip>
            </a:pPr>
            <a:r>
              <a:rPr lang="en-US" altLang="en-US" sz="2400">
                <a:solidFill>
                  <a:srgbClr val="FFFFFF"/>
                </a:solidFill>
              </a:rPr>
              <a:t> </a:t>
            </a:r>
            <a:r>
              <a:rPr lang="en-US" altLang="en-US" sz="2400">
                <a:solidFill>
                  <a:srgbClr val="675E47"/>
                </a:solidFill>
              </a:rPr>
              <a:t>Make carbon the central atom</a:t>
            </a:r>
          </a:p>
        </p:txBody>
      </p:sp>
      <p:sp>
        <p:nvSpPr>
          <p:cNvPr id="121873" name="Text Box 17"/>
          <p:cNvSpPr txBox="1">
            <a:spLocks noChangeArrowheads="1"/>
          </p:cNvSpPr>
          <p:nvPr/>
        </p:nvSpPr>
        <p:spPr bwMode="auto">
          <a:xfrm>
            <a:off x="6689725" y="3886200"/>
            <a:ext cx="44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2400">
                <a:solidFill>
                  <a:srgbClr val="675E47"/>
                </a:solidFill>
              </a:rPr>
              <a:t>..</a:t>
            </a:r>
          </a:p>
        </p:txBody>
      </p:sp>
      <p:sp>
        <p:nvSpPr>
          <p:cNvPr id="121874" name="Text Box 18"/>
          <p:cNvSpPr txBox="1">
            <a:spLocks noChangeArrowheads="1"/>
          </p:cNvSpPr>
          <p:nvPr/>
        </p:nvSpPr>
        <p:spPr bwMode="auto">
          <a:xfrm>
            <a:off x="6705600" y="4572000"/>
            <a:ext cx="44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2400">
                <a:solidFill>
                  <a:srgbClr val="675E47"/>
                </a:solidFill>
              </a:rPr>
              <a:t>..</a:t>
            </a:r>
          </a:p>
        </p:txBody>
      </p:sp>
      <p:sp>
        <p:nvSpPr>
          <p:cNvPr id="121875" name="Text Box 19"/>
          <p:cNvSpPr txBox="1">
            <a:spLocks noChangeArrowheads="1"/>
          </p:cNvSpPr>
          <p:nvPr/>
        </p:nvSpPr>
        <p:spPr bwMode="auto">
          <a:xfrm rot="-5400000">
            <a:off x="6938962" y="4271963"/>
            <a:ext cx="44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2400">
                <a:solidFill>
                  <a:srgbClr val="675E47"/>
                </a:solidFill>
              </a:rPr>
              <a:t>..</a:t>
            </a:r>
          </a:p>
        </p:txBody>
      </p:sp>
    </p:spTree>
    <p:extLst>
      <p:ext uri="{BB962C8B-B14F-4D97-AF65-F5344CB8AC3E}">
        <p14:creationId xmlns:p14="http://schemas.microsoft.com/office/powerpoint/2010/main" val="3076784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1872"/>
                                        </p:tgtEl>
                                        <p:attrNameLst>
                                          <p:attrName>style.visibility</p:attrName>
                                        </p:attrNameLst>
                                      </p:cBhvr>
                                      <p:to>
                                        <p:strVal val="visible"/>
                                      </p:to>
                                    </p:set>
                                    <p:anim calcmode="lin" valueType="num">
                                      <p:cBhvr additive="base">
                                        <p:cTn id="7" dur="500" fill="hold"/>
                                        <p:tgtEl>
                                          <p:spTgt spid="121872"/>
                                        </p:tgtEl>
                                        <p:attrNameLst>
                                          <p:attrName>ppt_x</p:attrName>
                                        </p:attrNameLst>
                                      </p:cBhvr>
                                      <p:tavLst>
                                        <p:tav tm="0">
                                          <p:val>
                                            <p:strVal val="0-#ppt_w/2"/>
                                          </p:val>
                                        </p:tav>
                                        <p:tav tm="100000">
                                          <p:val>
                                            <p:strVal val="#ppt_x"/>
                                          </p:val>
                                        </p:tav>
                                      </p:tavLst>
                                    </p:anim>
                                    <p:anim calcmode="lin" valueType="num">
                                      <p:cBhvr additive="base">
                                        <p:cTn id="8" dur="500" fill="hold"/>
                                        <p:tgtEl>
                                          <p:spTgt spid="12187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21858"/>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21859"/>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2" name="type.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2186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21861"/>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type.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21862"/>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type.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21870"/>
                                        </p:tgtEl>
                                        <p:attrNameLst>
                                          <p:attrName>style.visibility</p:attrName>
                                        </p:attrNameLst>
                                      </p:cBhvr>
                                      <p:to>
                                        <p:strVal val="visible"/>
                                      </p:to>
                                    </p:set>
                                    <p:anim calcmode="lin" valueType="num">
                                      <p:cBhvr additive="base">
                                        <p:cTn id="33" dur="500" fill="hold"/>
                                        <p:tgtEl>
                                          <p:spTgt spid="121870"/>
                                        </p:tgtEl>
                                        <p:attrNameLst>
                                          <p:attrName>ppt_x</p:attrName>
                                        </p:attrNameLst>
                                      </p:cBhvr>
                                      <p:tavLst>
                                        <p:tav tm="0">
                                          <p:val>
                                            <p:strVal val="0-#ppt_w/2"/>
                                          </p:val>
                                        </p:tav>
                                        <p:tav tm="100000">
                                          <p:val>
                                            <p:strVal val="#ppt_x"/>
                                          </p:val>
                                        </p:tav>
                                      </p:tavLst>
                                    </p:anim>
                                    <p:anim calcmode="lin" valueType="num">
                                      <p:cBhvr additive="base">
                                        <p:cTn id="34" dur="500" fill="hold"/>
                                        <p:tgtEl>
                                          <p:spTgt spid="121870"/>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21863"/>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typ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2186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type.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21865"/>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2" name="type.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21866"/>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2" name="type.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21871"/>
                                        </p:tgtEl>
                                        <p:attrNameLst>
                                          <p:attrName>style.visibility</p:attrName>
                                        </p:attrNameLst>
                                      </p:cBhvr>
                                      <p:to>
                                        <p:strVal val="visible"/>
                                      </p:to>
                                    </p:set>
                                    <p:anim calcmode="lin" valueType="num">
                                      <p:cBhvr additive="base">
                                        <p:cTn id="55" dur="500" fill="hold"/>
                                        <p:tgtEl>
                                          <p:spTgt spid="121871"/>
                                        </p:tgtEl>
                                        <p:attrNameLst>
                                          <p:attrName>ppt_x</p:attrName>
                                        </p:attrNameLst>
                                      </p:cBhvr>
                                      <p:tavLst>
                                        <p:tav tm="0">
                                          <p:val>
                                            <p:strVal val="0-#ppt_w/2"/>
                                          </p:val>
                                        </p:tav>
                                        <p:tav tm="100000">
                                          <p:val>
                                            <p:strVal val="#ppt_x"/>
                                          </p:val>
                                        </p:tav>
                                      </p:tavLst>
                                    </p:anim>
                                    <p:anim calcmode="lin" valueType="num">
                                      <p:cBhvr additive="base">
                                        <p:cTn id="56" dur="500" fill="hold"/>
                                        <p:tgtEl>
                                          <p:spTgt spid="121871"/>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499"/>
                                          </p:stCondLst>
                                        </p:cTn>
                                        <p:tgtEl>
                                          <p:spTgt spid="12187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2" name="type.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499"/>
                                          </p:stCondLst>
                                        </p:cTn>
                                        <p:tgtEl>
                                          <p:spTgt spid="121874"/>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2" name="type.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499"/>
                                          </p:stCondLst>
                                        </p:cTn>
                                        <p:tgtEl>
                                          <p:spTgt spid="121875"/>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animBg="1" autoUpdateAnimBg="0"/>
      <p:bldP spid="121859" grpId="0" autoUpdateAnimBg="0"/>
      <p:bldP spid="121860" grpId="0" autoUpdateAnimBg="0"/>
      <p:bldP spid="121861" grpId="0" autoUpdateAnimBg="0"/>
      <p:bldP spid="121862" grpId="0" autoUpdateAnimBg="0"/>
      <p:bldP spid="121863" grpId="0" autoUpdateAnimBg="0"/>
      <p:bldP spid="121864" grpId="0" autoUpdateAnimBg="0"/>
      <p:bldP spid="121865" grpId="0" animBg="1" autoUpdateAnimBg="0"/>
      <p:bldP spid="121866" grpId="0" autoUpdateAnimBg="0"/>
      <p:bldP spid="121870" grpId="0" autoUpdateAnimBg="0"/>
      <p:bldP spid="121871" grpId="0" autoUpdateAnimBg="0"/>
      <p:bldP spid="121872" grpId="0" autoUpdateAnimBg="0"/>
      <p:bldP spid="121873" grpId="0" autoUpdateAnimBg="0"/>
      <p:bldP spid="121874" grpId="0" autoUpdateAnimBg="0"/>
      <p:bldP spid="121875" grpId="0"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en-US" sz="3600" u="sng">
                <a:solidFill>
                  <a:srgbClr val="FF0000"/>
                </a:solidFill>
                <a:effectLst>
                  <a:outerShdw blurRad="38100" dist="38100" dir="2700000" algn="tl">
                    <a:srgbClr val="000000"/>
                  </a:outerShdw>
                </a:effectLst>
              </a:rPr>
              <a:t>Properties of Covalent Compounds</a:t>
            </a:r>
          </a:p>
        </p:txBody>
      </p:sp>
      <p:graphicFrame>
        <p:nvGraphicFramePr>
          <p:cNvPr id="67613" name="Group 29"/>
          <p:cNvGraphicFramePr>
            <a:graphicFrameLocks noGrp="1"/>
          </p:cNvGraphicFramePr>
          <p:nvPr/>
        </p:nvGraphicFramePr>
        <p:xfrm>
          <a:off x="228600" y="1143000"/>
          <a:ext cx="8229600" cy="5108576"/>
        </p:xfrm>
        <a:graphic>
          <a:graphicData uri="http://schemas.openxmlformats.org/drawingml/2006/table">
            <a:tbl>
              <a:tblPr/>
              <a:tblGrid>
                <a:gridCol w="3124200"/>
                <a:gridCol w="5105400"/>
              </a:tblGrid>
              <a:tr h="1066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3200" b="1" i="1" u="none" strike="noStrike" cap="none" normalizeH="0" baseline="0" dirty="0" smtClean="0">
                          <a:ln>
                            <a:noFill/>
                          </a:ln>
                          <a:solidFill>
                            <a:srgbClr val="FF0000"/>
                          </a:solidFill>
                          <a:effectLst/>
                          <a:latin typeface="Comic Sans MS" pitchFamily="66" charset="0"/>
                          <a:cs typeface="Times New Roman" pitchFamily="18" charset="0"/>
                        </a:rPr>
                        <a:t>IMF:</a:t>
                      </a:r>
                    </a:p>
                    <a:p>
                      <a:pPr marL="342900" marR="0" lvl="0" indent="-34290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3200" b="1" i="1" u="none" strike="noStrike" cap="none" normalizeH="0" baseline="0" dirty="0" smtClean="0">
                          <a:ln>
                            <a:noFill/>
                          </a:ln>
                          <a:solidFill>
                            <a:srgbClr val="FF0000"/>
                          </a:solidFill>
                          <a:effectLst/>
                          <a:latin typeface="Comic Sans MS" pitchFamily="66" charset="0"/>
                          <a:cs typeface="Times New Roman" pitchFamily="18" charset="0"/>
                        </a:rPr>
                        <a:t>Phase:</a:t>
                      </a:r>
                      <a:endParaRPr kumimoji="0" lang="en-US" sz="3200" b="0" i="0" u="none" strike="noStrike" cap="none" normalizeH="0" baseline="0" dirty="0" smtClean="0">
                        <a:ln>
                          <a:noFill/>
                        </a:ln>
                        <a:solidFill>
                          <a:srgbClr val="FF0000"/>
                        </a:solidFill>
                        <a:effectLst/>
                        <a:latin typeface="Comic Sans MS" pitchFamily="66" charset="0"/>
                      </a:endParaRPr>
                    </a:p>
                  </a:txBody>
                  <a:tcPr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3200" b="0" i="0" u="none" strike="noStrike" cap="none" normalizeH="0" baseline="0" dirty="0" smtClean="0">
                          <a:ln>
                            <a:noFill/>
                          </a:ln>
                          <a:solidFill>
                            <a:schemeClr val="tx2"/>
                          </a:solidFill>
                          <a:effectLst/>
                          <a:latin typeface="Comic Sans MS" pitchFamily="66" charset="0"/>
                        </a:rPr>
                        <a:t>Varies</a:t>
                      </a:r>
                    </a:p>
                    <a:p>
                      <a:pPr marL="342900" marR="0" lvl="0" indent="-34290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3200" b="0" i="0" u="none" strike="noStrike" cap="none" normalizeH="0" baseline="0" dirty="0" smtClean="0">
                          <a:ln>
                            <a:noFill/>
                          </a:ln>
                          <a:solidFill>
                            <a:schemeClr val="tx2"/>
                          </a:solidFill>
                          <a:effectLst/>
                          <a:latin typeface="Comic Sans MS" pitchFamily="66" charset="0"/>
                        </a:rPr>
                        <a:t>Solid, liquid or gaseous</a:t>
                      </a:r>
                    </a:p>
                  </a:txBody>
                  <a:tcPr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r>
              <a:tr h="635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3200" b="1" i="1" u="none" strike="noStrike" cap="none" normalizeH="0" baseline="0" smtClean="0">
                          <a:ln>
                            <a:noFill/>
                          </a:ln>
                          <a:solidFill>
                            <a:srgbClr val="FF0000"/>
                          </a:solidFill>
                          <a:effectLst/>
                          <a:latin typeface="Comic Sans MS" pitchFamily="66" charset="0"/>
                          <a:cs typeface="Times New Roman" pitchFamily="18" charset="0"/>
                        </a:rPr>
                        <a:t>Melting point:</a:t>
                      </a:r>
                      <a:endParaRPr kumimoji="0" lang="en-US" sz="3200" b="0" i="0" u="none" strike="noStrike" cap="none" normalizeH="0" baseline="0" smtClean="0">
                        <a:ln>
                          <a:noFill/>
                        </a:ln>
                        <a:solidFill>
                          <a:srgbClr val="FF0000"/>
                        </a:solidFill>
                        <a:effectLst/>
                        <a:latin typeface="Comic Sans MS" pitchFamily="66" charset="0"/>
                      </a:endParaRPr>
                    </a:p>
                  </a:txBody>
                  <a:tcPr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3200" b="0" i="0" u="none" strike="noStrike" cap="none" normalizeH="0" baseline="0" dirty="0" smtClean="0">
                          <a:ln>
                            <a:noFill/>
                          </a:ln>
                          <a:solidFill>
                            <a:schemeClr val="tx2"/>
                          </a:solidFill>
                          <a:effectLst/>
                          <a:latin typeface="Comic Sans MS" pitchFamily="66" charset="0"/>
                          <a:cs typeface="Times New Roman" pitchFamily="18" charset="0"/>
                        </a:rPr>
                        <a:t>Varies depends on IMF</a:t>
                      </a:r>
                      <a:endParaRPr kumimoji="0" lang="en-US" sz="3200" b="0" i="0" u="none" strike="noStrike" cap="none" normalizeH="0" baseline="0" dirty="0" smtClean="0">
                        <a:ln>
                          <a:noFill/>
                        </a:ln>
                        <a:solidFill>
                          <a:schemeClr val="tx2"/>
                        </a:solidFill>
                        <a:effectLst/>
                        <a:latin typeface="Comic Sans MS" pitchFamily="66" charset="0"/>
                      </a:endParaRPr>
                    </a:p>
                  </a:txBody>
                  <a:tcPr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r>
              <a:tr h="6365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3200" b="1" i="1" u="none" strike="noStrike" cap="none" normalizeH="0" baseline="0" smtClean="0">
                          <a:ln>
                            <a:noFill/>
                          </a:ln>
                          <a:solidFill>
                            <a:srgbClr val="FF0000"/>
                          </a:solidFill>
                          <a:effectLst/>
                          <a:latin typeface="Comic Sans MS" pitchFamily="66" charset="0"/>
                          <a:cs typeface="Times New Roman" pitchFamily="18" charset="0"/>
                        </a:rPr>
                        <a:t>Boiling Point:</a:t>
                      </a:r>
                      <a:endParaRPr kumimoji="0" lang="en-US" sz="3200" b="0" i="0" u="none" strike="noStrike" cap="none" normalizeH="0" baseline="0" smtClean="0">
                        <a:ln>
                          <a:noFill/>
                        </a:ln>
                        <a:solidFill>
                          <a:srgbClr val="FF0000"/>
                        </a:solidFill>
                        <a:effectLst/>
                        <a:latin typeface="Comic Sans MS" pitchFamily="66" charset="0"/>
                      </a:endParaRPr>
                    </a:p>
                  </a:txBody>
                  <a:tcPr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3200" b="0" i="0" u="none" strike="noStrike" cap="none" normalizeH="0" baseline="0" smtClean="0">
                          <a:ln>
                            <a:noFill/>
                          </a:ln>
                          <a:solidFill>
                            <a:schemeClr val="tx2"/>
                          </a:solidFill>
                          <a:effectLst/>
                          <a:latin typeface="Comic Sans MS" pitchFamily="66" charset="0"/>
                        </a:rPr>
                        <a:t>Varies</a:t>
                      </a:r>
                    </a:p>
                  </a:txBody>
                  <a:tcPr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r>
              <a:tr h="1066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3200" b="1" i="1" u="none" strike="noStrike" cap="none" normalizeH="0" baseline="0" smtClean="0">
                          <a:ln>
                            <a:noFill/>
                          </a:ln>
                          <a:solidFill>
                            <a:srgbClr val="FF0000"/>
                          </a:solidFill>
                          <a:effectLst/>
                          <a:latin typeface="Comic Sans MS" pitchFamily="66" charset="0"/>
                          <a:cs typeface="Times New Roman" pitchFamily="18" charset="0"/>
                        </a:rPr>
                        <a:t>Electrical Conductivity:</a:t>
                      </a:r>
                      <a:endParaRPr kumimoji="0" lang="en-US" sz="3200" b="0" i="0" u="none" strike="noStrike" cap="none" normalizeH="0" baseline="0" smtClean="0">
                        <a:ln>
                          <a:noFill/>
                        </a:ln>
                        <a:solidFill>
                          <a:srgbClr val="FF0000"/>
                        </a:solidFill>
                        <a:effectLst/>
                        <a:latin typeface="Comic Sans MS" pitchFamily="66" charset="0"/>
                      </a:endParaRPr>
                    </a:p>
                  </a:txBody>
                  <a:tcPr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3200" b="0" i="0" u="none" strike="noStrike" cap="none" normalizeH="0" baseline="0" smtClean="0">
                          <a:ln>
                            <a:noFill/>
                          </a:ln>
                          <a:solidFill>
                            <a:schemeClr val="tx2"/>
                          </a:solidFill>
                          <a:effectLst/>
                          <a:latin typeface="Comic Sans MS" pitchFamily="66" charset="0"/>
                        </a:rPr>
                        <a:t>Will not conduct under any conditions</a:t>
                      </a:r>
                    </a:p>
                  </a:txBody>
                  <a:tcPr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r>
              <a:tr h="1066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3200" b="1" i="1" u="none" strike="noStrike" cap="none" normalizeH="0" baseline="0" smtClean="0">
                          <a:ln>
                            <a:noFill/>
                          </a:ln>
                          <a:solidFill>
                            <a:srgbClr val="FF0000"/>
                          </a:solidFill>
                          <a:effectLst/>
                          <a:latin typeface="Comic Sans MS" pitchFamily="66" charset="0"/>
                          <a:cs typeface="Times New Roman" pitchFamily="18" charset="0"/>
                        </a:rPr>
                        <a:t>Solubility in water:</a:t>
                      </a:r>
                      <a:endParaRPr kumimoji="0" lang="en-US" sz="3200" b="0" i="0" u="none" strike="noStrike" cap="none" normalizeH="0" baseline="0" smtClean="0">
                        <a:ln>
                          <a:noFill/>
                        </a:ln>
                        <a:solidFill>
                          <a:srgbClr val="FF0000"/>
                        </a:solidFill>
                        <a:effectLst/>
                        <a:latin typeface="Comic Sans MS" pitchFamily="66" charset="0"/>
                      </a:endParaRPr>
                    </a:p>
                  </a:txBody>
                  <a:tcPr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3200" b="0" i="0" u="none" strike="noStrike" cap="none" normalizeH="0" baseline="0" smtClean="0">
                          <a:ln>
                            <a:noFill/>
                          </a:ln>
                          <a:solidFill>
                            <a:schemeClr val="tx2"/>
                          </a:solidFill>
                          <a:effectLst/>
                          <a:latin typeface="Comic Sans MS" pitchFamily="66" charset="0"/>
                          <a:cs typeface="Times New Roman" pitchFamily="18" charset="0"/>
                        </a:rPr>
                        <a:t>Some are soluble but remain as a molecule </a:t>
                      </a:r>
                      <a:endParaRPr kumimoji="0" lang="en-US" sz="3200" b="0" i="0" u="none" strike="noStrike" cap="none" normalizeH="0" baseline="0" smtClean="0">
                        <a:ln>
                          <a:noFill/>
                        </a:ln>
                        <a:solidFill>
                          <a:schemeClr val="tx2"/>
                        </a:solidFill>
                        <a:effectLst/>
                        <a:latin typeface="Comic Sans MS" pitchFamily="66" charset="0"/>
                      </a:endParaRPr>
                    </a:p>
                  </a:txBody>
                  <a:tcPr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r>
              <a:tr h="6365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3200" b="0" i="0" u="none" strike="noStrike" cap="none" normalizeH="0" baseline="0" smtClean="0">
                          <a:ln>
                            <a:noFill/>
                          </a:ln>
                          <a:solidFill>
                            <a:srgbClr val="FF0000"/>
                          </a:solidFill>
                          <a:effectLst/>
                          <a:latin typeface="Comic Sans MS" pitchFamily="66" charset="0"/>
                        </a:rPr>
                        <a:t>Volatility</a:t>
                      </a:r>
                    </a:p>
                  </a:txBody>
                  <a:tcPr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3200" b="0" i="0" u="none" strike="noStrike" cap="none" normalizeH="0" baseline="0" dirty="0" smtClean="0">
                          <a:ln>
                            <a:noFill/>
                          </a:ln>
                          <a:solidFill>
                            <a:schemeClr val="tx2"/>
                          </a:solidFill>
                          <a:effectLst/>
                          <a:latin typeface="Comic Sans MS" pitchFamily="66" charset="0"/>
                        </a:rPr>
                        <a:t>Ranges depends on IMF</a:t>
                      </a:r>
                    </a:p>
                  </a:txBody>
                  <a:tcPr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0739800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idx="4294967295"/>
          </p:nvPr>
        </p:nvSpPr>
        <p:spPr>
          <a:xfrm>
            <a:off x="0" y="152400"/>
            <a:ext cx="8305800" cy="533400"/>
          </a:xfrm>
        </p:spPr>
        <p:txBody>
          <a:bodyPr/>
          <a:lstStyle/>
          <a:p>
            <a:pPr algn="l">
              <a:defRPr/>
            </a:pPr>
            <a:r>
              <a:rPr lang="en-US" sz="1600" u="sng" smtClean="0">
                <a:effectLst>
                  <a:outerShdw blurRad="38100" dist="38100" dir="2700000" algn="tl">
                    <a:srgbClr val="000000"/>
                  </a:outerShdw>
                </a:effectLst>
              </a:rPr>
              <a:t>In A Glance:</a:t>
            </a:r>
            <a:r>
              <a:rPr lang="en-US" sz="1600" u="sng" smtClean="0">
                <a:solidFill>
                  <a:srgbClr val="FF0066"/>
                </a:solidFill>
                <a:effectLst>
                  <a:outerShdw blurRad="38100" dist="38100" dir="2700000" algn="tl">
                    <a:srgbClr val="000000"/>
                  </a:outerShdw>
                </a:effectLst>
              </a:rPr>
              <a:t>                             </a:t>
            </a:r>
            <a:r>
              <a:rPr lang="en-US" sz="1600" u="sng" smtClean="0">
                <a:solidFill>
                  <a:schemeClr val="accent2"/>
                </a:solidFill>
                <a:effectLst>
                  <a:outerShdw blurRad="38100" dist="38100" dir="2700000" algn="tl">
                    <a:srgbClr val="000000"/>
                  </a:outerShdw>
                </a:effectLst>
              </a:rPr>
              <a:t>Ionic  </a:t>
            </a:r>
            <a:r>
              <a:rPr lang="en-US" sz="1600" u="sng" smtClean="0">
                <a:solidFill>
                  <a:srgbClr val="FF0066"/>
                </a:solidFill>
                <a:effectLst>
                  <a:outerShdw blurRad="38100" dist="38100" dir="2700000" algn="tl">
                    <a:srgbClr val="000000"/>
                  </a:outerShdw>
                </a:effectLst>
              </a:rPr>
              <a:t>                     Covalent</a:t>
            </a:r>
          </a:p>
        </p:txBody>
      </p:sp>
      <p:graphicFrame>
        <p:nvGraphicFramePr>
          <p:cNvPr id="116774" name="Group 38"/>
          <p:cNvGraphicFramePr>
            <a:graphicFrameLocks noGrp="1"/>
          </p:cNvGraphicFramePr>
          <p:nvPr/>
        </p:nvGraphicFramePr>
        <p:xfrm>
          <a:off x="0" y="838200"/>
          <a:ext cx="8991600" cy="5780089"/>
        </p:xfrm>
        <a:graphic>
          <a:graphicData uri="http://schemas.openxmlformats.org/drawingml/2006/table">
            <a:tbl>
              <a:tblPr/>
              <a:tblGrid>
                <a:gridCol w="2590800"/>
                <a:gridCol w="3021013"/>
                <a:gridCol w="3379787"/>
              </a:tblGrid>
              <a:tr h="1066917">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1" i="1" u="none" strike="noStrike" cap="none" normalizeH="0" baseline="0" dirty="0" smtClean="0">
                          <a:ln>
                            <a:noFill/>
                          </a:ln>
                          <a:solidFill>
                            <a:schemeClr val="tx2"/>
                          </a:solidFill>
                          <a:effectLst/>
                          <a:latin typeface="Comic Sans MS" pitchFamily="66" charset="0"/>
                          <a:cs typeface="Times New Roman" pitchFamily="18" charset="0"/>
                        </a:rPr>
                        <a:t>Phase:</a:t>
                      </a:r>
                      <a:endParaRPr kumimoji="0" lang="en-US" sz="2000" b="0" i="0" u="none" strike="noStrike" cap="none" normalizeH="0" baseline="0" dirty="0" smtClean="0">
                        <a:ln>
                          <a:noFill/>
                        </a:ln>
                        <a:solidFill>
                          <a:schemeClr val="tx2"/>
                        </a:solidFill>
                        <a:effectLst/>
                        <a:latin typeface="Comic Sans MS" pitchFamily="66" charset="0"/>
                      </a:endParaRPr>
                    </a:p>
                  </a:txBody>
                  <a:tcPr marT="45725" marB="45725"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3200" b="0" i="0" u="none" strike="noStrike" cap="none" normalizeH="0" baseline="0" smtClean="0">
                          <a:ln>
                            <a:noFill/>
                          </a:ln>
                          <a:solidFill>
                            <a:schemeClr val="accent2"/>
                          </a:solidFill>
                          <a:effectLst/>
                          <a:latin typeface="Comic Sans MS" pitchFamily="66" charset="0"/>
                          <a:cs typeface="Times New Roman" pitchFamily="18" charset="0"/>
                        </a:rPr>
                        <a:t>Crystalline solids</a:t>
                      </a:r>
                      <a:endParaRPr kumimoji="0" lang="en-US" sz="3200" b="0" i="0" u="none" strike="noStrike" cap="none" normalizeH="0" baseline="0" smtClean="0">
                        <a:ln>
                          <a:noFill/>
                        </a:ln>
                        <a:solidFill>
                          <a:schemeClr val="accent2"/>
                        </a:solidFill>
                        <a:effectLst/>
                        <a:latin typeface="Comic Sans MS" pitchFamily="66" charset="0"/>
                      </a:endParaRPr>
                    </a:p>
                  </a:txBody>
                  <a:tcPr marT="45725" marB="45725"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3200" b="0" i="0" u="none" strike="noStrike" cap="none" normalizeH="0" baseline="0" smtClean="0">
                          <a:ln>
                            <a:noFill/>
                          </a:ln>
                          <a:solidFill>
                            <a:srgbClr val="FF0066"/>
                          </a:solidFill>
                          <a:effectLst/>
                          <a:latin typeface="Comic Sans MS" pitchFamily="66" charset="0"/>
                        </a:rPr>
                        <a:t>Solid, Liquid, or Gas</a:t>
                      </a:r>
                    </a:p>
                  </a:txBody>
                  <a:tcPr marT="45725" marB="45725"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r>
              <a:tr h="100595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smtClean="0">
                          <a:ln>
                            <a:noFill/>
                          </a:ln>
                          <a:solidFill>
                            <a:schemeClr val="tx2"/>
                          </a:solidFill>
                          <a:effectLst/>
                          <a:latin typeface="Comic Sans MS" pitchFamily="66" charset="0"/>
                        </a:rPr>
                        <a:t>Force of Attraction between particles</a:t>
                      </a:r>
                    </a:p>
                  </a:txBody>
                  <a:tcPr marT="45725" marB="45725"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smtClean="0">
                          <a:ln>
                            <a:noFill/>
                          </a:ln>
                          <a:solidFill>
                            <a:schemeClr val="accent2"/>
                          </a:solidFill>
                          <a:effectLst/>
                          <a:latin typeface="Comic Sans MS" pitchFamily="66" charset="0"/>
                        </a:rPr>
                        <a:t>High</a:t>
                      </a:r>
                    </a:p>
                  </a:txBody>
                  <a:tcPr marT="45725" marB="45725"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smtClean="0">
                          <a:ln>
                            <a:noFill/>
                          </a:ln>
                          <a:solidFill>
                            <a:srgbClr val="FF0066"/>
                          </a:solidFill>
                          <a:effectLst/>
                          <a:latin typeface="Comic Sans MS" pitchFamily="66" charset="0"/>
                        </a:rPr>
                        <a:t> Ranges</a:t>
                      </a:r>
                    </a:p>
                  </a:txBody>
                  <a:tcPr marT="45725" marB="45725"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r>
              <a:tr h="63507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1" i="1" u="none" strike="noStrike" cap="none" normalizeH="0" baseline="0" smtClean="0">
                          <a:ln>
                            <a:noFill/>
                          </a:ln>
                          <a:solidFill>
                            <a:schemeClr val="tx2"/>
                          </a:solidFill>
                          <a:effectLst/>
                          <a:latin typeface="Comic Sans MS" pitchFamily="66" charset="0"/>
                          <a:cs typeface="Times New Roman" pitchFamily="18" charset="0"/>
                        </a:rPr>
                        <a:t>Melting point:</a:t>
                      </a:r>
                      <a:endParaRPr kumimoji="0" lang="en-US" sz="2000" b="0" i="0" u="none" strike="noStrike" cap="none" normalizeH="0" baseline="0" smtClean="0">
                        <a:ln>
                          <a:noFill/>
                        </a:ln>
                        <a:solidFill>
                          <a:schemeClr val="tx2"/>
                        </a:solidFill>
                        <a:effectLst/>
                        <a:latin typeface="Comic Sans MS" pitchFamily="66" charset="0"/>
                      </a:endParaRPr>
                    </a:p>
                  </a:txBody>
                  <a:tcPr marT="45725" marB="45725"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smtClean="0">
                          <a:ln>
                            <a:noFill/>
                          </a:ln>
                          <a:solidFill>
                            <a:schemeClr val="accent2"/>
                          </a:solidFill>
                          <a:effectLst/>
                          <a:latin typeface="Comic Sans MS" pitchFamily="66" charset="0"/>
                          <a:cs typeface="Times New Roman" pitchFamily="18" charset="0"/>
                        </a:rPr>
                        <a:t>Generally high</a:t>
                      </a:r>
                      <a:endParaRPr kumimoji="0" lang="en-US" sz="2000" b="0" i="0" u="none" strike="noStrike" cap="none" normalizeH="0" baseline="0" smtClean="0">
                        <a:ln>
                          <a:noFill/>
                        </a:ln>
                        <a:solidFill>
                          <a:schemeClr val="accent2"/>
                        </a:solidFill>
                        <a:effectLst/>
                        <a:latin typeface="Comic Sans MS" pitchFamily="66" charset="0"/>
                      </a:endParaRPr>
                    </a:p>
                  </a:txBody>
                  <a:tcPr marT="45725" marB="45725"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smtClean="0">
                          <a:ln>
                            <a:noFill/>
                          </a:ln>
                          <a:solidFill>
                            <a:srgbClr val="FF0066"/>
                          </a:solidFill>
                          <a:effectLst/>
                          <a:latin typeface="Comic Sans MS" pitchFamily="66" charset="0"/>
                        </a:rPr>
                        <a:t>Lower than Ionic</a:t>
                      </a:r>
                    </a:p>
                  </a:txBody>
                  <a:tcPr marT="45725" marB="45725"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r>
              <a:tr h="636658">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1" i="1" u="none" strike="noStrike" cap="none" normalizeH="0" baseline="0" smtClean="0">
                          <a:ln>
                            <a:noFill/>
                          </a:ln>
                          <a:solidFill>
                            <a:schemeClr val="tx2"/>
                          </a:solidFill>
                          <a:effectLst/>
                          <a:latin typeface="Comic Sans MS" pitchFamily="66" charset="0"/>
                          <a:cs typeface="Times New Roman" pitchFamily="18" charset="0"/>
                        </a:rPr>
                        <a:t>Boiling Point:</a:t>
                      </a:r>
                      <a:endParaRPr kumimoji="0" lang="en-US" sz="2000" b="0" i="0" u="none" strike="noStrike" cap="none" normalizeH="0" baseline="0" smtClean="0">
                        <a:ln>
                          <a:noFill/>
                        </a:ln>
                        <a:solidFill>
                          <a:schemeClr val="tx2"/>
                        </a:solidFill>
                        <a:effectLst/>
                        <a:latin typeface="Comic Sans MS" pitchFamily="66" charset="0"/>
                      </a:endParaRPr>
                    </a:p>
                  </a:txBody>
                  <a:tcPr marT="45725" marB="45725"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smtClean="0">
                          <a:ln>
                            <a:noFill/>
                          </a:ln>
                          <a:solidFill>
                            <a:schemeClr val="accent2"/>
                          </a:solidFill>
                          <a:effectLst/>
                          <a:latin typeface="Comic Sans MS" pitchFamily="66" charset="0"/>
                          <a:cs typeface="Times New Roman" pitchFamily="18" charset="0"/>
                        </a:rPr>
                        <a:t>Generally high</a:t>
                      </a:r>
                      <a:endParaRPr kumimoji="0" lang="en-US" sz="2000" b="0" i="0" u="none" strike="noStrike" cap="none" normalizeH="0" baseline="0" smtClean="0">
                        <a:ln>
                          <a:noFill/>
                        </a:ln>
                        <a:solidFill>
                          <a:schemeClr val="accent2"/>
                        </a:solidFill>
                        <a:effectLst/>
                        <a:latin typeface="Comic Sans MS" pitchFamily="66" charset="0"/>
                      </a:endParaRPr>
                    </a:p>
                  </a:txBody>
                  <a:tcPr marT="45725" marB="45725"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smtClean="0">
                          <a:ln>
                            <a:noFill/>
                          </a:ln>
                          <a:solidFill>
                            <a:srgbClr val="FF0066"/>
                          </a:solidFill>
                          <a:effectLst/>
                          <a:latin typeface="Comic Sans MS" pitchFamily="66" charset="0"/>
                        </a:rPr>
                        <a:t>Lower than Ionic</a:t>
                      </a:r>
                    </a:p>
                  </a:txBody>
                  <a:tcPr marT="45725" marB="45725"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r>
              <a:tr h="106533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1" i="1" u="none" strike="noStrike" cap="none" normalizeH="0" baseline="0" smtClean="0">
                          <a:ln>
                            <a:noFill/>
                          </a:ln>
                          <a:solidFill>
                            <a:schemeClr val="tx2"/>
                          </a:solidFill>
                          <a:effectLst/>
                          <a:latin typeface="Comic Sans MS" pitchFamily="66" charset="0"/>
                          <a:cs typeface="Times New Roman" pitchFamily="18" charset="0"/>
                        </a:rPr>
                        <a:t>Conductivity:</a:t>
                      </a:r>
                      <a:endParaRPr kumimoji="0" lang="en-US" sz="2000" b="0" i="0" u="none" strike="noStrike" cap="none" normalizeH="0" baseline="0" smtClean="0">
                        <a:ln>
                          <a:noFill/>
                        </a:ln>
                        <a:solidFill>
                          <a:schemeClr val="tx2"/>
                        </a:solidFill>
                        <a:effectLst/>
                        <a:latin typeface="Comic Sans MS" pitchFamily="66" charset="0"/>
                      </a:endParaRPr>
                    </a:p>
                  </a:txBody>
                  <a:tcPr marT="45725" marB="45725"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smtClean="0">
                          <a:ln>
                            <a:noFill/>
                          </a:ln>
                          <a:solidFill>
                            <a:schemeClr val="accent2"/>
                          </a:solidFill>
                          <a:effectLst/>
                          <a:latin typeface="Comic Sans MS" pitchFamily="66" charset="0"/>
                          <a:cs typeface="Times New Roman" pitchFamily="18" charset="0"/>
                        </a:rPr>
                        <a:t>Excellent conductors, molten and aqueous</a:t>
                      </a:r>
                      <a:endParaRPr kumimoji="0" lang="en-US" sz="2000" b="0" i="0" u="none" strike="noStrike" cap="none" normalizeH="0" baseline="0" smtClean="0">
                        <a:ln>
                          <a:noFill/>
                        </a:ln>
                        <a:solidFill>
                          <a:schemeClr val="accent2"/>
                        </a:solidFill>
                        <a:effectLst/>
                        <a:latin typeface="Comic Sans MS" pitchFamily="66" charset="0"/>
                      </a:endParaRPr>
                    </a:p>
                  </a:txBody>
                  <a:tcPr marT="45725" marB="45725"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1" i="0" u="none" strike="noStrike" cap="none" normalizeH="0" baseline="0" smtClean="0">
                          <a:ln>
                            <a:noFill/>
                          </a:ln>
                          <a:solidFill>
                            <a:srgbClr val="FF0066"/>
                          </a:solidFill>
                          <a:effectLst/>
                          <a:latin typeface="Comic Sans MS" pitchFamily="66" charset="0"/>
                        </a:rPr>
                        <a:t>NEVER!!!</a:t>
                      </a:r>
                    </a:p>
                  </a:txBody>
                  <a:tcPr marT="45725" marB="45725"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r>
              <a:tr h="88116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1" i="1" u="none" strike="noStrike" cap="none" normalizeH="0" baseline="0" smtClean="0">
                          <a:ln>
                            <a:noFill/>
                          </a:ln>
                          <a:solidFill>
                            <a:schemeClr val="tx2"/>
                          </a:solidFill>
                          <a:effectLst/>
                          <a:latin typeface="Comic Sans MS" pitchFamily="66" charset="0"/>
                          <a:cs typeface="Times New Roman" pitchFamily="18" charset="0"/>
                        </a:rPr>
                        <a:t>Solubility water:</a:t>
                      </a:r>
                      <a:endParaRPr kumimoji="0" lang="en-US" sz="2000" b="0" i="0" u="none" strike="noStrike" cap="none" normalizeH="0" baseline="0" smtClean="0">
                        <a:ln>
                          <a:noFill/>
                        </a:ln>
                        <a:solidFill>
                          <a:schemeClr val="tx2"/>
                        </a:solidFill>
                        <a:effectLst/>
                        <a:latin typeface="Comic Sans MS" pitchFamily="66" charset="0"/>
                      </a:endParaRPr>
                    </a:p>
                  </a:txBody>
                  <a:tcPr marT="45725" marB="45725"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smtClean="0">
                          <a:ln>
                            <a:noFill/>
                          </a:ln>
                          <a:solidFill>
                            <a:schemeClr val="accent2"/>
                          </a:solidFill>
                          <a:effectLst/>
                          <a:latin typeface="Comic Sans MS" pitchFamily="66" charset="0"/>
                          <a:cs typeface="Times New Roman" pitchFamily="18" charset="0"/>
                        </a:rPr>
                        <a:t>Quite Soluble</a:t>
                      </a:r>
                      <a:endParaRPr kumimoji="0" lang="en-US" sz="2000" b="0" i="0" u="none" strike="noStrike" cap="none" normalizeH="0" baseline="0" smtClean="0">
                        <a:ln>
                          <a:noFill/>
                        </a:ln>
                        <a:solidFill>
                          <a:schemeClr val="accent2"/>
                        </a:solidFill>
                        <a:effectLst/>
                        <a:latin typeface="Comic Sans MS" pitchFamily="66" charset="0"/>
                      </a:endParaRPr>
                    </a:p>
                  </a:txBody>
                  <a:tcPr marT="45725" marB="45725"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dirty="0" smtClean="0">
                          <a:ln>
                            <a:noFill/>
                          </a:ln>
                          <a:solidFill>
                            <a:srgbClr val="FF0066"/>
                          </a:solidFill>
                          <a:effectLst/>
                          <a:latin typeface="Comic Sans MS" pitchFamily="66" charset="0"/>
                        </a:rPr>
                        <a:t>Ranges- Some are others aren’t </a:t>
                      </a:r>
                      <a:r>
                        <a:rPr kumimoji="0" lang="en-US" sz="2000" b="0" i="0" u="none" strike="noStrike" cap="none" normalizeH="0" baseline="0" dirty="0" err="1" smtClean="0">
                          <a:ln>
                            <a:noFill/>
                          </a:ln>
                          <a:solidFill>
                            <a:srgbClr val="FF0066"/>
                          </a:solidFill>
                          <a:effectLst/>
                          <a:latin typeface="Comic Sans MS" pitchFamily="66" charset="0"/>
                        </a:rPr>
                        <a:t>dep</a:t>
                      </a:r>
                      <a:r>
                        <a:rPr kumimoji="0" lang="en-US" sz="2000" b="0" i="0" u="none" strike="noStrike" cap="none" normalizeH="0" baseline="0" dirty="0" smtClean="0">
                          <a:ln>
                            <a:noFill/>
                          </a:ln>
                          <a:solidFill>
                            <a:srgbClr val="FF0066"/>
                          </a:solidFill>
                          <a:effectLst/>
                          <a:latin typeface="Comic Sans MS" pitchFamily="66" charset="0"/>
                        </a:rPr>
                        <a:t> on IMF</a:t>
                      </a:r>
                    </a:p>
                  </a:txBody>
                  <a:tcPr marT="45725" marB="45725"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r>
              <a:tr h="48900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smtClean="0">
                          <a:ln>
                            <a:noFill/>
                          </a:ln>
                          <a:solidFill>
                            <a:schemeClr val="tx2"/>
                          </a:solidFill>
                          <a:effectLst/>
                          <a:latin typeface="Comic Sans MS" pitchFamily="66" charset="0"/>
                        </a:rPr>
                        <a:t>Volatility</a:t>
                      </a:r>
                    </a:p>
                  </a:txBody>
                  <a:tcPr marT="45725" marB="45725"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smtClean="0">
                          <a:ln>
                            <a:noFill/>
                          </a:ln>
                          <a:solidFill>
                            <a:schemeClr val="accent2"/>
                          </a:solidFill>
                          <a:effectLst/>
                          <a:latin typeface="Comic Sans MS" pitchFamily="66" charset="0"/>
                        </a:rPr>
                        <a:t>Low</a:t>
                      </a:r>
                    </a:p>
                  </a:txBody>
                  <a:tcPr marT="45725" marB="45725"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smtClean="0">
                          <a:ln>
                            <a:noFill/>
                          </a:ln>
                          <a:solidFill>
                            <a:srgbClr val="FF0066"/>
                          </a:solidFill>
                          <a:effectLst/>
                          <a:latin typeface="Comic Sans MS" pitchFamily="66" charset="0"/>
                        </a:rPr>
                        <a:t>Ranges</a:t>
                      </a:r>
                    </a:p>
                  </a:txBody>
                  <a:tcPr marT="45725" marB="45725"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84642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6774"/>
                                        </p:tgtEl>
                                        <p:attrNameLst>
                                          <p:attrName>style.visibility</p:attrName>
                                        </p:attrNameLst>
                                      </p:cBhvr>
                                      <p:to>
                                        <p:strVal val="visible"/>
                                      </p:to>
                                    </p:set>
                                    <p:animEffect transition="in" filter="box(in)">
                                      <p:cBhvr>
                                        <p:cTn id="7" dur="500"/>
                                        <p:tgtEl>
                                          <p:spTgt spid="116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304800" y="879475"/>
            <a:ext cx="8686800" cy="477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lgn="ctr"/>
            <a:r>
              <a:rPr lang="en-US" altLang="en-US" sz="3600">
                <a:solidFill>
                  <a:srgbClr val="2F2B20"/>
                </a:solidFill>
              </a:rPr>
              <a:t>Ionic Bonds are NOT necessarily stronger than Covalent Bonds  !!!!!</a:t>
            </a:r>
          </a:p>
          <a:p>
            <a:endParaRPr lang="en-US" altLang="en-US" sz="1000">
              <a:solidFill>
                <a:srgbClr val="2F2B20"/>
              </a:solidFill>
            </a:endParaRPr>
          </a:p>
          <a:p>
            <a:pPr algn="ctr"/>
            <a:r>
              <a:rPr lang="en-US" altLang="en-US" sz="2800">
                <a:solidFill>
                  <a:srgbClr val="2F2B20"/>
                </a:solidFill>
              </a:rPr>
              <a:t>Would be comparing apples and oranges!</a:t>
            </a:r>
          </a:p>
          <a:p>
            <a:endParaRPr lang="en-US" altLang="en-US" sz="1400">
              <a:solidFill>
                <a:srgbClr val="2F2B20"/>
              </a:solidFill>
            </a:endParaRPr>
          </a:p>
          <a:p>
            <a:pPr algn="ctr"/>
            <a:r>
              <a:rPr lang="en-US" altLang="en-US" sz="3200">
                <a:solidFill>
                  <a:srgbClr val="2F2B20"/>
                </a:solidFill>
              </a:rPr>
              <a:t>Could look at bond length and lattice energy BUT NOT THE SAME-</a:t>
            </a:r>
          </a:p>
          <a:p>
            <a:pPr algn="ctr"/>
            <a:endParaRPr lang="en-US" altLang="en-US" sz="3200">
              <a:solidFill>
                <a:srgbClr val="2F2B20"/>
              </a:solidFill>
            </a:endParaRPr>
          </a:p>
          <a:p>
            <a:r>
              <a:rPr lang="en-US" altLang="en-US" sz="2800">
                <a:solidFill>
                  <a:srgbClr val="2F2B20"/>
                </a:solidFill>
              </a:rPr>
              <a:t>Think about melting points…</a:t>
            </a:r>
          </a:p>
          <a:p>
            <a:r>
              <a:rPr lang="en-US" altLang="en-US" sz="2800">
                <a:solidFill>
                  <a:srgbClr val="2F2B20"/>
                </a:solidFill>
              </a:rPr>
              <a:t>Nitrogen- Strong Covalent bond- gas </a:t>
            </a:r>
          </a:p>
          <a:p>
            <a:r>
              <a:rPr lang="en-US" altLang="en-US" sz="2800">
                <a:solidFill>
                  <a:srgbClr val="2F2B20"/>
                </a:solidFill>
              </a:rPr>
              <a:t>Sodium Chloride- Strong Ionic Bond- Solid</a:t>
            </a:r>
          </a:p>
        </p:txBody>
      </p:sp>
    </p:spTree>
    <p:extLst>
      <p:ext uri="{BB962C8B-B14F-4D97-AF65-F5344CB8AC3E}">
        <p14:creationId xmlns:p14="http://schemas.microsoft.com/office/powerpoint/2010/main" val="2561914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4450"/>
                                        </p:tgtEl>
                                        <p:attrNameLst>
                                          <p:attrName>style.visibility</p:attrName>
                                        </p:attrNameLst>
                                      </p:cBhvr>
                                      <p:to>
                                        <p:strVal val="visible"/>
                                      </p:to>
                                    </p:set>
                                    <p:animEffect transition="in" filter="circle(in)">
                                      <p:cBhvr>
                                        <p:cTn id="7" dur="2000"/>
                                        <p:tgtEl>
                                          <p:spTgt spid="1044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04450">
                                            <p:txEl>
                                              <p:pRg st="6" end="6"/>
                                            </p:txEl>
                                          </p:spTgt>
                                        </p:tgtEl>
                                        <p:attrNameLst>
                                          <p:attrName>style.visibility</p:attrName>
                                        </p:attrNameLst>
                                      </p:cBhvr>
                                      <p:to>
                                        <p:strVal val="visible"/>
                                      </p:to>
                                    </p:set>
                                    <p:animEffect transition="in" filter="circle(in)">
                                      <p:cBhvr>
                                        <p:cTn id="12" dur="2000"/>
                                        <p:tgtEl>
                                          <p:spTgt spid="104450">
                                            <p:txEl>
                                              <p:pRg st="6" end="6"/>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104450">
                                            <p:txEl>
                                              <p:pRg st="7" end="7"/>
                                            </p:txEl>
                                          </p:spTgt>
                                        </p:tgtEl>
                                        <p:attrNameLst>
                                          <p:attrName>style.visibility</p:attrName>
                                        </p:attrNameLst>
                                      </p:cBhvr>
                                      <p:to>
                                        <p:strVal val="visible"/>
                                      </p:to>
                                    </p:set>
                                    <p:animEffect transition="in" filter="circle(in)">
                                      <p:cBhvr>
                                        <p:cTn id="15" dur="2000"/>
                                        <p:tgtEl>
                                          <p:spTgt spid="104450">
                                            <p:txEl>
                                              <p:pRg st="7" end="7"/>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104450">
                                            <p:txEl>
                                              <p:pRg st="8" end="8"/>
                                            </p:txEl>
                                          </p:spTgt>
                                        </p:tgtEl>
                                        <p:attrNameLst>
                                          <p:attrName>style.visibility</p:attrName>
                                        </p:attrNameLst>
                                      </p:cBhvr>
                                      <p:to>
                                        <p:strVal val="visible"/>
                                      </p:to>
                                    </p:set>
                                    <p:animEffect transition="in" filter="circle(in)">
                                      <p:cBhvr>
                                        <p:cTn id="18" dur="2000"/>
                                        <p:tgtEl>
                                          <p:spTgt spid="10445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762000" y="533400"/>
            <a:ext cx="7772400" cy="1143000"/>
          </a:xfrm>
        </p:spPr>
        <p:txBody>
          <a:bodyPr/>
          <a:lstStyle/>
          <a:p>
            <a:pPr>
              <a:defRPr/>
            </a:pPr>
            <a:r>
              <a:rPr lang="en-US" sz="3600" dirty="0" smtClean="0">
                <a:solidFill>
                  <a:srgbClr val="660033"/>
                </a:solidFill>
                <a:effectLst>
                  <a:outerShdw blurRad="38100" dist="38100" dir="2700000" algn="tl">
                    <a:srgbClr val="808080"/>
                  </a:outerShdw>
                </a:effectLst>
              </a:rPr>
              <a:t>Multiple Covalent Bonds:</a:t>
            </a:r>
            <a:r>
              <a:rPr lang="en-US" sz="3600" dirty="0" smtClean="0">
                <a:effectLst>
                  <a:outerShdw blurRad="38100" dist="38100" dir="2700000" algn="tl">
                    <a:srgbClr val="808080"/>
                  </a:outerShdw>
                </a:effectLst>
              </a:rPr>
              <a:t/>
            </a:r>
            <a:br>
              <a:rPr lang="en-US" sz="3600" dirty="0" smtClean="0">
                <a:effectLst>
                  <a:outerShdw blurRad="38100" dist="38100" dir="2700000" algn="tl">
                    <a:srgbClr val="808080"/>
                  </a:outerShdw>
                </a:effectLst>
              </a:rPr>
            </a:br>
            <a:r>
              <a:rPr lang="en-US" sz="3600" u="sng" dirty="0" smtClean="0">
                <a:solidFill>
                  <a:srgbClr val="FFFF00"/>
                </a:solidFill>
                <a:effectLst>
                  <a:outerShdw blurRad="38100" dist="38100" dir="2700000" algn="tl">
                    <a:srgbClr val="FFFFFF"/>
                  </a:outerShdw>
                </a:effectLst>
              </a:rPr>
              <a:t>Double bonds</a:t>
            </a:r>
          </a:p>
        </p:txBody>
      </p:sp>
      <p:pic>
        <p:nvPicPr>
          <p:cNvPr id="125956" name="Picture 4" descr="eth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638" y="2133600"/>
            <a:ext cx="59055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7" name="Text Box 5"/>
          <p:cNvSpPr txBox="1">
            <a:spLocks noChangeArrowheads="1"/>
          </p:cNvSpPr>
          <p:nvPr/>
        </p:nvSpPr>
        <p:spPr bwMode="auto">
          <a:xfrm>
            <a:off x="1801813" y="5257800"/>
            <a:ext cx="5197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2400">
                <a:solidFill>
                  <a:srgbClr val="FF0000"/>
                </a:solidFill>
              </a:rPr>
              <a:t>Two</a:t>
            </a:r>
            <a:r>
              <a:rPr lang="en-US" altLang="en-US" sz="2400">
                <a:solidFill>
                  <a:srgbClr val="675E47"/>
                </a:solidFill>
              </a:rPr>
              <a:t> pairs of shared electrons</a:t>
            </a:r>
          </a:p>
        </p:txBody>
      </p:sp>
    </p:spTree>
    <p:extLst>
      <p:ext uri="{BB962C8B-B14F-4D97-AF65-F5344CB8AC3E}">
        <p14:creationId xmlns:p14="http://schemas.microsoft.com/office/powerpoint/2010/main" val="3108584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5956"/>
                                        </p:tgtEl>
                                        <p:attrNameLst>
                                          <p:attrName>style.visibility</p:attrName>
                                        </p:attrNameLst>
                                      </p:cBhvr>
                                      <p:to>
                                        <p:strVal val="visible"/>
                                      </p:to>
                                    </p:set>
                                    <p:anim calcmode="lin" valueType="num">
                                      <p:cBhvr additive="base">
                                        <p:cTn id="7" dur="500" fill="hold"/>
                                        <p:tgtEl>
                                          <p:spTgt spid="125956"/>
                                        </p:tgtEl>
                                        <p:attrNameLst>
                                          <p:attrName>ppt_x</p:attrName>
                                        </p:attrNameLst>
                                      </p:cBhvr>
                                      <p:tavLst>
                                        <p:tav tm="0">
                                          <p:val>
                                            <p:strVal val="#ppt_x"/>
                                          </p:val>
                                        </p:tav>
                                        <p:tav tm="100000">
                                          <p:val>
                                            <p:strVal val="#ppt_x"/>
                                          </p:val>
                                        </p:tav>
                                      </p:tavLst>
                                    </p:anim>
                                    <p:anim calcmode="lin" valueType="num">
                                      <p:cBhvr additive="base">
                                        <p:cTn id="8" dur="500" fill="hold"/>
                                        <p:tgtEl>
                                          <p:spTgt spid="12595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5957"/>
                                        </p:tgtEl>
                                        <p:attrNameLst>
                                          <p:attrName>style.visibility</p:attrName>
                                        </p:attrNameLst>
                                      </p:cBhvr>
                                      <p:to>
                                        <p:strVal val="visible"/>
                                      </p:to>
                                    </p:set>
                                    <p:anim calcmode="lin" valueType="num">
                                      <p:cBhvr additive="base">
                                        <p:cTn id="13" dur="500" fill="hold"/>
                                        <p:tgtEl>
                                          <p:spTgt spid="125957"/>
                                        </p:tgtEl>
                                        <p:attrNameLst>
                                          <p:attrName>ppt_x</p:attrName>
                                        </p:attrNameLst>
                                      </p:cBhvr>
                                      <p:tavLst>
                                        <p:tav tm="0">
                                          <p:val>
                                            <p:strVal val="#ppt_x"/>
                                          </p:val>
                                        </p:tav>
                                        <p:tav tm="100000">
                                          <p:val>
                                            <p:strVal val="#ppt_x"/>
                                          </p:val>
                                        </p:tav>
                                      </p:tavLst>
                                    </p:anim>
                                    <p:anim calcmode="lin" valueType="num">
                                      <p:cBhvr additive="base">
                                        <p:cTn id="14" dur="500" fill="hold"/>
                                        <p:tgtEl>
                                          <p:spTgt spid="1259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7" grpId="0"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609600" y="304800"/>
            <a:ext cx="7772400" cy="1143000"/>
          </a:xfrm>
        </p:spPr>
        <p:txBody>
          <a:bodyPr/>
          <a:lstStyle/>
          <a:p>
            <a:pPr>
              <a:defRPr/>
            </a:pPr>
            <a:r>
              <a:rPr lang="en-US" sz="3600" smtClean="0">
                <a:solidFill>
                  <a:srgbClr val="FF0000"/>
                </a:solidFill>
                <a:effectLst>
                  <a:outerShdw blurRad="38100" dist="38100" dir="2700000" algn="tl">
                    <a:srgbClr val="000000"/>
                  </a:outerShdw>
                </a:effectLst>
              </a:rPr>
              <a:t>Multiple Covalent Bonds:</a:t>
            </a:r>
            <a:r>
              <a:rPr lang="en-US" sz="3600" smtClean="0">
                <a:effectLst>
                  <a:outerShdw blurRad="38100" dist="38100" dir="2700000" algn="tl">
                    <a:srgbClr val="000000"/>
                  </a:outerShdw>
                </a:effectLst>
              </a:rPr>
              <a:t/>
            </a:r>
            <a:br>
              <a:rPr lang="en-US" sz="3600" smtClean="0">
                <a:effectLst>
                  <a:outerShdw blurRad="38100" dist="38100" dir="2700000" algn="tl">
                    <a:srgbClr val="000000"/>
                  </a:outerShdw>
                </a:effectLst>
              </a:rPr>
            </a:br>
            <a:r>
              <a:rPr lang="en-US" sz="3600" u="sng" smtClean="0">
                <a:solidFill>
                  <a:srgbClr val="FFFF00"/>
                </a:solidFill>
                <a:effectLst>
                  <a:outerShdw blurRad="38100" dist="38100" dir="2700000" algn="tl">
                    <a:srgbClr val="000000"/>
                  </a:outerShdw>
                </a:effectLst>
              </a:rPr>
              <a:t>Triple bonds</a:t>
            </a:r>
          </a:p>
        </p:txBody>
      </p:sp>
      <p:pic>
        <p:nvPicPr>
          <p:cNvPr id="129028" name="Picture 4" descr="ethy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752600"/>
            <a:ext cx="53340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9" name="Text Box 5"/>
          <p:cNvSpPr txBox="1">
            <a:spLocks noChangeArrowheads="1"/>
          </p:cNvSpPr>
          <p:nvPr/>
        </p:nvSpPr>
        <p:spPr bwMode="auto">
          <a:xfrm>
            <a:off x="2209800" y="4038600"/>
            <a:ext cx="6035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2400">
                <a:solidFill>
                  <a:srgbClr val="FF0000"/>
                </a:solidFill>
              </a:rPr>
              <a:t>Three</a:t>
            </a:r>
            <a:r>
              <a:rPr lang="en-US" altLang="en-US" sz="2400">
                <a:solidFill>
                  <a:srgbClr val="675E47"/>
                </a:solidFill>
              </a:rPr>
              <a:t> pairs of shared electrons</a:t>
            </a:r>
          </a:p>
        </p:txBody>
      </p:sp>
    </p:spTree>
    <p:extLst>
      <p:ext uri="{BB962C8B-B14F-4D97-AF65-F5344CB8AC3E}">
        <p14:creationId xmlns:p14="http://schemas.microsoft.com/office/powerpoint/2010/main" val="1560743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9028"/>
                                        </p:tgtEl>
                                        <p:attrNameLst>
                                          <p:attrName>style.visibility</p:attrName>
                                        </p:attrNameLst>
                                      </p:cBhvr>
                                      <p:to>
                                        <p:strVal val="visible"/>
                                      </p:to>
                                    </p:set>
                                    <p:anim calcmode="lin" valueType="num">
                                      <p:cBhvr additive="base">
                                        <p:cTn id="7" dur="500" fill="hold"/>
                                        <p:tgtEl>
                                          <p:spTgt spid="129028"/>
                                        </p:tgtEl>
                                        <p:attrNameLst>
                                          <p:attrName>ppt_x</p:attrName>
                                        </p:attrNameLst>
                                      </p:cBhvr>
                                      <p:tavLst>
                                        <p:tav tm="0">
                                          <p:val>
                                            <p:strVal val="#ppt_x"/>
                                          </p:val>
                                        </p:tav>
                                        <p:tav tm="100000">
                                          <p:val>
                                            <p:strVal val="#ppt_x"/>
                                          </p:val>
                                        </p:tav>
                                      </p:tavLst>
                                    </p:anim>
                                    <p:anim calcmode="lin" valueType="num">
                                      <p:cBhvr additive="base">
                                        <p:cTn id="8" dur="500" fill="hold"/>
                                        <p:tgtEl>
                                          <p:spTgt spid="12902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9029"/>
                                        </p:tgtEl>
                                        <p:attrNameLst>
                                          <p:attrName>style.visibility</p:attrName>
                                        </p:attrNameLst>
                                      </p:cBhvr>
                                      <p:to>
                                        <p:strVal val="visible"/>
                                      </p:to>
                                    </p:set>
                                    <p:anim calcmode="lin" valueType="num">
                                      <p:cBhvr additive="base">
                                        <p:cTn id="13" dur="500" fill="hold"/>
                                        <p:tgtEl>
                                          <p:spTgt spid="129029"/>
                                        </p:tgtEl>
                                        <p:attrNameLst>
                                          <p:attrName>ppt_x</p:attrName>
                                        </p:attrNameLst>
                                      </p:cBhvr>
                                      <p:tavLst>
                                        <p:tav tm="0">
                                          <p:val>
                                            <p:strVal val="#ppt_x"/>
                                          </p:val>
                                        </p:tav>
                                        <p:tav tm="100000">
                                          <p:val>
                                            <p:strVal val="#ppt_x"/>
                                          </p:val>
                                        </p:tav>
                                      </p:tavLst>
                                    </p:anim>
                                    <p:anim calcmode="lin" valueType="num">
                                      <p:cBhvr additive="base">
                                        <p:cTn id="14" dur="500" fill="hold"/>
                                        <p:tgtEl>
                                          <p:spTgt spid="129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9" grpId="0"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1143000"/>
            <a:ext cx="7772400" cy="1295400"/>
          </a:xfrm>
        </p:spPr>
        <p:txBody>
          <a:bodyPr/>
          <a:lstStyle/>
          <a:p>
            <a:r>
              <a:rPr lang="en-US" altLang="en-US" smtClean="0">
                <a:solidFill>
                  <a:schemeClr val="accent2"/>
                </a:solidFill>
              </a:rPr>
              <a:t>Electronegativity difference between the atoms determine the type of bond that will form between atoms (see table on next slide)</a:t>
            </a:r>
          </a:p>
        </p:txBody>
      </p:sp>
      <p:sp>
        <p:nvSpPr>
          <p:cNvPr id="113667" name="Rectangle 3"/>
          <p:cNvSpPr>
            <a:spLocks noGrp="1" noChangeArrowheads="1"/>
          </p:cNvSpPr>
          <p:nvPr>
            <p:ph sz="half" idx="1"/>
          </p:nvPr>
        </p:nvSpPr>
        <p:spPr bwMode="auto">
          <a:xfrm>
            <a:off x="685800" y="2590800"/>
            <a:ext cx="3810000" cy="3505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defRPr/>
            </a:pPr>
            <a:r>
              <a:rPr lang="en-US" dirty="0" smtClean="0">
                <a:solidFill>
                  <a:schemeClr val="accent2"/>
                </a:solidFill>
              </a:rPr>
              <a:t>If the difference is greater than 1.7  the bond will be mostly</a:t>
            </a:r>
            <a:r>
              <a:rPr lang="en-US" dirty="0" smtClean="0">
                <a:solidFill>
                  <a:schemeClr val="accent1">
                    <a:lumMod val="50000"/>
                  </a:schemeClr>
                </a:solidFill>
              </a:rPr>
              <a:t> ionic </a:t>
            </a:r>
            <a:r>
              <a:rPr lang="en-US" dirty="0" smtClean="0">
                <a:solidFill>
                  <a:schemeClr val="accent2"/>
                </a:solidFill>
              </a:rPr>
              <a:t>in character</a:t>
            </a:r>
          </a:p>
          <a:p>
            <a:pPr>
              <a:defRPr/>
            </a:pPr>
            <a:endParaRPr lang="en-US" dirty="0" smtClean="0">
              <a:solidFill>
                <a:schemeClr val="accent2"/>
              </a:solidFill>
            </a:endParaRPr>
          </a:p>
        </p:txBody>
      </p:sp>
      <p:sp>
        <p:nvSpPr>
          <p:cNvPr id="113668" name="Rectangle 4"/>
          <p:cNvSpPr>
            <a:spLocks noGrp="1" noChangeArrowheads="1"/>
          </p:cNvSpPr>
          <p:nvPr>
            <p:ph sz="half" idx="2"/>
          </p:nvPr>
        </p:nvSpPr>
        <p:spPr bwMode="auto">
          <a:xfrm>
            <a:off x="4648200" y="2590800"/>
            <a:ext cx="3810000" cy="3505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z="2400" smtClean="0">
                <a:solidFill>
                  <a:schemeClr val="accent2"/>
                </a:solidFill>
              </a:rPr>
              <a:t>If the difference is below 1.6 the bond will be mostly covalent in character:</a:t>
            </a:r>
          </a:p>
          <a:p>
            <a:pPr>
              <a:buFontTx/>
              <a:buNone/>
            </a:pPr>
            <a:r>
              <a:rPr lang="en-US" altLang="en-US" sz="2400" smtClean="0">
                <a:solidFill>
                  <a:schemeClr val="accent2"/>
                </a:solidFill>
              </a:rPr>
              <a:t>Two types:</a:t>
            </a:r>
          </a:p>
          <a:p>
            <a:r>
              <a:rPr lang="en-US" altLang="en-US" sz="2400" smtClean="0">
                <a:solidFill>
                  <a:srgbClr val="7030A0"/>
                </a:solidFill>
              </a:rPr>
              <a:t>Polar Covalent </a:t>
            </a:r>
            <a:r>
              <a:rPr lang="en-US" altLang="en-US" sz="2400" smtClean="0">
                <a:solidFill>
                  <a:schemeClr val="accent2"/>
                </a:solidFill>
              </a:rPr>
              <a:t>unequal sharing (1.6-0.4) &amp;</a:t>
            </a:r>
          </a:p>
          <a:p>
            <a:r>
              <a:rPr lang="en-US" altLang="en-US" sz="2400" smtClean="0">
                <a:solidFill>
                  <a:srgbClr val="FF0000"/>
                </a:solidFill>
              </a:rPr>
              <a:t>Non Polar Covalent </a:t>
            </a:r>
            <a:r>
              <a:rPr lang="en-US" altLang="en-US" sz="2400" smtClean="0">
                <a:solidFill>
                  <a:schemeClr val="accent2"/>
                </a:solidFill>
              </a:rPr>
              <a:t>equal sharing  (0-0.3)</a:t>
            </a:r>
          </a:p>
        </p:txBody>
      </p:sp>
      <p:sp>
        <p:nvSpPr>
          <p:cNvPr id="36869" name="Rectangle 1"/>
          <p:cNvSpPr>
            <a:spLocks noChangeArrowheads="1"/>
          </p:cNvSpPr>
          <p:nvPr/>
        </p:nvSpPr>
        <p:spPr bwMode="auto">
          <a:xfrm>
            <a:off x="762000" y="609600"/>
            <a:ext cx="769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lgn="ctr" eaLnBrk="0" fontAlgn="base" hangingPunct="0">
              <a:spcBef>
                <a:spcPct val="0"/>
              </a:spcBef>
              <a:spcAft>
                <a:spcPct val="0"/>
              </a:spcAft>
            </a:pPr>
            <a:r>
              <a:rPr lang="en-US" altLang="en-US">
                <a:solidFill>
                  <a:srgbClr val="000000"/>
                </a:solidFill>
              </a:rPr>
              <a:t>How do we tell what type of bond will form</a:t>
            </a:r>
          </a:p>
        </p:txBody>
      </p:sp>
    </p:spTree>
    <p:extLst>
      <p:ext uri="{BB962C8B-B14F-4D97-AF65-F5344CB8AC3E}">
        <p14:creationId xmlns:p14="http://schemas.microsoft.com/office/powerpoint/2010/main" val="145426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36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13668">
                                            <p:txEl>
                                              <p:pRg st="0" end="0"/>
                                            </p:txEl>
                                          </p:spTgt>
                                        </p:tgtEl>
                                        <p:attrNameLst>
                                          <p:attrName>style.visibility</p:attrName>
                                        </p:attrNameLst>
                                      </p:cBhvr>
                                      <p:to>
                                        <p:strVal val="visible"/>
                                      </p:to>
                                    </p:set>
                                    <p:anim calcmode="lin" valueType="num">
                                      <p:cBhvr additive="base">
                                        <p:cTn id="11" dur="500" fill="hold"/>
                                        <p:tgtEl>
                                          <p:spTgt spid="113668">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36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13668">
                                            <p:txEl>
                                              <p:pRg st="1" end="1"/>
                                            </p:txEl>
                                          </p:spTgt>
                                        </p:tgtEl>
                                        <p:attrNameLst>
                                          <p:attrName>style.visibility</p:attrName>
                                        </p:attrNameLst>
                                      </p:cBhvr>
                                      <p:to>
                                        <p:strVal val="visible"/>
                                      </p:to>
                                    </p:set>
                                    <p:anim calcmode="lin" valueType="num">
                                      <p:cBhvr additive="base">
                                        <p:cTn id="17" dur="500" fill="hold"/>
                                        <p:tgtEl>
                                          <p:spTgt spid="113668">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366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13668">
                                            <p:txEl>
                                              <p:pRg st="2" end="2"/>
                                            </p:txEl>
                                          </p:spTgt>
                                        </p:tgtEl>
                                        <p:attrNameLst>
                                          <p:attrName>style.visibility</p:attrName>
                                        </p:attrNameLst>
                                      </p:cBhvr>
                                      <p:to>
                                        <p:strVal val="visible"/>
                                      </p:to>
                                    </p:set>
                                    <p:anim calcmode="lin" valueType="num">
                                      <p:cBhvr additive="base">
                                        <p:cTn id="23" dur="500" fill="hold"/>
                                        <p:tgtEl>
                                          <p:spTgt spid="113668">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1366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13668">
                                            <p:txEl>
                                              <p:pRg st="3" end="3"/>
                                            </p:txEl>
                                          </p:spTgt>
                                        </p:tgtEl>
                                        <p:attrNameLst>
                                          <p:attrName>style.visibility</p:attrName>
                                        </p:attrNameLst>
                                      </p:cBhvr>
                                      <p:to>
                                        <p:strVal val="visible"/>
                                      </p:to>
                                    </p:set>
                                    <p:anim calcmode="lin" valueType="num">
                                      <p:cBhvr additive="base">
                                        <p:cTn id="29" dur="500" fill="hold"/>
                                        <p:tgtEl>
                                          <p:spTgt spid="113668">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1366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autoUpdateAnimBg="0"/>
      <p:bldP spid="113668" grpId="0" build="p"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1447800" y="304800"/>
            <a:ext cx="60769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3200" u="sng">
                <a:solidFill>
                  <a:srgbClr val="000000"/>
                </a:solidFill>
                <a:effectLst>
                  <a:outerShdw blurRad="38100" dist="38100" dir="2700000" algn="tl">
                    <a:srgbClr val="FFFFFF"/>
                  </a:outerShdw>
                </a:effectLst>
              </a:rPr>
              <a:t>Predicting a VSEPR Structure</a:t>
            </a:r>
          </a:p>
        </p:txBody>
      </p:sp>
      <p:sp>
        <p:nvSpPr>
          <p:cNvPr id="107523" name="Rectangle 3"/>
          <p:cNvSpPr>
            <a:spLocks noChangeArrowheads="1"/>
          </p:cNvSpPr>
          <p:nvPr/>
        </p:nvSpPr>
        <p:spPr bwMode="auto">
          <a:xfrm>
            <a:off x="609600" y="990600"/>
            <a:ext cx="73914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50000"/>
              </a:spcBef>
              <a:buFontTx/>
              <a:buAutoNum type="arabicPeriod"/>
              <a:defRPr/>
            </a:pPr>
            <a:r>
              <a:rPr lang="en-US" sz="2800">
                <a:solidFill>
                  <a:srgbClr val="000000"/>
                </a:solidFill>
                <a:effectLst>
                  <a:outerShdw blurRad="38100" dist="38100" dir="2700000" algn="tl">
                    <a:srgbClr val="FFFFFF"/>
                  </a:outerShdw>
                </a:effectLst>
              </a:rPr>
              <a:t> Draw Lewis structure.</a:t>
            </a:r>
          </a:p>
          <a:p>
            <a:pPr marL="342900" indent="-342900">
              <a:spcBef>
                <a:spcPct val="50000"/>
              </a:spcBef>
              <a:defRPr/>
            </a:pPr>
            <a:endParaRPr lang="en-US" sz="2800">
              <a:solidFill>
                <a:srgbClr val="000000"/>
              </a:solidFill>
              <a:effectLst>
                <a:outerShdw blurRad="38100" dist="38100" dir="2700000" algn="tl">
                  <a:srgbClr val="FFFFFF"/>
                </a:outerShdw>
              </a:effectLst>
            </a:endParaRPr>
          </a:p>
        </p:txBody>
      </p:sp>
      <p:sp>
        <p:nvSpPr>
          <p:cNvPr id="107524" name="Text Box 4"/>
          <p:cNvSpPr txBox="1">
            <a:spLocks noChangeArrowheads="1"/>
          </p:cNvSpPr>
          <p:nvPr/>
        </p:nvSpPr>
        <p:spPr bwMode="auto">
          <a:xfrm>
            <a:off x="609600" y="1752600"/>
            <a:ext cx="6873875" cy="93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800">
                <a:solidFill>
                  <a:srgbClr val="000000"/>
                </a:solidFill>
                <a:effectLst>
                  <a:outerShdw blurRad="38100" dist="38100" dir="2700000" algn="tl">
                    <a:srgbClr val="FFFFFF"/>
                  </a:outerShdw>
                </a:effectLst>
              </a:rPr>
              <a:t>2. Put pairs as far apart as possible</a:t>
            </a:r>
          </a:p>
          <a:p>
            <a:pPr>
              <a:spcBef>
                <a:spcPct val="50000"/>
              </a:spcBef>
              <a:defRPr/>
            </a:pPr>
            <a:endParaRPr lang="en-US">
              <a:solidFill>
                <a:srgbClr val="000000"/>
              </a:solidFill>
            </a:endParaRPr>
          </a:p>
        </p:txBody>
      </p:sp>
      <p:sp>
        <p:nvSpPr>
          <p:cNvPr id="107525" name="Text Box 5"/>
          <p:cNvSpPr txBox="1">
            <a:spLocks noChangeArrowheads="1"/>
          </p:cNvSpPr>
          <p:nvPr/>
        </p:nvSpPr>
        <p:spPr bwMode="auto">
          <a:xfrm>
            <a:off x="0" y="2663825"/>
            <a:ext cx="89154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800" dirty="0">
                <a:solidFill>
                  <a:srgbClr val="000000"/>
                </a:solidFill>
                <a:effectLst>
                  <a:outerShdw blurRad="38100" dist="38100" dir="2700000" algn="tl">
                    <a:srgbClr val="FFFFFF"/>
                  </a:outerShdw>
                </a:effectLst>
              </a:rPr>
              <a:t>3. Determine positions of atoms from the  way  </a:t>
            </a:r>
          </a:p>
          <a:p>
            <a:pPr>
              <a:spcBef>
                <a:spcPct val="50000"/>
              </a:spcBef>
              <a:defRPr/>
            </a:pPr>
            <a:r>
              <a:rPr lang="en-US" sz="2800" dirty="0">
                <a:solidFill>
                  <a:srgbClr val="000000"/>
                </a:solidFill>
                <a:effectLst>
                  <a:outerShdw blurRad="38100" dist="38100" dir="2700000" algn="tl">
                    <a:srgbClr val="FFFFFF"/>
                  </a:outerShdw>
                </a:effectLst>
              </a:rPr>
              <a:t>      electron pairs are shared.</a:t>
            </a:r>
          </a:p>
          <a:p>
            <a:pPr>
              <a:spcBef>
                <a:spcPct val="50000"/>
              </a:spcBef>
              <a:defRPr/>
            </a:pPr>
            <a:r>
              <a:rPr lang="en-US" sz="2800" dirty="0">
                <a:solidFill>
                  <a:srgbClr val="000000"/>
                </a:solidFill>
                <a:effectLst>
                  <a:outerShdw blurRad="38100" dist="38100" dir="2700000" algn="tl">
                    <a:srgbClr val="FFFFFF"/>
                  </a:outerShdw>
                </a:effectLst>
              </a:rPr>
              <a:t> </a:t>
            </a:r>
            <a:endParaRPr lang="en-US" dirty="0">
              <a:solidFill>
                <a:srgbClr val="000000"/>
              </a:solidFill>
            </a:endParaRPr>
          </a:p>
          <a:p>
            <a:pPr>
              <a:defRPr/>
            </a:pPr>
            <a:endParaRPr lang="en-US" dirty="0">
              <a:solidFill>
                <a:srgbClr val="000000"/>
              </a:solidFill>
            </a:endParaRPr>
          </a:p>
        </p:txBody>
      </p:sp>
      <p:sp>
        <p:nvSpPr>
          <p:cNvPr id="107526" name="Text Box 6"/>
          <p:cNvSpPr txBox="1">
            <a:spLocks noChangeArrowheads="1"/>
          </p:cNvSpPr>
          <p:nvPr/>
        </p:nvSpPr>
        <p:spPr bwMode="auto">
          <a:xfrm>
            <a:off x="0" y="4114800"/>
            <a:ext cx="7788275"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800">
                <a:solidFill>
                  <a:srgbClr val="000000"/>
                </a:solidFill>
                <a:effectLst>
                  <a:outerShdw blurRad="38100" dist="38100" dir="2700000" algn="tl">
                    <a:srgbClr val="FFFFFF"/>
                  </a:outerShdw>
                </a:effectLst>
              </a:rPr>
              <a:t>4. Determine the name of molecular </a:t>
            </a:r>
          </a:p>
          <a:p>
            <a:pPr>
              <a:spcBef>
                <a:spcPct val="50000"/>
              </a:spcBef>
              <a:defRPr/>
            </a:pPr>
            <a:r>
              <a:rPr lang="en-US" sz="2800">
                <a:solidFill>
                  <a:srgbClr val="000000"/>
                </a:solidFill>
                <a:effectLst>
                  <a:outerShdw blurRad="38100" dist="38100" dir="2700000" algn="tl">
                    <a:srgbClr val="FFFFFF"/>
                  </a:outerShdw>
                </a:effectLst>
              </a:rPr>
              <a:t>    structure from positions of the atoms.</a:t>
            </a:r>
          </a:p>
          <a:p>
            <a:pPr>
              <a:defRPr/>
            </a:pPr>
            <a:endParaRPr lang="en-US">
              <a:solidFill>
                <a:srgbClr val="000000"/>
              </a:solidFill>
            </a:endParaRPr>
          </a:p>
        </p:txBody>
      </p:sp>
    </p:spTree>
    <p:extLst>
      <p:ext uri="{BB962C8B-B14F-4D97-AF65-F5344CB8AC3E}">
        <p14:creationId xmlns:p14="http://schemas.microsoft.com/office/powerpoint/2010/main" val="2600810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7524"/>
                                        </p:tgtEl>
                                        <p:attrNameLst>
                                          <p:attrName>style.visibility</p:attrName>
                                        </p:attrNameLst>
                                      </p:cBhvr>
                                      <p:to>
                                        <p:strVal val="visible"/>
                                      </p:to>
                                    </p:set>
                                    <p:anim calcmode="lin" valueType="num">
                                      <p:cBhvr>
                                        <p:cTn id="7" dur="1000" fill="hold"/>
                                        <p:tgtEl>
                                          <p:spTgt spid="107524"/>
                                        </p:tgtEl>
                                        <p:attrNameLst>
                                          <p:attrName>ppt_w</p:attrName>
                                        </p:attrNameLst>
                                      </p:cBhvr>
                                      <p:tavLst>
                                        <p:tav tm="0">
                                          <p:val>
                                            <p:strVal val="#ppt_w*0.70"/>
                                          </p:val>
                                        </p:tav>
                                        <p:tav tm="100000">
                                          <p:val>
                                            <p:strVal val="#ppt_w"/>
                                          </p:val>
                                        </p:tav>
                                      </p:tavLst>
                                    </p:anim>
                                    <p:anim calcmode="lin" valueType="num">
                                      <p:cBhvr>
                                        <p:cTn id="8" dur="1000" fill="hold"/>
                                        <p:tgtEl>
                                          <p:spTgt spid="107524"/>
                                        </p:tgtEl>
                                        <p:attrNameLst>
                                          <p:attrName>ppt_h</p:attrName>
                                        </p:attrNameLst>
                                      </p:cBhvr>
                                      <p:tavLst>
                                        <p:tav tm="0">
                                          <p:val>
                                            <p:strVal val="#ppt_h"/>
                                          </p:val>
                                        </p:tav>
                                        <p:tav tm="100000">
                                          <p:val>
                                            <p:strVal val="#ppt_h"/>
                                          </p:val>
                                        </p:tav>
                                      </p:tavLst>
                                    </p:anim>
                                    <p:animEffect transition="in" filter="fade">
                                      <p:cBhvr>
                                        <p:cTn id="9" dur="1000"/>
                                        <p:tgtEl>
                                          <p:spTgt spid="10752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3" presetClass="entr" presetSubtype="16" fill="hold" nodeType="clickEffect">
                                  <p:stCondLst>
                                    <p:cond delay="0"/>
                                  </p:stCondLst>
                                  <p:childTnLst>
                                    <p:set>
                                      <p:cBhvr>
                                        <p:cTn id="13" dur="1" fill="hold">
                                          <p:stCondLst>
                                            <p:cond delay="0"/>
                                          </p:stCondLst>
                                        </p:cTn>
                                        <p:tgtEl>
                                          <p:spTgt spid="107525">
                                            <p:txEl>
                                              <p:pRg st="0" end="0"/>
                                            </p:txEl>
                                          </p:spTgt>
                                        </p:tgtEl>
                                        <p:attrNameLst>
                                          <p:attrName>style.visibility</p:attrName>
                                        </p:attrNameLst>
                                      </p:cBhvr>
                                      <p:to>
                                        <p:strVal val="visible"/>
                                      </p:to>
                                    </p:set>
                                    <p:animEffect transition="in" filter="plus(in)">
                                      <p:cBhvr>
                                        <p:cTn id="14" dur="2000"/>
                                        <p:tgtEl>
                                          <p:spTgt spid="107525">
                                            <p:txEl>
                                              <p:pRg st="0" end="0"/>
                                            </p:txEl>
                                          </p:spTgt>
                                        </p:tgtEl>
                                      </p:cBhvr>
                                    </p:animEffect>
                                  </p:childTnLst>
                                </p:cTn>
                              </p:par>
                              <p:par>
                                <p:cTn id="15" presetID="13" presetClass="entr" presetSubtype="16" fill="hold" nodeType="withEffect">
                                  <p:stCondLst>
                                    <p:cond delay="0"/>
                                  </p:stCondLst>
                                  <p:childTnLst>
                                    <p:set>
                                      <p:cBhvr>
                                        <p:cTn id="16" dur="1" fill="hold">
                                          <p:stCondLst>
                                            <p:cond delay="0"/>
                                          </p:stCondLst>
                                        </p:cTn>
                                        <p:tgtEl>
                                          <p:spTgt spid="107525">
                                            <p:txEl>
                                              <p:pRg st="1" end="1"/>
                                            </p:txEl>
                                          </p:spTgt>
                                        </p:tgtEl>
                                        <p:attrNameLst>
                                          <p:attrName>style.visibility</p:attrName>
                                        </p:attrNameLst>
                                      </p:cBhvr>
                                      <p:to>
                                        <p:strVal val="visible"/>
                                      </p:to>
                                    </p:set>
                                    <p:animEffect transition="in" filter="plus(in)">
                                      <p:cBhvr>
                                        <p:cTn id="17" dur="2000"/>
                                        <p:tgtEl>
                                          <p:spTgt spid="10752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nodeType="clickEffect">
                                  <p:stCondLst>
                                    <p:cond delay="0"/>
                                  </p:stCondLst>
                                  <p:childTnLst>
                                    <p:set>
                                      <p:cBhvr>
                                        <p:cTn id="21" dur="1" fill="hold">
                                          <p:stCondLst>
                                            <p:cond delay="0"/>
                                          </p:stCondLst>
                                        </p:cTn>
                                        <p:tgtEl>
                                          <p:spTgt spid="107526">
                                            <p:txEl>
                                              <p:pRg st="0" end="0"/>
                                            </p:txEl>
                                          </p:spTgt>
                                        </p:tgtEl>
                                        <p:attrNameLst>
                                          <p:attrName>style.visibility</p:attrName>
                                        </p:attrNameLst>
                                      </p:cBhvr>
                                      <p:to>
                                        <p:strVal val="visible"/>
                                      </p:to>
                                    </p:set>
                                    <p:anim calcmode="lin" valueType="num">
                                      <p:cBhvr>
                                        <p:cTn id="22" dur="500" fill="hold"/>
                                        <p:tgtEl>
                                          <p:spTgt spid="107526">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107526">
                                            <p:txEl>
                                              <p:pRg st="0" end="0"/>
                                            </p:txEl>
                                          </p:spTgt>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107526">
                                            <p:txEl>
                                              <p:pRg st="1" end="1"/>
                                            </p:txEl>
                                          </p:spTgt>
                                        </p:tgtEl>
                                        <p:attrNameLst>
                                          <p:attrName>style.visibility</p:attrName>
                                        </p:attrNameLst>
                                      </p:cBhvr>
                                      <p:to>
                                        <p:strVal val="visible"/>
                                      </p:to>
                                    </p:set>
                                    <p:anim calcmode="lin" valueType="num">
                                      <p:cBhvr>
                                        <p:cTn id="26" dur="500" fill="hold"/>
                                        <p:tgtEl>
                                          <p:spTgt spid="107526">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107526">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1219200" y="381000"/>
            <a:ext cx="5502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2400">
                <a:solidFill>
                  <a:srgbClr val="000000"/>
                </a:solidFill>
              </a:rPr>
              <a:t>VSPER MODELS TO KNOW</a:t>
            </a:r>
          </a:p>
        </p:txBody>
      </p:sp>
      <p:sp>
        <p:nvSpPr>
          <p:cNvPr id="108547" name="Rectangle 3"/>
          <p:cNvSpPr>
            <a:spLocks noChangeArrowheads="1"/>
          </p:cNvSpPr>
          <p:nvPr/>
        </p:nvSpPr>
        <p:spPr bwMode="auto">
          <a:xfrm>
            <a:off x="762000" y="838200"/>
            <a:ext cx="769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spcBef>
                <a:spcPct val="50000"/>
              </a:spcBef>
              <a:buFontTx/>
              <a:buChar char="•"/>
            </a:pPr>
            <a:r>
              <a:rPr lang="en-US" altLang="en-US" sz="2800">
                <a:solidFill>
                  <a:srgbClr val="000000"/>
                </a:solidFill>
              </a:rPr>
              <a:t>2 Substituents </a:t>
            </a:r>
            <a:r>
              <a:rPr lang="en-US" altLang="en-US" sz="2800">
                <a:solidFill>
                  <a:srgbClr val="000000"/>
                </a:solidFill>
                <a:sym typeface="Wingdings" pitchFamily="2" charset="2"/>
              </a:rPr>
              <a:t> Linear (180</a:t>
            </a:r>
            <a:r>
              <a:rPr lang="en-US" altLang="en-US" sz="2800" baseline="30000">
                <a:solidFill>
                  <a:srgbClr val="000000"/>
                </a:solidFill>
                <a:sym typeface="Wingdings" pitchFamily="2" charset="2"/>
              </a:rPr>
              <a:t>0</a:t>
            </a:r>
            <a:r>
              <a:rPr lang="en-US" altLang="en-US" sz="2800">
                <a:solidFill>
                  <a:srgbClr val="000000"/>
                </a:solidFill>
                <a:sym typeface="Wingdings" pitchFamily="2" charset="2"/>
              </a:rPr>
              <a:t> angle)</a:t>
            </a:r>
          </a:p>
        </p:txBody>
      </p:sp>
      <p:sp>
        <p:nvSpPr>
          <p:cNvPr id="108548" name="Text Box 4"/>
          <p:cNvSpPr txBox="1">
            <a:spLocks noChangeArrowheads="1"/>
          </p:cNvSpPr>
          <p:nvPr/>
        </p:nvSpPr>
        <p:spPr bwMode="auto">
          <a:xfrm>
            <a:off x="533400" y="1524000"/>
            <a:ext cx="734695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spcBef>
                <a:spcPct val="50000"/>
              </a:spcBef>
              <a:buFontTx/>
              <a:buChar char="•"/>
            </a:pPr>
            <a:r>
              <a:rPr lang="en-US" altLang="en-US" sz="2800">
                <a:solidFill>
                  <a:srgbClr val="000000"/>
                </a:solidFill>
                <a:sym typeface="Wingdings" pitchFamily="2" charset="2"/>
              </a:rPr>
              <a:t>2 Subs +1 or 2 unshared pair  Bent</a:t>
            </a:r>
          </a:p>
          <a:p>
            <a:endParaRPr lang="en-US" altLang="en-US">
              <a:solidFill>
                <a:srgbClr val="000000"/>
              </a:solidFill>
            </a:endParaRPr>
          </a:p>
        </p:txBody>
      </p:sp>
      <p:sp>
        <p:nvSpPr>
          <p:cNvPr id="108549" name="Text Box 5"/>
          <p:cNvSpPr txBox="1">
            <a:spLocks noChangeArrowheads="1"/>
          </p:cNvSpPr>
          <p:nvPr/>
        </p:nvSpPr>
        <p:spPr bwMode="auto">
          <a:xfrm>
            <a:off x="381000" y="2362200"/>
            <a:ext cx="780415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spcBef>
                <a:spcPct val="50000"/>
              </a:spcBef>
              <a:buFontTx/>
              <a:buChar char="•"/>
            </a:pPr>
            <a:r>
              <a:rPr lang="en-US" altLang="en-US" sz="2800">
                <a:solidFill>
                  <a:srgbClr val="000000"/>
                </a:solidFill>
                <a:sym typeface="Wingdings" pitchFamily="2" charset="2"/>
              </a:rPr>
              <a:t>3 Subs  Triangular planar (120</a:t>
            </a:r>
            <a:r>
              <a:rPr lang="en-US" altLang="en-US" sz="2800" baseline="30000">
                <a:solidFill>
                  <a:srgbClr val="000000"/>
                </a:solidFill>
                <a:sym typeface="Wingdings" pitchFamily="2" charset="2"/>
              </a:rPr>
              <a:t>0</a:t>
            </a:r>
            <a:r>
              <a:rPr lang="en-US" altLang="en-US" sz="2800">
                <a:solidFill>
                  <a:srgbClr val="000000"/>
                </a:solidFill>
                <a:sym typeface="Wingdings" pitchFamily="2" charset="2"/>
              </a:rPr>
              <a:t> angle)</a:t>
            </a:r>
          </a:p>
          <a:p>
            <a:endParaRPr lang="en-US" altLang="en-US">
              <a:solidFill>
                <a:srgbClr val="000000"/>
              </a:solidFill>
            </a:endParaRPr>
          </a:p>
        </p:txBody>
      </p:sp>
      <p:sp>
        <p:nvSpPr>
          <p:cNvPr id="108550" name="Text Box 6"/>
          <p:cNvSpPr txBox="1">
            <a:spLocks noChangeArrowheads="1"/>
          </p:cNvSpPr>
          <p:nvPr/>
        </p:nvSpPr>
        <p:spPr bwMode="auto">
          <a:xfrm>
            <a:off x="609600" y="3200400"/>
            <a:ext cx="7086600" cy="122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spcBef>
                <a:spcPct val="50000"/>
              </a:spcBef>
              <a:buFontTx/>
              <a:buChar char="•"/>
            </a:pPr>
            <a:r>
              <a:rPr lang="en-US" altLang="en-US" sz="2800">
                <a:solidFill>
                  <a:srgbClr val="000000"/>
                </a:solidFill>
                <a:sym typeface="Wingdings" pitchFamily="2" charset="2"/>
              </a:rPr>
              <a:t>3 Subs + 1 unshared pair  Trigonal Pyramidal (&lt;120 )</a:t>
            </a:r>
          </a:p>
          <a:p>
            <a:endParaRPr lang="en-US" altLang="en-US">
              <a:solidFill>
                <a:srgbClr val="000000"/>
              </a:solidFill>
            </a:endParaRPr>
          </a:p>
        </p:txBody>
      </p:sp>
      <p:sp>
        <p:nvSpPr>
          <p:cNvPr id="108551" name="Text Box 7"/>
          <p:cNvSpPr txBox="1">
            <a:spLocks noChangeArrowheads="1"/>
          </p:cNvSpPr>
          <p:nvPr/>
        </p:nvSpPr>
        <p:spPr bwMode="auto">
          <a:xfrm>
            <a:off x="228600" y="4721225"/>
            <a:ext cx="9164638"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spcBef>
                <a:spcPct val="50000"/>
              </a:spcBef>
              <a:buFontTx/>
              <a:buChar char="•"/>
            </a:pPr>
            <a:r>
              <a:rPr lang="en-US" altLang="en-US" sz="2800">
                <a:solidFill>
                  <a:srgbClr val="000000"/>
                </a:solidFill>
                <a:sym typeface="Wingdings" pitchFamily="2" charset="2"/>
              </a:rPr>
              <a:t>4 Substituents   Tetrahedral (109.5</a:t>
            </a:r>
            <a:r>
              <a:rPr lang="en-US" altLang="en-US" sz="2800" baseline="30000">
                <a:solidFill>
                  <a:srgbClr val="000000"/>
                </a:solidFill>
                <a:sym typeface="Wingdings" pitchFamily="2" charset="2"/>
              </a:rPr>
              <a:t>o</a:t>
            </a:r>
            <a:r>
              <a:rPr lang="en-US" altLang="en-US" sz="2800">
                <a:solidFill>
                  <a:srgbClr val="000000"/>
                </a:solidFill>
                <a:sym typeface="Wingdings" pitchFamily="2" charset="2"/>
              </a:rPr>
              <a:t> angle)</a:t>
            </a:r>
          </a:p>
          <a:p>
            <a:endParaRPr lang="en-US" altLang="en-US">
              <a:solidFill>
                <a:srgbClr val="000000"/>
              </a:solidFill>
            </a:endParaRPr>
          </a:p>
        </p:txBody>
      </p:sp>
    </p:spTree>
    <p:extLst>
      <p:ext uri="{BB962C8B-B14F-4D97-AF65-F5344CB8AC3E}">
        <p14:creationId xmlns:p14="http://schemas.microsoft.com/office/powerpoint/2010/main" val="1787430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85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08547"/>
                                        </p:tgtEl>
                                        <p:attrNameLst>
                                          <p:attrName>style.visibility</p:attrName>
                                        </p:attrNameLst>
                                      </p:cBhvr>
                                      <p:to>
                                        <p:strVal val="visible"/>
                                      </p:to>
                                    </p:set>
                                    <p:anim calcmode="lin" valueType="num">
                                      <p:cBhvr additive="base">
                                        <p:cTn id="11" dur="500" fill="hold"/>
                                        <p:tgtEl>
                                          <p:spTgt spid="108547"/>
                                        </p:tgtEl>
                                        <p:attrNameLst>
                                          <p:attrName>ppt_x</p:attrName>
                                        </p:attrNameLst>
                                      </p:cBhvr>
                                      <p:tavLst>
                                        <p:tav tm="0">
                                          <p:val>
                                            <p:strVal val="0-#ppt_w/2"/>
                                          </p:val>
                                        </p:tav>
                                        <p:tav tm="100000">
                                          <p:val>
                                            <p:strVal val="#ppt_x"/>
                                          </p:val>
                                        </p:tav>
                                      </p:tavLst>
                                    </p:anim>
                                    <p:anim calcmode="lin" valueType="num">
                                      <p:cBhvr additive="base">
                                        <p:cTn id="12" dur="500" fill="hold"/>
                                        <p:tgtEl>
                                          <p:spTgt spid="108547"/>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8548"/>
                                        </p:tgtEl>
                                        <p:attrNameLst>
                                          <p:attrName>style.visibility</p:attrName>
                                        </p:attrNameLst>
                                      </p:cBhvr>
                                      <p:to>
                                        <p:strVal val="visible"/>
                                      </p:to>
                                    </p:set>
                                    <p:anim calcmode="lin" valueType="num">
                                      <p:cBhvr additive="base">
                                        <p:cTn id="17" dur="500" fill="hold"/>
                                        <p:tgtEl>
                                          <p:spTgt spid="108548"/>
                                        </p:tgtEl>
                                        <p:attrNameLst>
                                          <p:attrName>ppt_x</p:attrName>
                                        </p:attrNameLst>
                                      </p:cBhvr>
                                      <p:tavLst>
                                        <p:tav tm="0">
                                          <p:val>
                                            <p:strVal val="0-#ppt_w/2"/>
                                          </p:val>
                                        </p:tav>
                                        <p:tav tm="100000">
                                          <p:val>
                                            <p:strVal val="#ppt_x"/>
                                          </p:val>
                                        </p:tav>
                                      </p:tavLst>
                                    </p:anim>
                                    <p:anim calcmode="lin" valueType="num">
                                      <p:cBhvr additive="base">
                                        <p:cTn id="18" dur="500" fill="hold"/>
                                        <p:tgtEl>
                                          <p:spTgt spid="108548"/>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08549"/>
                                        </p:tgtEl>
                                        <p:attrNameLst>
                                          <p:attrName>style.visibility</p:attrName>
                                        </p:attrNameLst>
                                      </p:cBhvr>
                                      <p:to>
                                        <p:strVal val="visible"/>
                                      </p:to>
                                    </p:set>
                                    <p:anim calcmode="lin" valueType="num">
                                      <p:cBhvr additive="base">
                                        <p:cTn id="23" dur="500" fill="hold"/>
                                        <p:tgtEl>
                                          <p:spTgt spid="108549"/>
                                        </p:tgtEl>
                                        <p:attrNameLst>
                                          <p:attrName>ppt_x</p:attrName>
                                        </p:attrNameLst>
                                      </p:cBhvr>
                                      <p:tavLst>
                                        <p:tav tm="0">
                                          <p:val>
                                            <p:strVal val="1+#ppt_w/2"/>
                                          </p:val>
                                        </p:tav>
                                        <p:tav tm="100000">
                                          <p:val>
                                            <p:strVal val="#ppt_x"/>
                                          </p:val>
                                        </p:tav>
                                      </p:tavLst>
                                    </p:anim>
                                    <p:anim calcmode="lin" valueType="num">
                                      <p:cBhvr additive="base">
                                        <p:cTn id="24" dur="500" fill="hold"/>
                                        <p:tgtEl>
                                          <p:spTgt spid="108549"/>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08550"/>
                                        </p:tgtEl>
                                        <p:attrNameLst>
                                          <p:attrName>style.visibility</p:attrName>
                                        </p:attrNameLst>
                                      </p:cBhvr>
                                      <p:to>
                                        <p:strVal val="visible"/>
                                      </p:to>
                                    </p:set>
                                    <p:anim calcmode="lin" valueType="num">
                                      <p:cBhvr additive="base">
                                        <p:cTn id="29" dur="500" fill="hold"/>
                                        <p:tgtEl>
                                          <p:spTgt spid="108550"/>
                                        </p:tgtEl>
                                        <p:attrNameLst>
                                          <p:attrName>ppt_x</p:attrName>
                                        </p:attrNameLst>
                                      </p:cBhvr>
                                      <p:tavLst>
                                        <p:tav tm="0">
                                          <p:val>
                                            <p:strVal val="0-#ppt_w/2"/>
                                          </p:val>
                                        </p:tav>
                                        <p:tav tm="100000">
                                          <p:val>
                                            <p:strVal val="#ppt_x"/>
                                          </p:val>
                                        </p:tav>
                                      </p:tavLst>
                                    </p:anim>
                                    <p:anim calcmode="lin" valueType="num">
                                      <p:cBhvr additive="base">
                                        <p:cTn id="30" dur="500" fill="hold"/>
                                        <p:tgtEl>
                                          <p:spTgt spid="108550"/>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08551"/>
                                        </p:tgtEl>
                                        <p:attrNameLst>
                                          <p:attrName>style.visibility</p:attrName>
                                        </p:attrNameLst>
                                      </p:cBhvr>
                                      <p:to>
                                        <p:strVal val="visible"/>
                                      </p:to>
                                    </p:set>
                                    <p:anim calcmode="lin" valueType="num">
                                      <p:cBhvr additive="base">
                                        <p:cTn id="35" dur="500" fill="hold"/>
                                        <p:tgtEl>
                                          <p:spTgt spid="108551"/>
                                        </p:tgtEl>
                                        <p:attrNameLst>
                                          <p:attrName>ppt_x</p:attrName>
                                        </p:attrNameLst>
                                      </p:cBhvr>
                                      <p:tavLst>
                                        <p:tav tm="0">
                                          <p:val>
                                            <p:strVal val="1+#ppt_w/2"/>
                                          </p:val>
                                        </p:tav>
                                        <p:tav tm="100000">
                                          <p:val>
                                            <p:strVal val="#ppt_x"/>
                                          </p:val>
                                        </p:tav>
                                      </p:tavLst>
                                    </p:anim>
                                    <p:anim calcmode="lin" valueType="num">
                                      <p:cBhvr additive="base">
                                        <p:cTn id="36" dur="500" fill="hold"/>
                                        <p:tgtEl>
                                          <p:spTgt spid="1085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utoUpdateAnimBg="0"/>
      <p:bldP spid="108547" grpId="0" autoUpdateAnimBg="0"/>
      <p:bldP spid="108548" grpId="0" autoUpdateAnimBg="0"/>
      <p:bldP spid="108549" grpId="0" autoUpdateAnimBg="0"/>
      <p:bldP spid="108550" grpId="0" autoUpdateAnimBg="0"/>
      <p:bldP spid="108551" grpId="0"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VSEPR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1726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u="sng" dirty="0" smtClean="0"/>
              <a:t>Physical changes </a:t>
            </a:r>
            <a:r>
              <a:rPr lang="en-US" i="1" dirty="0" smtClean="0"/>
              <a:t>do not </a:t>
            </a:r>
            <a:r>
              <a:rPr lang="en-US" dirty="0" smtClean="0"/>
              <a:t> change to the composition of the substance. </a:t>
            </a:r>
          </a:p>
          <a:p>
            <a:pPr lvl="1"/>
            <a:r>
              <a:rPr lang="en-US" dirty="0" smtClean="0"/>
              <a:t>Typically involve phase changes.</a:t>
            </a:r>
          </a:p>
          <a:p>
            <a:r>
              <a:rPr lang="en-US" dirty="0" smtClean="0"/>
              <a:t>In any </a:t>
            </a:r>
            <a:r>
              <a:rPr lang="en-US" u="sng" dirty="0" smtClean="0"/>
              <a:t>chemical change</a:t>
            </a:r>
            <a:r>
              <a:rPr lang="en-US" dirty="0" smtClean="0"/>
              <a:t>, one or more substances are used up while one or more new substances are formed. This means that the composition of the original substance has changed. </a:t>
            </a:r>
          </a:p>
          <a:p>
            <a:pPr lvl="1"/>
            <a:r>
              <a:rPr lang="en-US" dirty="0" smtClean="0"/>
              <a:t>Chemical reactions are chemical changes.</a:t>
            </a:r>
          </a:p>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8079A4-7AA8-4A4F-87E2-7781EC5097DD}" type="slidenum">
              <a:rPr lang="en-US" smtClean="0"/>
              <a:pPr/>
              <a:t>11</a:t>
            </a:fld>
            <a:endParaRPr lang="en-US" dirty="0"/>
          </a:p>
        </p:txBody>
      </p:sp>
      <p:sp>
        <p:nvSpPr>
          <p:cNvPr id="2" name="Title 1"/>
          <p:cNvSpPr>
            <a:spLocks noGrp="1"/>
          </p:cNvSpPr>
          <p:nvPr>
            <p:ph type="title"/>
          </p:nvPr>
        </p:nvSpPr>
        <p:spPr/>
        <p:txBody>
          <a:bodyPr/>
          <a:lstStyle/>
          <a:p>
            <a:r>
              <a:rPr lang="en-US" dirty="0" smtClean="0"/>
              <a:t> </a:t>
            </a:r>
            <a:r>
              <a:rPr lang="en-US" dirty="0"/>
              <a:t>Physical &amp; Chemical </a:t>
            </a:r>
            <a:r>
              <a:rPr lang="en-US" dirty="0" smtClean="0"/>
              <a:t>Changes</a:t>
            </a:r>
            <a:endParaRPr lang="en-US" dirty="0"/>
          </a:p>
        </p:txBody>
      </p:sp>
    </p:spTree>
    <p:extLst>
      <p:ext uri="{BB962C8B-B14F-4D97-AF65-F5344CB8AC3E}">
        <p14:creationId xmlns:p14="http://schemas.microsoft.com/office/powerpoint/2010/main" val="155425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a:xfrm>
            <a:off x="0" y="277813"/>
            <a:ext cx="8915400" cy="1143000"/>
          </a:xfrm>
        </p:spPr>
        <p:txBody>
          <a:bodyPr/>
          <a:lstStyle/>
          <a:p>
            <a:pPr eaLnBrk="1" hangingPunct="1">
              <a:defRPr/>
            </a:pPr>
            <a:r>
              <a:rPr lang="en-US" sz="3200" dirty="0" smtClean="0">
                <a:solidFill>
                  <a:srgbClr val="E06C77"/>
                </a:solidFill>
                <a:effectLst>
                  <a:outerShdw blurRad="38100" dist="38100" dir="2700000" algn="tl">
                    <a:srgbClr val="C0C0C0"/>
                  </a:outerShdw>
                </a:effectLst>
              </a:rPr>
              <a:t>Parts of a chemical reaction and symbols</a:t>
            </a:r>
          </a:p>
        </p:txBody>
      </p:sp>
      <p:sp>
        <p:nvSpPr>
          <p:cNvPr id="115715" name="Rectangle 3"/>
          <p:cNvSpPr>
            <a:spLocks noGrp="1" noChangeArrowheads="1"/>
          </p:cNvSpPr>
          <p:nvPr>
            <p:ph type="body" idx="4294967295"/>
          </p:nvPr>
        </p:nvSpPr>
        <p:spPr>
          <a:xfrm>
            <a:off x="152400" y="1219200"/>
            <a:ext cx="8723376" cy="4876800"/>
          </a:xfrm>
          <a:solidFill>
            <a:schemeClr val="bg1"/>
          </a:solidFill>
          <a:ln>
            <a:solidFill>
              <a:schemeClr val="accent1"/>
            </a:solidFill>
          </a:ln>
        </p:spPr>
        <p:txBody>
          <a:bodyPr/>
          <a:lstStyle/>
          <a:p>
            <a:pPr marL="609600" indent="-609600" algn="ctr" eaLnBrk="1" hangingPunct="1">
              <a:lnSpc>
                <a:spcPct val="90000"/>
              </a:lnSpc>
              <a:buFont typeface="Wingdings" pitchFamily="2" charset="2"/>
              <a:buNone/>
              <a:defRPr/>
            </a:pPr>
            <a:r>
              <a:rPr lang="en-US" dirty="0" smtClean="0">
                <a:solidFill>
                  <a:srgbClr val="FF0000"/>
                </a:solidFill>
                <a:effectLst>
                  <a:outerShdw blurRad="38100" dist="38100" dir="2700000" algn="tl">
                    <a:srgbClr val="C0C0C0"/>
                  </a:outerShdw>
                </a:effectLst>
              </a:rPr>
              <a:t>CH</a:t>
            </a:r>
            <a:r>
              <a:rPr lang="en-US" baseline="-25000" dirty="0" smtClean="0">
                <a:solidFill>
                  <a:srgbClr val="FF0000"/>
                </a:solidFill>
                <a:effectLst>
                  <a:outerShdw blurRad="38100" dist="38100" dir="2700000" algn="tl">
                    <a:srgbClr val="C0C0C0"/>
                  </a:outerShdw>
                </a:effectLst>
              </a:rPr>
              <a:t>4 </a:t>
            </a:r>
            <a:r>
              <a:rPr lang="en-US" sz="1600" baseline="-25000" dirty="0" smtClean="0">
                <a:solidFill>
                  <a:srgbClr val="FF0000"/>
                </a:solidFill>
                <a:effectLst>
                  <a:outerShdw blurRad="38100" dist="38100" dir="2700000" algn="tl">
                    <a:srgbClr val="C0C0C0"/>
                  </a:outerShdw>
                </a:effectLst>
              </a:rPr>
              <a:t>(g)</a:t>
            </a:r>
            <a:r>
              <a:rPr lang="en-US" dirty="0" smtClean="0">
                <a:solidFill>
                  <a:srgbClr val="FF0000"/>
                </a:solidFill>
                <a:effectLst>
                  <a:outerShdw blurRad="38100" dist="38100" dir="2700000" algn="tl">
                    <a:srgbClr val="C0C0C0"/>
                  </a:outerShdw>
                </a:effectLst>
              </a:rPr>
              <a:t> +  2O</a:t>
            </a:r>
            <a:r>
              <a:rPr lang="en-US" baseline="-25000" dirty="0" smtClean="0">
                <a:solidFill>
                  <a:srgbClr val="FF0000"/>
                </a:solidFill>
                <a:effectLst>
                  <a:outerShdw blurRad="38100" dist="38100" dir="2700000" algn="tl">
                    <a:srgbClr val="C0C0C0"/>
                  </a:outerShdw>
                </a:effectLst>
              </a:rPr>
              <a:t>2</a:t>
            </a:r>
            <a:r>
              <a:rPr lang="en-US" sz="1600" baseline="-25000" dirty="0" smtClean="0">
                <a:solidFill>
                  <a:srgbClr val="FF0000"/>
                </a:solidFill>
                <a:effectLst>
                  <a:outerShdw blurRad="38100" dist="38100" dir="2700000" algn="tl">
                    <a:srgbClr val="C0C0C0"/>
                  </a:outerShdw>
                </a:effectLst>
              </a:rPr>
              <a:t>(g</a:t>
            </a:r>
            <a:r>
              <a:rPr lang="en-US" sz="1600" baseline="-25000" dirty="0" smtClean="0">
                <a:solidFill>
                  <a:schemeClr val="tx2"/>
                </a:solidFill>
                <a:effectLst>
                  <a:outerShdw blurRad="38100" dist="38100" dir="2700000" algn="tl">
                    <a:srgbClr val="C0C0C0"/>
                  </a:outerShdw>
                </a:effectLst>
              </a:rPr>
              <a:t>)</a:t>
            </a:r>
            <a:r>
              <a:rPr lang="en-US" dirty="0" smtClean="0">
                <a:solidFill>
                  <a:schemeClr val="tx2"/>
                </a:solidFill>
                <a:effectLst>
                  <a:outerShdw blurRad="38100" dist="38100" dir="2700000" algn="tl">
                    <a:srgbClr val="C0C0C0"/>
                  </a:outerShdw>
                </a:effectLst>
              </a:rPr>
              <a:t>     </a:t>
            </a:r>
            <a:r>
              <a:rPr lang="en-US" dirty="0" smtClean="0">
                <a:solidFill>
                  <a:schemeClr val="hlink"/>
                </a:solidFill>
                <a:effectLst>
                  <a:outerShdw blurRad="38100" dist="38100" dir="2700000" algn="tl">
                    <a:srgbClr val="C0C0C0"/>
                  </a:outerShdw>
                </a:effectLst>
                <a:sym typeface="Wingdings" pitchFamily="2" charset="2"/>
              </a:rPr>
              <a:t></a:t>
            </a:r>
            <a:r>
              <a:rPr lang="en-US" dirty="0" smtClean="0">
                <a:solidFill>
                  <a:schemeClr val="tx2"/>
                </a:solidFill>
                <a:effectLst>
                  <a:outerShdw blurRad="38100" dist="38100" dir="2700000" algn="tl">
                    <a:srgbClr val="C0C0C0"/>
                  </a:outerShdw>
                </a:effectLst>
                <a:sym typeface="Wingdings" pitchFamily="2" charset="2"/>
              </a:rPr>
              <a:t>  </a:t>
            </a:r>
            <a:r>
              <a:rPr lang="en-US" dirty="0" smtClean="0">
                <a:solidFill>
                  <a:srgbClr val="6600CC"/>
                </a:solidFill>
                <a:effectLst>
                  <a:outerShdw blurRad="38100" dist="38100" dir="2700000" algn="tl">
                    <a:srgbClr val="C0C0C0"/>
                  </a:outerShdw>
                </a:effectLst>
                <a:sym typeface="Wingdings" pitchFamily="2" charset="2"/>
              </a:rPr>
              <a:t>CO</a:t>
            </a:r>
            <a:r>
              <a:rPr lang="en-US" baseline="-25000" dirty="0" smtClean="0">
                <a:solidFill>
                  <a:srgbClr val="6600CC"/>
                </a:solidFill>
                <a:effectLst>
                  <a:outerShdw blurRad="38100" dist="38100" dir="2700000" algn="tl">
                    <a:srgbClr val="C0C0C0"/>
                  </a:outerShdw>
                </a:effectLst>
                <a:sym typeface="Wingdings" pitchFamily="2" charset="2"/>
              </a:rPr>
              <a:t>2</a:t>
            </a:r>
            <a:r>
              <a:rPr lang="en-US" dirty="0" smtClean="0">
                <a:solidFill>
                  <a:srgbClr val="6600CC"/>
                </a:solidFill>
                <a:effectLst>
                  <a:outerShdw blurRad="38100" dist="38100" dir="2700000" algn="tl">
                    <a:srgbClr val="C0C0C0"/>
                  </a:outerShdw>
                </a:effectLst>
                <a:sym typeface="Wingdings" pitchFamily="2" charset="2"/>
              </a:rPr>
              <a:t> </a:t>
            </a:r>
            <a:r>
              <a:rPr lang="en-US" sz="1800" baseline="-25000" dirty="0" smtClean="0">
                <a:solidFill>
                  <a:srgbClr val="6600CC"/>
                </a:solidFill>
                <a:effectLst>
                  <a:outerShdw blurRad="38100" dist="38100" dir="2700000" algn="tl">
                    <a:srgbClr val="C0C0C0"/>
                  </a:outerShdw>
                </a:effectLst>
                <a:sym typeface="Wingdings" pitchFamily="2" charset="2"/>
              </a:rPr>
              <a:t>(g) </a:t>
            </a:r>
            <a:r>
              <a:rPr lang="en-US" sz="2400" dirty="0" smtClean="0">
                <a:solidFill>
                  <a:srgbClr val="6600CC"/>
                </a:solidFill>
                <a:effectLst>
                  <a:outerShdw blurRad="38100" dist="38100" dir="2700000" algn="tl">
                    <a:srgbClr val="C0C0C0"/>
                  </a:outerShdw>
                </a:effectLst>
                <a:sym typeface="Wingdings" pitchFamily="2" charset="2"/>
              </a:rPr>
              <a:t> +  </a:t>
            </a:r>
            <a:r>
              <a:rPr lang="en-US" dirty="0" smtClean="0">
                <a:solidFill>
                  <a:srgbClr val="6600CC"/>
                </a:solidFill>
                <a:effectLst>
                  <a:outerShdw blurRad="38100" dist="38100" dir="2700000" algn="tl">
                    <a:srgbClr val="C0C0C0"/>
                  </a:outerShdw>
                </a:effectLst>
                <a:sym typeface="Wingdings" pitchFamily="2" charset="2"/>
              </a:rPr>
              <a:t>2 H</a:t>
            </a:r>
            <a:r>
              <a:rPr lang="en-US" baseline="-25000" dirty="0" smtClean="0">
                <a:solidFill>
                  <a:srgbClr val="6600CC"/>
                </a:solidFill>
                <a:effectLst>
                  <a:outerShdw blurRad="38100" dist="38100" dir="2700000" algn="tl">
                    <a:srgbClr val="C0C0C0"/>
                  </a:outerShdw>
                </a:effectLst>
                <a:sym typeface="Wingdings" pitchFamily="2" charset="2"/>
              </a:rPr>
              <a:t>2</a:t>
            </a:r>
            <a:r>
              <a:rPr lang="en-US" dirty="0" smtClean="0">
                <a:solidFill>
                  <a:srgbClr val="6600CC"/>
                </a:solidFill>
                <a:effectLst>
                  <a:outerShdw blurRad="38100" dist="38100" dir="2700000" algn="tl">
                    <a:srgbClr val="C0C0C0"/>
                  </a:outerShdw>
                </a:effectLst>
                <a:sym typeface="Wingdings" pitchFamily="2" charset="2"/>
              </a:rPr>
              <a:t>O</a:t>
            </a:r>
            <a:r>
              <a:rPr lang="en-US" sz="2400" baseline="-25000" dirty="0" smtClean="0">
                <a:solidFill>
                  <a:srgbClr val="6600CC"/>
                </a:solidFill>
                <a:effectLst>
                  <a:outerShdw blurRad="38100" dist="38100" dir="2700000" algn="tl">
                    <a:srgbClr val="C0C0C0"/>
                  </a:outerShdw>
                </a:effectLst>
                <a:sym typeface="Wingdings" pitchFamily="2" charset="2"/>
              </a:rPr>
              <a:t> (g)</a:t>
            </a:r>
          </a:p>
          <a:p>
            <a:pPr marL="609600" indent="-609600" algn="ctr" eaLnBrk="1" hangingPunct="1">
              <a:lnSpc>
                <a:spcPct val="90000"/>
              </a:lnSpc>
              <a:buFont typeface="Wingdings" pitchFamily="2" charset="2"/>
              <a:buNone/>
              <a:defRPr/>
            </a:pPr>
            <a:r>
              <a:rPr lang="en-US" sz="2000" dirty="0" smtClean="0">
                <a:solidFill>
                  <a:srgbClr val="FF0000"/>
                </a:solidFill>
                <a:effectLst>
                  <a:outerShdw blurRad="38100" dist="38100" dir="2700000" algn="tl">
                    <a:srgbClr val="C0C0C0"/>
                  </a:outerShdw>
                </a:effectLst>
                <a:sym typeface="Wingdings" pitchFamily="2" charset="2"/>
              </a:rPr>
              <a:t>Reactants- </a:t>
            </a:r>
            <a:r>
              <a:rPr lang="en-US" sz="1800" dirty="0" smtClean="0">
                <a:solidFill>
                  <a:srgbClr val="FF0000"/>
                </a:solidFill>
                <a:effectLst>
                  <a:outerShdw blurRad="38100" dist="38100" dir="2700000" algn="tl">
                    <a:srgbClr val="C0C0C0"/>
                  </a:outerShdw>
                </a:effectLst>
                <a:sym typeface="Wingdings" pitchFamily="2" charset="2"/>
              </a:rPr>
              <a:t>starting materials</a:t>
            </a:r>
            <a:r>
              <a:rPr lang="en-US" sz="2000" dirty="0" smtClean="0">
                <a:solidFill>
                  <a:srgbClr val="FF0000"/>
                </a:solidFill>
                <a:effectLst>
                  <a:outerShdw blurRad="38100" dist="38100" dir="2700000" algn="tl">
                    <a:srgbClr val="C0C0C0"/>
                  </a:outerShdw>
                </a:effectLst>
                <a:sym typeface="Wingdings" pitchFamily="2" charset="2"/>
              </a:rPr>
              <a:t> </a:t>
            </a:r>
            <a:r>
              <a:rPr lang="en-US" sz="2000" dirty="0" err="1" smtClean="0">
                <a:solidFill>
                  <a:schemeClr val="hlink"/>
                </a:solidFill>
                <a:effectLst>
                  <a:outerShdw blurRad="38100" dist="38100" dir="2700000" algn="tl">
                    <a:srgbClr val="C0C0C0"/>
                  </a:outerShdw>
                </a:effectLst>
                <a:sym typeface="Wingdings" pitchFamily="2" charset="2"/>
              </a:rPr>
              <a:t>yeilds</a:t>
            </a:r>
            <a:r>
              <a:rPr lang="en-US" sz="2000" dirty="0" smtClean="0">
                <a:solidFill>
                  <a:schemeClr val="hlink"/>
                </a:solidFill>
                <a:effectLst>
                  <a:outerShdw blurRad="38100" dist="38100" dir="2700000" algn="tl">
                    <a:srgbClr val="C0C0C0"/>
                  </a:outerShdw>
                </a:effectLst>
                <a:sym typeface="Wingdings" pitchFamily="2" charset="2"/>
              </a:rPr>
              <a:t>/</a:t>
            </a:r>
            <a:r>
              <a:rPr lang="en-US" sz="2000" dirty="0" smtClean="0">
                <a:solidFill>
                  <a:srgbClr val="FF0000"/>
                </a:solidFill>
                <a:effectLst>
                  <a:outerShdw blurRad="38100" dist="38100" dir="2700000" algn="tl">
                    <a:srgbClr val="C0C0C0"/>
                  </a:outerShdw>
                </a:effectLst>
                <a:sym typeface="Wingdings" pitchFamily="2" charset="2"/>
              </a:rPr>
              <a:t>    </a:t>
            </a:r>
            <a:r>
              <a:rPr lang="en-US" sz="2000" dirty="0" smtClean="0">
                <a:solidFill>
                  <a:srgbClr val="6600CC"/>
                </a:solidFill>
                <a:effectLst>
                  <a:outerShdw blurRad="38100" dist="38100" dir="2700000" algn="tl">
                    <a:srgbClr val="C0C0C0"/>
                  </a:outerShdw>
                </a:effectLst>
                <a:sym typeface="Wingdings" pitchFamily="2" charset="2"/>
              </a:rPr>
              <a:t>Products- ending materials</a:t>
            </a:r>
            <a:r>
              <a:rPr lang="en-US" sz="2000" dirty="0" smtClean="0">
                <a:solidFill>
                  <a:schemeClr val="tx2"/>
                </a:solidFill>
                <a:effectLst>
                  <a:outerShdw blurRad="38100" dist="38100" dir="2700000" algn="tl">
                    <a:srgbClr val="C0C0C0"/>
                  </a:outerShdw>
                </a:effectLst>
                <a:sym typeface="Wingdings" pitchFamily="2" charset="2"/>
              </a:rPr>
              <a:t>                                     </a:t>
            </a:r>
            <a:r>
              <a:rPr lang="en-US" sz="2000" dirty="0" smtClean="0">
                <a:solidFill>
                  <a:schemeClr val="hlink"/>
                </a:solidFill>
                <a:effectLst>
                  <a:outerShdw blurRad="38100" dist="38100" dir="2700000" algn="tl">
                    <a:srgbClr val="C0C0C0"/>
                  </a:outerShdw>
                </a:effectLst>
                <a:sym typeface="Wingdings" pitchFamily="2" charset="2"/>
              </a:rPr>
              <a:t>makes</a:t>
            </a:r>
          </a:p>
          <a:p>
            <a:pPr marL="609600" indent="-609600" eaLnBrk="1" hangingPunct="1">
              <a:lnSpc>
                <a:spcPct val="90000"/>
              </a:lnSpc>
              <a:buFont typeface="Wingdings" pitchFamily="2" charset="2"/>
              <a:buNone/>
              <a:defRPr/>
            </a:pPr>
            <a:endParaRPr lang="en-US" sz="2000" dirty="0" smtClean="0">
              <a:solidFill>
                <a:schemeClr val="hlink"/>
              </a:solidFill>
              <a:effectLst>
                <a:outerShdw blurRad="38100" dist="38100" dir="2700000" algn="tl">
                  <a:srgbClr val="C0C0C0"/>
                </a:outerShdw>
              </a:effectLst>
              <a:sym typeface="Wingdings" pitchFamily="2" charset="2"/>
            </a:endParaRPr>
          </a:p>
          <a:p>
            <a:pPr marL="609600" indent="-609600" eaLnBrk="1" hangingPunct="1">
              <a:lnSpc>
                <a:spcPct val="90000"/>
              </a:lnSpc>
              <a:buFontTx/>
              <a:buAutoNum type="alphaLcParenBoth" startAt="7"/>
              <a:defRPr/>
            </a:pPr>
            <a:r>
              <a:rPr lang="en-US" sz="2000" dirty="0" smtClean="0">
                <a:solidFill>
                  <a:srgbClr val="0033CC"/>
                </a:solidFill>
                <a:effectLst>
                  <a:outerShdw blurRad="38100" dist="38100" dir="2700000" algn="tl">
                    <a:srgbClr val="C0C0C0"/>
                  </a:outerShdw>
                </a:effectLst>
                <a:sym typeface="Wingdings" pitchFamily="2" charset="2"/>
              </a:rPr>
              <a:t>Gas      (s) solid      (l) liquid        (</a:t>
            </a:r>
            <a:r>
              <a:rPr lang="en-US" sz="2000" dirty="0" err="1" smtClean="0">
                <a:solidFill>
                  <a:srgbClr val="0033CC"/>
                </a:solidFill>
                <a:effectLst>
                  <a:outerShdw blurRad="38100" dist="38100" dir="2700000" algn="tl">
                    <a:srgbClr val="C0C0C0"/>
                  </a:outerShdw>
                </a:effectLst>
                <a:sym typeface="Wingdings" pitchFamily="2" charset="2"/>
              </a:rPr>
              <a:t>aq</a:t>
            </a:r>
            <a:r>
              <a:rPr lang="en-US" sz="2000" dirty="0" smtClean="0">
                <a:solidFill>
                  <a:srgbClr val="0033CC"/>
                </a:solidFill>
                <a:effectLst>
                  <a:outerShdw blurRad="38100" dist="38100" dir="2700000" algn="tl">
                    <a:srgbClr val="C0C0C0"/>
                  </a:outerShdw>
                </a:effectLst>
                <a:sym typeface="Wingdings" pitchFamily="2" charset="2"/>
              </a:rPr>
              <a:t>) aqueous- dissolved in water</a:t>
            </a:r>
          </a:p>
          <a:p>
            <a:pPr marL="609600" indent="-609600" eaLnBrk="1" hangingPunct="1">
              <a:lnSpc>
                <a:spcPct val="90000"/>
              </a:lnSpc>
              <a:buFontTx/>
              <a:buNone/>
              <a:defRPr/>
            </a:pPr>
            <a:r>
              <a:rPr lang="en-US" sz="2000" dirty="0" smtClean="0">
                <a:solidFill>
                  <a:srgbClr val="0033CC"/>
                </a:solidFill>
                <a:effectLst>
                  <a:outerShdw blurRad="38100" dist="38100" dir="2700000" algn="tl">
                    <a:srgbClr val="C0C0C0"/>
                  </a:outerShdw>
                </a:effectLst>
                <a:sym typeface="Wingdings" pitchFamily="2" charset="2"/>
              </a:rPr>
              <a:t>    gas product      solid product       </a:t>
            </a:r>
            <a:r>
              <a:rPr lang="en-US" sz="1000" dirty="0" smtClean="0">
                <a:solidFill>
                  <a:srgbClr val="0033CC"/>
                </a:solidFill>
                <a:effectLst>
                  <a:outerShdw blurRad="38100" dist="38100" dir="2700000" algn="tl">
                    <a:srgbClr val="C0C0C0"/>
                  </a:outerShdw>
                </a:effectLst>
                <a:sym typeface="Wingdings" pitchFamily="2" charset="2"/>
              </a:rPr>
              <a:t>(when above the arrow) </a:t>
            </a:r>
            <a:r>
              <a:rPr lang="en-US" sz="2000" dirty="0" smtClean="0">
                <a:solidFill>
                  <a:srgbClr val="0033CC"/>
                </a:solidFill>
                <a:effectLst>
                  <a:outerShdw blurRad="38100" dist="38100" dir="2700000" algn="tl">
                    <a:srgbClr val="C0C0C0"/>
                  </a:outerShdw>
                </a:effectLst>
                <a:sym typeface="Wingdings" pitchFamily="2" charset="2"/>
              </a:rPr>
              <a:t>heated</a:t>
            </a:r>
          </a:p>
          <a:p>
            <a:pPr marL="609600" indent="-609600" eaLnBrk="1" hangingPunct="1">
              <a:lnSpc>
                <a:spcPct val="90000"/>
              </a:lnSpc>
              <a:buFontTx/>
              <a:buNone/>
              <a:defRPr/>
            </a:pPr>
            <a:endParaRPr lang="en-US" sz="2000" dirty="0" smtClean="0">
              <a:solidFill>
                <a:srgbClr val="0033CC"/>
              </a:solidFill>
              <a:effectLst>
                <a:outerShdw blurRad="38100" dist="38100" dir="2700000" algn="tl">
                  <a:srgbClr val="C0C0C0"/>
                </a:outerShdw>
              </a:effectLst>
              <a:sym typeface="Wingdings" pitchFamily="2" charset="2"/>
            </a:endParaRPr>
          </a:p>
          <a:p>
            <a:pPr marL="609600" indent="-609600" eaLnBrk="1" hangingPunct="1">
              <a:lnSpc>
                <a:spcPct val="90000"/>
              </a:lnSpc>
              <a:buFontTx/>
              <a:buNone/>
              <a:defRPr/>
            </a:pPr>
            <a:r>
              <a:rPr lang="en-US" sz="2000" dirty="0" smtClean="0">
                <a:solidFill>
                  <a:srgbClr val="000000"/>
                </a:solidFill>
                <a:effectLst>
                  <a:outerShdw blurRad="38100" dist="38100" dir="2700000" algn="tl">
                    <a:srgbClr val="C0C0C0"/>
                  </a:outerShdw>
                </a:effectLst>
                <a:sym typeface="Wingdings" pitchFamily="2" charset="2"/>
              </a:rPr>
              <a:t>Anything written above the arrow is a catalyst </a:t>
            </a:r>
            <a:r>
              <a:rPr lang="en-US" sz="1200" dirty="0" smtClean="0">
                <a:solidFill>
                  <a:srgbClr val="000000"/>
                </a:solidFill>
                <a:effectLst>
                  <a:outerShdw blurRad="38100" dist="38100" dir="2700000" algn="tl">
                    <a:srgbClr val="C0C0C0"/>
                  </a:outerShdw>
                </a:effectLst>
                <a:sym typeface="Wingdings" pitchFamily="2" charset="2"/>
              </a:rPr>
              <a:t>(makes reaction go faster)</a:t>
            </a:r>
          </a:p>
          <a:p>
            <a:pPr marL="609600" indent="-609600" eaLnBrk="1" hangingPunct="1">
              <a:lnSpc>
                <a:spcPct val="90000"/>
              </a:lnSpc>
              <a:buFontTx/>
              <a:buNone/>
              <a:defRPr/>
            </a:pPr>
            <a:endParaRPr lang="en-US" sz="1200" dirty="0" smtClean="0">
              <a:solidFill>
                <a:srgbClr val="000000"/>
              </a:solidFill>
              <a:effectLst>
                <a:outerShdw blurRad="38100" dist="38100" dir="2700000" algn="tl">
                  <a:srgbClr val="C0C0C0"/>
                </a:outerShdw>
              </a:effectLst>
              <a:sym typeface="Wingdings" pitchFamily="2" charset="2"/>
            </a:endParaRPr>
          </a:p>
          <a:p>
            <a:pPr marL="609600" indent="-609600" eaLnBrk="1" hangingPunct="1">
              <a:lnSpc>
                <a:spcPct val="90000"/>
              </a:lnSpc>
              <a:buFontTx/>
              <a:buNone/>
              <a:defRPr/>
            </a:pPr>
            <a:r>
              <a:rPr lang="en-US" sz="2000" dirty="0" smtClean="0">
                <a:solidFill>
                  <a:srgbClr val="000000"/>
                </a:solidFill>
                <a:effectLst>
                  <a:outerShdw blurRad="38100" dist="38100" dir="2700000" algn="tl">
                    <a:srgbClr val="C0C0C0"/>
                  </a:outerShdw>
                </a:effectLst>
                <a:sym typeface="Wingdings" pitchFamily="2" charset="2"/>
              </a:rPr>
              <a:t>Subscripts represent # atoms in molecule and CAN NOT be changed</a:t>
            </a:r>
          </a:p>
          <a:p>
            <a:pPr marL="609600" indent="-609600" eaLnBrk="1" hangingPunct="1">
              <a:lnSpc>
                <a:spcPct val="90000"/>
              </a:lnSpc>
              <a:buFontTx/>
              <a:buNone/>
              <a:defRPr/>
            </a:pPr>
            <a:endParaRPr lang="en-US" sz="2000" dirty="0" smtClean="0">
              <a:solidFill>
                <a:srgbClr val="000000"/>
              </a:solidFill>
              <a:effectLst>
                <a:outerShdw blurRad="38100" dist="38100" dir="2700000" algn="tl">
                  <a:srgbClr val="C0C0C0"/>
                </a:outerShdw>
              </a:effectLst>
              <a:sym typeface="Wingdings" pitchFamily="2" charset="2"/>
            </a:endParaRPr>
          </a:p>
          <a:p>
            <a:pPr marL="609600" indent="-609600" eaLnBrk="1" hangingPunct="1">
              <a:lnSpc>
                <a:spcPct val="90000"/>
              </a:lnSpc>
              <a:buFontTx/>
              <a:buNone/>
              <a:defRPr/>
            </a:pPr>
            <a:r>
              <a:rPr lang="en-US" sz="2000" dirty="0" err="1" smtClean="0">
                <a:solidFill>
                  <a:srgbClr val="000000"/>
                </a:solidFill>
                <a:effectLst>
                  <a:outerShdw blurRad="38100" dist="38100" dir="2700000" algn="tl">
                    <a:srgbClr val="C0C0C0"/>
                  </a:outerShdw>
                </a:effectLst>
                <a:sym typeface="Wingdings" pitchFamily="2" charset="2"/>
              </a:rPr>
              <a:t>Coefficent</a:t>
            </a:r>
            <a:r>
              <a:rPr lang="en-US" sz="2000" dirty="0" smtClean="0">
                <a:solidFill>
                  <a:srgbClr val="000000"/>
                </a:solidFill>
                <a:effectLst>
                  <a:outerShdw blurRad="38100" dist="38100" dir="2700000" algn="tl">
                    <a:srgbClr val="C0C0C0"/>
                  </a:outerShdw>
                </a:effectLst>
                <a:sym typeface="Wingdings" pitchFamily="2" charset="2"/>
              </a:rPr>
              <a:t>- number in front of formula represents number of molecules in reaction</a:t>
            </a:r>
          </a:p>
        </p:txBody>
      </p:sp>
    </p:spTree>
    <p:extLst>
      <p:ext uri="{BB962C8B-B14F-4D97-AF65-F5344CB8AC3E}">
        <p14:creationId xmlns:p14="http://schemas.microsoft.com/office/powerpoint/2010/main" val="4268993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5715">
                                            <p:txEl>
                                              <p:pRg st="3" end="3"/>
                                            </p:txEl>
                                          </p:spTgt>
                                        </p:tgtEl>
                                        <p:attrNameLst>
                                          <p:attrName>style.visibility</p:attrName>
                                        </p:attrNameLst>
                                      </p:cBhvr>
                                      <p:to>
                                        <p:strVal val="visible"/>
                                      </p:to>
                                    </p:set>
                                    <p:anim calcmode="lin" valueType="num">
                                      <p:cBhvr additive="base">
                                        <p:cTn id="7" dur="500" fill="hold"/>
                                        <p:tgtEl>
                                          <p:spTgt spid="11571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71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5715">
                                            <p:txEl>
                                              <p:pRg st="4" end="4"/>
                                            </p:txEl>
                                          </p:spTgt>
                                        </p:tgtEl>
                                        <p:attrNameLst>
                                          <p:attrName>style.visibility</p:attrName>
                                        </p:attrNameLst>
                                      </p:cBhvr>
                                      <p:to>
                                        <p:strVal val="visible"/>
                                      </p:to>
                                    </p:set>
                                    <p:anim calcmode="lin" valueType="num">
                                      <p:cBhvr additive="base">
                                        <p:cTn id="11" dur="500" fill="hold"/>
                                        <p:tgtEl>
                                          <p:spTgt spid="11571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57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15715">
                                            <p:txEl>
                                              <p:pRg st="6" end="6"/>
                                            </p:txEl>
                                          </p:spTgt>
                                        </p:tgtEl>
                                        <p:attrNameLst>
                                          <p:attrName>style.visibility</p:attrName>
                                        </p:attrNameLst>
                                      </p:cBhvr>
                                      <p:to>
                                        <p:strVal val="visible"/>
                                      </p:to>
                                    </p:set>
                                    <p:animEffect transition="in" filter="barn(inVertical)">
                                      <p:cBhvr>
                                        <p:cTn id="17" dur="500"/>
                                        <p:tgtEl>
                                          <p:spTgt spid="115715">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115715">
                                            <p:txEl>
                                              <p:pRg st="8" end="8"/>
                                            </p:txEl>
                                          </p:spTgt>
                                        </p:tgtEl>
                                        <p:attrNameLst>
                                          <p:attrName>style.visibility</p:attrName>
                                        </p:attrNameLst>
                                      </p:cBhvr>
                                      <p:to>
                                        <p:strVal val="visible"/>
                                      </p:to>
                                    </p:set>
                                    <p:animEffect transition="in" filter="circle(in)">
                                      <p:cBhvr>
                                        <p:cTn id="22" dur="2000"/>
                                        <p:tgtEl>
                                          <p:spTgt spid="115715">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15715">
                                            <p:txEl>
                                              <p:pRg st="10" end="10"/>
                                            </p:txEl>
                                          </p:spTgt>
                                        </p:tgtEl>
                                        <p:attrNameLst>
                                          <p:attrName>style.visibility</p:attrName>
                                        </p:attrNameLst>
                                      </p:cBhvr>
                                      <p:to>
                                        <p:strVal val="visible"/>
                                      </p:to>
                                    </p:set>
                                    <p:animEffect transition="in" filter="wipe(down)">
                                      <p:cBhvr>
                                        <p:cTn id="27" dur="500"/>
                                        <p:tgtEl>
                                          <p:spTgt spid="11571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465138"/>
            <a:ext cx="7772400" cy="762000"/>
          </a:xfrm>
          <a:noFill/>
        </p:spPr>
        <p:txBody>
          <a:bodyPr lIns="92075" tIns="46038" rIns="92075" bIns="46038" anchor="t" anchorCtr="1">
            <a:normAutofit fontScale="90000"/>
          </a:bodyPr>
          <a:lstStyle/>
          <a:p>
            <a:pPr eaLnBrk="1" hangingPunct="1"/>
            <a:r>
              <a:rPr lang="en-US" altLang="en-US" smtClean="0">
                <a:latin typeface="Comic Sans MS" pitchFamily="66" charset="0"/>
              </a:rPr>
              <a:t>How to recognize which type</a:t>
            </a:r>
          </a:p>
        </p:txBody>
      </p:sp>
      <p:sp>
        <p:nvSpPr>
          <p:cNvPr id="66563" name="Rectangle 3"/>
          <p:cNvSpPr>
            <a:spLocks noGrp="1" noChangeArrowheads="1"/>
          </p:cNvSpPr>
          <p:nvPr>
            <p:ph type="body" idx="1"/>
          </p:nvPr>
        </p:nvSpPr>
        <p:spPr>
          <a:xfrm>
            <a:off x="685800" y="1447800"/>
            <a:ext cx="7772400" cy="4724400"/>
          </a:xfrm>
          <a:noFill/>
        </p:spPr>
        <p:txBody>
          <a:bodyPr lIns="92075" tIns="46038" rIns="92075" bIns="46038"/>
          <a:lstStyle/>
          <a:p>
            <a:pPr eaLnBrk="1" hangingPunct="1">
              <a:lnSpc>
                <a:spcPct val="90000"/>
              </a:lnSpc>
            </a:pPr>
            <a:r>
              <a:rPr lang="en-US" altLang="en-US" sz="2800" dirty="0" smtClean="0">
                <a:latin typeface="Comic Sans MS" pitchFamily="66" charset="0"/>
              </a:rPr>
              <a:t>Look at the reactants</a:t>
            </a:r>
          </a:p>
          <a:p>
            <a:pPr lvl="2" eaLnBrk="1" hangingPunct="1">
              <a:lnSpc>
                <a:spcPct val="90000"/>
              </a:lnSpc>
            </a:pPr>
            <a:r>
              <a:rPr lang="en-US" altLang="en-US" sz="2000" dirty="0" smtClean="0">
                <a:latin typeface="Comic Sans MS" pitchFamily="66" charset="0"/>
              </a:rPr>
              <a:t>Element(E), Compound(C)</a:t>
            </a:r>
          </a:p>
          <a:p>
            <a:pPr eaLnBrk="1" hangingPunct="1">
              <a:lnSpc>
                <a:spcPct val="90000"/>
              </a:lnSpc>
            </a:pPr>
            <a:r>
              <a:rPr lang="en-US" altLang="en-US" sz="2800" dirty="0" smtClean="0">
                <a:latin typeface="Comic Sans MS" pitchFamily="66" charset="0"/>
              </a:rPr>
              <a:t>E + E   		</a:t>
            </a:r>
          </a:p>
          <a:p>
            <a:pPr eaLnBrk="1" hangingPunct="1">
              <a:lnSpc>
                <a:spcPct val="90000"/>
              </a:lnSpc>
            </a:pPr>
            <a:r>
              <a:rPr lang="en-US" altLang="en-US" sz="2800" dirty="0" smtClean="0">
                <a:latin typeface="Comic Sans MS" pitchFamily="66" charset="0"/>
              </a:rPr>
              <a:t>C			</a:t>
            </a:r>
          </a:p>
          <a:p>
            <a:pPr eaLnBrk="1" hangingPunct="1">
              <a:lnSpc>
                <a:spcPct val="90000"/>
              </a:lnSpc>
            </a:pPr>
            <a:r>
              <a:rPr lang="en-US" altLang="en-US" sz="2800" dirty="0" smtClean="0">
                <a:latin typeface="Comic Sans MS" pitchFamily="66" charset="0"/>
              </a:rPr>
              <a:t>E + C		</a:t>
            </a:r>
          </a:p>
          <a:p>
            <a:pPr eaLnBrk="1" hangingPunct="1">
              <a:lnSpc>
                <a:spcPct val="90000"/>
              </a:lnSpc>
            </a:pPr>
            <a:r>
              <a:rPr lang="en-US" altLang="en-US" sz="2800" dirty="0" smtClean="0">
                <a:latin typeface="Comic Sans MS" pitchFamily="66" charset="0"/>
              </a:rPr>
              <a:t>C + C		</a:t>
            </a:r>
          </a:p>
          <a:p>
            <a:pPr eaLnBrk="1" hangingPunct="1">
              <a:lnSpc>
                <a:spcPct val="90000"/>
              </a:lnSpc>
            </a:pPr>
            <a:r>
              <a:rPr lang="en-US" altLang="en-US" sz="2800" dirty="0" smtClean="0">
                <a:latin typeface="Comic Sans MS" pitchFamily="66" charset="0"/>
              </a:rPr>
              <a:t>Look at the Products</a:t>
            </a:r>
          </a:p>
          <a:p>
            <a:pPr eaLnBrk="1" hangingPunct="1">
              <a:lnSpc>
                <a:spcPct val="90000"/>
              </a:lnSpc>
            </a:pPr>
            <a:r>
              <a:rPr lang="en-US" altLang="en-US" sz="2800" dirty="0" smtClean="0">
                <a:latin typeface="Comic Sans MS" pitchFamily="66" charset="0"/>
              </a:rPr>
              <a:t>CO</a:t>
            </a:r>
            <a:r>
              <a:rPr lang="en-US" altLang="en-US" sz="2800" baseline="-25000" dirty="0" smtClean="0">
                <a:latin typeface="Comic Sans MS" pitchFamily="66" charset="0"/>
              </a:rPr>
              <a:t>2</a:t>
            </a:r>
            <a:r>
              <a:rPr lang="en-US" altLang="en-US" sz="2800" dirty="0" smtClean="0">
                <a:latin typeface="Comic Sans MS" pitchFamily="66" charset="0"/>
              </a:rPr>
              <a:t> + H</a:t>
            </a:r>
            <a:r>
              <a:rPr lang="en-US" altLang="en-US" sz="2800" baseline="-25000" dirty="0" smtClean="0">
                <a:latin typeface="Comic Sans MS" pitchFamily="66" charset="0"/>
              </a:rPr>
              <a:t>2</a:t>
            </a:r>
            <a:r>
              <a:rPr lang="en-US" altLang="en-US" sz="2800" dirty="0" smtClean="0">
                <a:latin typeface="Comic Sans MS" pitchFamily="66" charset="0"/>
              </a:rPr>
              <a:t>O</a:t>
            </a:r>
          </a:p>
          <a:p>
            <a:pPr eaLnBrk="1" hangingPunct="1">
              <a:lnSpc>
                <a:spcPct val="90000"/>
              </a:lnSpc>
            </a:pPr>
            <a:endParaRPr lang="en-US" altLang="en-US" sz="2800" dirty="0" smtClean="0">
              <a:latin typeface="Comic Sans MS" pitchFamily="66" charset="0"/>
            </a:endParaRPr>
          </a:p>
        </p:txBody>
      </p:sp>
      <p:grpSp>
        <p:nvGrpSpPr>
          <p:cNvPr id="2" name="Group 6"/>
          <p:cNvGrpSpPr>
            <a:grpSpLocks/>
          </p:cNvGrpSpPr>
          <p:nvPr/>
        </p:nvGrpSpPr>
        <p:grpSpPr bwMode="auto">
          <a:xfrm>
            <a:off x="7315200" y="2057400"/>
            <a:ext cx="1595438" cy="1600200"/>
            <a:chOff x="4464" y="1536"/>
            <a:chExt cx="1005" cy="1104"/>
          </a:xfrm>
        </p:grpSpPr>
        <p:sp>
          <p:nvSpPr>
            <p:cNvPr id="51211" name="AutoShape 4"/>
            <p:cNvSpPr>
              <a:spLocks/>
            </p:cNvSpPr>
            <p:nvPr/>
          </p:nvSpPr>
          <p:spPr bwMode="auto">
            <a:xfrm>
              <a:off x="4464" y="1536"/>
              <a:ext cx="336" cy="1104"/>
            </a:xfrm>
            <a:prstGeom prst="rightBrace">
              <a:avLst>
                <a:gd name="adj1" fmla="val 27381"/>
                <a:gd name="adj2" fmla="val 50000"/>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solidFill>
                  <a:srgbClr val="2F2B20"/>
                </a:solidFill>
              </a:endParaRPr>
            </a:p>
          </p:txBody>
        </p:sp>
        <p:sp>
          <p:nvSpPr>
            <p:cNvPr id="51212" name="Rectangle 5"/>
            <p:cNvSpPr>
              <a:spLocks noChangeArrowheads="1"/>
            </p:cNvSpPr>
            <p:nvPr/>
          </p:nvSpPr>
          <p:spPr bwMode="auto">
            <a:xfrm>
              <a:off x="4800" y="1923"/>
              <a:ext cx="669"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solidFill>
                    <a:srgbClr val="2F2B20"/>
                  </a:solidFill>
                  <a:latin typeface="Comic Sans MS" pitchFamily="66" charset="0"/>
                </a:rPr>
                <a:t>Redox</a:t>
              </a:r>
            </a:p>
          </p:txBody>
        </p:sp>
      </p:grpSp>
      <p:sp>
        <p:nvSpPr>
          <p:cNvPr id="66567" name="Rectangle 7"/>
          <p:cNvSpPr>
            <a:spLocks noChangeArrowheads="1"/>
          </p:cNvSpPr>
          <p:nvPr/>
        </p:nvSpPr>
        <p:spPr bwMode="auto">
          <a:xfrm>
            <a:off x="4191000" y="2241550"/>
            <a:ext cx="1816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a:solidFill>
                  <a:srgbClr val="2F2B20"/>
                </a:solidFill>
                <a:latin typeface="Comic Sans MS" pitchFamily="66" charset="0"/>
              </a:rPr>
              <a:t>Synthesis</a:t>
            </a:r>
          </a:p>
        </p:txBody>
      </p:sp>
      <p:sp>
        <p:nvSpPr>
          <p:cNvPr id="66568" name="Rectangle 8"/>
          <p:cNvSpPr>
            <a:spLocks noChangeArrowheads="1"/>
          </p:cNvSpPr>
          <p:nvPr/>
        </p:nvSpPr>
        <p:spPr bwMode="auto">
          <a:xfrm>
            <a:off x="4206875" y="2681288"/>
            <a:ext cx="2574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a:solidFill>
                  <a:srgbClr val="2F2B20"/>
                </a:solidFill>
                <a:latin typeface="Comic Sans MS" pitchFamily="66" charset="0"/>
              </a:rPr>
              <a:t>Decomposition</a:t>
            </a:r>
          </a:p>
        </p:txBody>
      </p:sp>
      <p:sp>
        <p:nvSpPr>
          <p:cNvPr id="66569" name="Rectangle 9"/>
          <p:cNvSpPr>
            <a:spLocks noChangeArrowheads="1"/>
          </p:cNvSpPr>
          <p:nvPr/>
        </p:nvSpPr>
        <p:spPr bwMode="auto">
          <a:xfrm>
            <a:off x="4200525" y="3179763"/>
            <a:ext cx="33432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20000"/>
              </a:spcBef>
              <a:buSzPct val="85000"/>
            </a:pPr>
            <a:r>
              <a:rPr lang="en-US" altLang="en-US" sz="2800">
                <a:solidFill>
                  <a:srgbClr val="2F2B20"/>
                </a:solidFill>
                <a:latin typeface="Comic Sans MS" pitchFamily="66" charset="0"/>
              </a:rPr>
              <a:t>Single replacement</a:t>
            </a:r>
          </a:p>
        </p:txBody>
      </p:sp>
      <p:sp>
        <p:nvSpPr>
          <p:cNvPr id="66570" name="Rectangle 10"/>
          <p:cNvSpPr>
            <a:spLocks noChangeArrowheads="1"/>
          </p:cNvSpPr>
          <p:nvPr/>
        </p:nvSpPr>
        <p:spPr bwMode="auto">
          <a:xfrm>
            <a:off x="4214813" y="3671888"/>
            <a:ext cx="34623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solidFill>
                  <a:srgbClr val="2F2B20"/>
                </a:solidFill>
                <a:latin typeface="Comic Sans MS" pitchFamily="66" charset="0"/>
              </a:rPr>
              <a:t>Double replacement</a:t>
            </a:r>
          </a:p>
        </p:txBody>
      </p:sp>
      <p:sp>
        <p:nvSpPr>
          <p:cNvPr id="66572" name="Rectangle 12"/>
          <p:cNvSpPr>
            <a:spLocks noChangeArrowheads="1"/>
          </p:cNvSpPr>
          <p:nvPr/>
        </p:nvSpPr>
        <p:spPr bwMode="auto">
          <a:xfrm>
            <a:off x="4343400" y="4619815"/>
            <a:ext cx="20716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solidFill>
                  <a:srgbClr val="2F2B20"/>
                </a:solidFill>
                <a:latin typeface="Comic Sans MS" pitchFamily="66" charset="0"/>
              </a:rPr>
              <a:t>Combustion</a:t>
            </a:r>
          </a:p>
        </p:txBody>
      </p:sp>
    </p:spTree>
    <p:custDataLst>
      <p:tags r:id="rId1"/>
    </p:custDataLst>
    <p:extLst>
      <p:ext uri="{BB962C8B-B14F-4D97-AF65-F5344CB8AC3E}">
        <p14:creationId xmlns:p14="http://schemas.microsoft.com/office/powerpoint/2010/main" val="52668076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p:cTn id="7" dur="500" fill="hold"/>
                                        <p:tgtEl>
                                          <p:spTgt spid="66563">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66563">
                                            <p:txEl>
                                              <p:pRg st="0" end="0"/>
                                            </p:txEl>
                                          </p:spTgt>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0"/>
                                  </p:stCondLst>
                                  <p:childTnLst>
                                    <p:set>
                                      <p:cBhvr>
                                        <p:cTn id="10" dur="1" fill="hold">
                                          <p:stCondLst>
                                            <p:cond delay="0"/>
                                          </p:stCondLst>
                                        </p:cTn>
                                        <p:tgtEl>
                                          <p:spTgt spid="66563">
                                            <p:txEl>
                                              <p:pRg st="1" end="1"/>
                                            </p:txEl>
                                          </p:spTgt>
                                        </p:tgtEl>
                                        <p:attrNameLst>
                                          <p:attrName>style.visibility</p:attrName>
                                        </p:attrNameLst>
                                      </p:cBhvr>
                                      <p:to>
                                        <p:strVal val="visible"/>
                                      </p:to>
                                    </p:set>
                                    <p:anim calcmode="lin" valueType="num">
                                      <p:cBhvr>
                                        <p:cTn id="11" dur="500" fill="hold"/>
                                        <p:tgtEl>
                                          <p:spTgt spid="66563">
                                            <p:txEl>
                                              <p:pRg st="1" end="1"/>
                                            </p:txEl>
                                          </p:spTgt>
                                        </p:tgtEl>
                                        <p:attrNameLst>
                                          <p:attrName>ppt_w</p:attrName>
                                        </p:attrNameLst>
                                      </p:cBhvr>
                                      <p:tavLst>
                                        <p:tav tm="0">
                                          <p:val>
                                            <p:strVal val="4*#ppt_w"/>
                                          </p:val>
                                        </p:tav>
                                        <p:tav tm="100000">
                                          <p:val>
                                            <p:strVal val="#ppt_w"/>
                                          </p:val>
                                        </p:tav>
                                      </p:tavLst>
                                    </p:anim>
                                    <p:anim calcmode="lin" valueType="num">
                                      <p:cBhvr>
                                        <p:cTn id="12" dur="500" fill="hold"/>
                                        <p:tgtEl>
                                          <p:spTgt spid="66563">
                                            <p:txEl>
                                              <p:pRg st="1" end="1"/>
                                            </p:txEl>
                                          </p:spTgt>
                                        </p:tgtEl>
                                        <p:attrNameLst>
                                          <p:attrName>ppt_h</p:attrName>
                                        </p:attrNameLst>
                                      </p:cBhvr>
                                      <p:tavLst>
                                        <p:tav tm="0">
                                          <p:val>
                                            <p:strVal val="4*#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32" fill="hold" grpId="0" nodeType="clickEffect">
                                  <p:stCondLst>
                                    <p:cond delay="0"/>
                                  </p:stCondLst>
                                  <p:childTnLst>
                                    <p:set>
                                      <p:cBhvr>
                                        <p:cTn id="16" dur="1" fill="hold">
                                          <p:stCondLst>
                                            <p:cond delay="0"/>
                                          </p:stCondLst>
                                        </p:cTn>
                                        <p:tgtEl>
                                          <p:spTgt spid="66563">
                                            <p:txEl>
                                              <p:pRg st="2" end="2"/>
                                            </p:txEl>
                                          </p:spTgt>
                                        </p:tgtEl>
                                        <p:attrNameLst>
                                          <p:attrName>style.visibility</p:attrName>
                                        </p:attrNameLst>
                                      </p:cBhvr>
                                      <p:to>
                                        <p:strVal val="visible"/>
                                      </p:to>
                                    </p:set>
                                    <p:anim calcmode="lin" valueType="num">
                                      <p:cBhvr>
                                        <p:cTn id="17" dur="500" fill="hold"/>
                                        <p:tgtEl>
                                          <p:spTgt spid="66563">
                                            <p:txEl>
                                              <p:pRg st="2" end="2"/>
                                            </p:txEl>
                                          </p:spTgt>
                                        </p:tgtEl>
                                        <p:attrNameLst>
                                          <p:attrName>ppt_w</p:attrName>
                                        </p:attrNameLst>
                                      </p:cBhvr>
                                      <p:tavLst>
                                        <p:tav tm="0">
                                          <p:val>
                                            <p:strVal val="4*#ppt_w"/>
                                          </p:val>
                                        </p:tav>
                                        <p:tav tm="100000">
                                          <p:val>
                                            <p:strVal val="#ppt_w"/>
                                          </p:val>
                                        </p:tav>
                                      </p:tavLst>
                                    </p:anim>
                                    <p:anim calcmode="lin" valueType="num">
                                      <p:cBhvr>
                                        <p:cTn id="18" dur="500" fill="hold"/>
                                        <p:tgtEl>
                                          <p:spTgt spid="66563">
                                            <p:txEl>
                                              <p:pRg st="2" end="2"/>
                                            </p:txEl>
                                          </p:spTgt>
                                        </p:tgtEl>
                                        <p:attrNameLst>
                                          <p:attrName>ppt_h</p:attrName>
                                        </p:attrNameLst>
                                      </p:cBhvr>
                                      <p:tavLst>
                                        <p:tav tm="0">
                                          <p:val>
                                            <p:strVal val="4*#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2" fill="hold" grpId="0" nodeType="clickEffect">
                                  <p:stCondLst>
                                    <p:cond delay="0"/>
                                  </p:stCondLst>
                                  <p:childTnLst>
                                    <p:set>
                                      <p:cBhvr>
                                        <p:cTn id="22" dur="1" fill="hold">
                                          <p:stCondLst>
                                            <p:cond delay="0"/>
                                          </p:stCondLst>
                                        </p:cTn>
                                        <p:tgtEl>
                                          <p:spTgt spid="66563">
                                            <p:txEl>
                                              <p:pRg st="3" end="3"/>
                                            </p:txEl>
                                          </p:spTgt>
                                        </p:tgtEl>
                                        <p:attrNameLst>
                                          <p:attrName>style.visibility</p:attrName>
                                        </p:attrNameLst>
                                      </p:cBhvr>
                                      <p:to>
                                        <p:strVal val="visible"/>
                                      </p:to>
                                    </p:set>
                                    <p:anim calcmode="lin" valueType="num">
                                      <p:cBhvr>
                                        <p:cTn id="23" dur="500" fill="hold"/>
                                        <p:tgtEl>
                                          <p:spTgt spid="66563">
                                            <p:txEl>
                                              <p:pRg st="3" end="3"/>
                                            </p:txEl>
                                          </p:spTgt>
                                        </p:tgtEl>
                                        <p:attrNameLst>
                                          <p:attrName>ppt_w</p:attrName>
                                        </p:attrNameLst>
                                      </p:cBhvr>
                                      <p:tavLst>
                                        <p:tav tm="0">
                                          <p:val>
                                            <p:strVal val="4*#ppt_w"/>
                                          </p:val>
                                        </p:tav>
                                        <p:tav tm="100000">
                                          <p:val>
                                            <p:strVal val="#ppt_w"/>
                                          </p:val>
                                        </p:tav>
                                      </p:tavLst>
                                    </p:anim>
                                    <p:anim calcmode="lin" valueType="num">
                                      <p:cBhvr>
                                        <p:cTn id="24" dur="500" fill="hold"/>
                                        <p:tgtEl>
                                          <p:spTgt spid="66563">
                                            <p:txEl>
                                              <p:pRg st="3" end="3"/>
                                            </p:txEl>
                                          </p:spTgt>
                                        </p:tgtEl>
                                        <p:attrNameLst>
                                          <p:attrName>ppt_h</p:attrName>
                                        </p:attrNameLst>
                                      </p:cBhvr>
                                      <p:tavLst>
                                        <p:tav tm="0">
                                          <p:val>
                                            <p:strVal val="4*#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32" fill="hold" grpId="0" nodeType="clickEffect">
                                  <p:stCondLst>
                                    <p:cond delay="0"/>
                                  </p:stCondLst>
                                  <p:childTnLst>
                                    <p:set>
                                      <p:cBhvr>
                                        <p:cTn id="28" dur="1" fill="hold">
                                          <p:stCondLst>
                                            <p:cond delay="0"/>
                                          </p:stCondLst>
                                        </p:cTn>
                                        <p:tgtEl>
                                          <p:spTgt spid="66563">
                                            <p:txEl>
                                              <p:pRg st="4" end="4"/>
                                            </p:txEl>
                                          </p:spTgt>
                                        </p:tgtEl>
                                        <p:attrNameLst>
                                          <p:attrName>style.visibility</p:attrName>
                                        </p:attrNameLst>
                                      </p:cBhvr>
                                      <p:to>
                                        <p:strVal val="visible"/>
                                      </p:to>
                                    </p:set>
                                    <p:anim calcmode="lin" valueType="num">
                                      <p:cBhvr>
                                        <p:cTn id="29" dur="500" fill="hold"/>
                                        <p:tgtEl>
                                          <p:spTgt spid="66563">
                                            <p:txEl>
                                              <p:pRg st="4" end="4"/>
                                            </p:txEl>
                                          </p:spTgt>
                                        </p:tgtEl>
                                        <p:attrNameLst>
                                          <p:attrName>ppt_w</p:attrName>
                                        </p:attrNameLst>
                                      </p:cBhvr>
                                      <p:tavLst>
                                        <p:tav tm="0">
                                          <p:val>
                                            <p:strVal val="4*#ppt_w"/>
                                          </p:val>
                                        </p:tav>
                                        <p:tav tm="100000">
                                          <p:val>
                                            <p:strVal val="#ppt_w"/>
                                          </p:val>
                                        </p:tav>
                                      </p:tavLst>
                                    </p:anim>
                                    <p:anim calcmode="lin" valueType="num">
                                      <p:cBhvr>
                                        <p:cTn id="30" dur="500" fill="hold"/>
                                        <p:tgtEl>
                                          <p:spTgt spid="66563">
                                            <p:txEl>
                                              <p:pRg st="4" end="4"/>
                                            </p:txEl>
                                          </p:spTgt>
                                        </p:tgtEl>
                                        <p:attrNameLst>
                                          <p:attrName>ppt_h</p:attrName>
                                        </p:attrNameLst>
                                      </p:cBhvr>
                                      <p:tavLst>
                                        <p:tav tm="0">
                                          <p:val>
                                            <p:strVal val="4*#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32" fill="hold" grpId="0" nodeType="clickEffect">
                                  <p:stCondLst>
                                    <p:cond delay="0"/>
                                  </p:stCondLst>
                                  <p:childTnLst>
                                    <p:set>
                                      <p:cBhvr>
                                        <p:cTn id="34" dur="1" fill="hold">
                                          <p:stCondLst>
                                            <p:cond delay="0"/>
                                          </p:stCondLst>
                                        </p:cTn>
                                        <p:tgtEl>
                                          <p:spTgt spid="66563">
                                            <p:txEl>
                                              <p:pRg st="5" end="5"/>
                                            </p:txEl>
                                          </p:spTgt>
                                        </p:tgtEl>
                                        <p:attrNameLst>
                                          <p:attrName>style.visibility</p:attrName>
                                        </p:attrNameLst>
                                      </p:cBhvr>
                                      <p:to>
                                        <p:strVal val="visible"/>
                                      </p:to>
                                    </p:set>
                                    <p:anim calcmode="lin" valueType="num">
                                      <p:cBhvr>
                                        <p:cTn id="35" dur="500" fill="hold"/>
                                        <p:tgtEl>
                                          <p:spTgt spid="66563">
                                            <p:txEl>
                                              <p:pRg st="5" end="5"/>
                                            </p:txEl>
                                          </p:spTgt>
                                        </p:tgtEl>
                                        <p:attrNameLst>
                                          <p:attrName>ppt_w</p:attrName>
                                        </p:attrNameLst>
                                      </p:cBhvr>
                                      <p:tavLst>
                                        <p:tav tm="0">
                                          <p:val>
                                            <p:strVal val="4*#ppt_w"/>
                                          </p:val>
                                        </p:tav>
                                        <p:tav tm="100000">
                                          <p:val>
                                            <p:strVal val="#ppt_w"/>
                                          </p:val>
                                        </p:tav>
                                      </p:tavLst>
                                    </p:anim>
                                    <p:anim calcmode="lin" valueType="num">
                                      <p:cBhvr>
                                        <p:cTn id="36" dur="500" fill="hold"/>
                                        <p:tgtEl>
                                          <p:spTgt spid="66563">
                                            <p:txEl>
                                              <p:pRg st="5" end="5"/>
                                            </p:txEl>
                                          </p:spTgt>
                                        </p:tgtEl>
                                        <p:attrNameLst>
                                          <p:attrName>ppt_h</p:attrName>
                                        </p:attrNameLst>
                                      </p:cBhvr>
                                      <p:tavLst>
                                        <p:tav tm="0">
                                          <p:val>
                                            <p:strVal val="4*#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32" fill="hold" grpId="0" nodeType="clickEffect">
                                  <p:stCondLst>
                                    <p:cond delay="0"/>
                                  </p:stCondLst>
                                  <p:childTnLst>
                                    <p:set>
                                      <p:cBhvr>
                                        <p:cTn id="40" dur="1" fill="hold">
                                          <p:stCondLst>
                                            <p:cond delay="0"/>
                                          </p:stCondLst>
                                        </p:cTn>
                                        <p:tgtEl>
                                          <p:spTgt spid="66563">
                                            <p:txEl>
                                              <p:pRg st="6" end="6"/>
                                            </p:txEl>
                                          </p:spTgt>
                                        </p:tgtEl>
                                        <p:attrNameLst>
                                          <p:attrName>style.visibility</p:attrName>
                                        </p:attrNameLst>
                                      </p:cBhvr>
                                      <p:to>
                                        <p:strVal val="visible"/>
                                      </p:to>
                                    </p:set>
                                    <p:anim calcmode="lin" valueType="num">
                                      <p:cBhvr>
                                        <p:cTn id="41" dur="500" fill="hold"/>
                                        <p:tgtEl>
                                          <p:spTgt spid="66563">
                                            <p:txEl>
                                              <p:pRg st="6" end="6"/>
                                            </p:txEl>
                                          </p:spTgt>
                                        </p:tgtEl>
                                        <p:attrNameLst>
                                          <p:attrName>ppt_w</p:attrName>
                                        </p:attrNameLst>
                                      </p:cBhvr>
                                      <p:tavLst>
                                        <p:tav tm="0">
                                          <p:val>
                                            <p:strVal val="4*#ppt_w"/>
                                          </p:val>
                                        </p:tav>
                                        <p:tav tm="100000">
                                          <p:val>
                                            <p:strVal val="#ppt_w"/>
                                          </p:val>
                                        </p:tav>
                                      </p:tavLst>
                                    </p:anim>
                                    <p:anim calcmode="lin" valueType="num">
                                      <p:cBhvr>
                                        <p:cTn id="42" dur="500" fill="hold"/>
                                        <p:tgtEl>
                                          <p:spTgt spid="66563">
                                            <p:txEl>
                                              <p:pRg st="6" end="6"/>
                                            </p:txEl>
                                          </p:spTgt>
                                        </p:tgtEl>
                                        <p:attrNameLst>
                                          <p:attrName>ppt_h</p:attrName>
                                        </p:attrNameLst>
                                      </p:cBhvr>
                                      <p:tavLst>
                                        <p:tav tm="0">
                                          <p:val>
                                            <p:strVal val="4*#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32" fill="hold" grpId="0" nodeType="clickEffect">
                                  <p:stCondLst>
                                    <p:cond delay="0"/>
                                  </p:stCondLst>
                                  <p:childTnLst>
                                    <p:set>
                                      <p:cBhvr>
                                        <p:cTn id="46" dur="1" fill="hold">
                                          <p:stCondLst>
                                            <p:cond delay="0"/>
                                          </p:stCondLst>
                                        </p:cTn>
                                        <p:tgtEl>
                                          <p:spTgt spid="66563">
                                            <p:txEl>
                                              <p:pRg st="7" end="7"/>
                                            </p:txEl>
                                          </p:spTgt>
                                        </p:tgtEl>
                                        <p:attrNameLst>
                                          <p:attrName>style.visibility</p:attrName>
                                        </p:attrNameLst>
                                      </p:cBhvr>
                                      <p:to>
                                        <p:strVal val="visible"/>
                                      </p:to>
                                    </p:set>
                                    <p:anim calcmode="lin" valueType="num">
                                      <p:cBhvr>
                                        <p:cTn id="47" dur="500" fill="hold"/>
                                        <p:tgtEl>
                                          <p:spTgt spid="66563">
                                            <p:txEl>
                                              <p:pRg st="7" end="7"/>
                                            </p:txEl>
                                          </p:spTgt>
                                        </p:tgtEl>
                                        <p:attrNameLst>
                                          <p:attrName>ppt_w</p:attrName>
                                        </p:attrNameLst>
                                      </p:cBhvr>
                                      <p:tavLst>
                                        <p:tav tm="0">
                                          <p:val>
                                            <p:strVal val="4*#ppt_w"/>
                                          </p:val>
                                        </p:tav>
                                        <p:tav tm="100000">
                                          <p:val>
                                            <p:strVal val="#ppt_w"/>
                                          </p:val>
                                        </p:tav>
                                      </p:tavLst>
                                    </p:anim>
                                    <p:anim calcmode="lin" valueType="num">
                                      <p:cBhvr>
                                        <p:cTn id="48" dur="500" fill="hold"/>
                                        <p:tgtEl>
                                          <p:spTgt spid="66563">
                                            <p:txEl>
                                              <p:pRg st="7" end="7"/>
                                            </p:txEl>
                                          </p:spTgt>
                                        </p:tgtEl>
                                        <p:attrNameLst>
                                          <p:attrName>ppt_h</p:attrName>
                                        </p:attrNameLst>
                                      </p:cBhvr>
                                      <p:tavLst>
                                        <p:tav tm="0">
                                          <p:val>
                                            <p:strVal val="4*#ppt_h"/>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66567"/>
                                        </p:tgtEl>
                                        <p:attrNameLst>
                                          <p:attrName>style.visibility</p:attrName>
                                        </p:attrNameLst>
                                      </p:cBhvr>
                                      <p:to>
                                        <p:strVal val="visible"/>
                                      </p:to>
                                    </p:set>
                                    <p:anim calcmode="lin" valueType="num">
                                      <p:cBhvr>
                                        <p:cTn id="53" dur="500" fill="hold"/>
                                        <p:tgtEl>
                                          <p:spTgt spid="66567"/>
                                        </p:tgtEl>
                                        <p:attrNameLst>
                                          <p:attrName>ppt_w</p:attrName>
                                        </p:attrNameLst>
                                      </p:cBhvr>
                                      <p:tavLst>
                                        <p:tav tm="0">
                                          <p:val>
                                            <p:fltVal val="0"/>
                                          </p:val>
                                        </p:tav>
                                        <p:tav tm="100000">
                                          <p:val>
                                            <p:strVal val="#ppt_w"/>
                                          </p:val>
                                        </p:tav>
                                      </p:tavLst>
                                    </p:anim>
                                    <p:anim calcmode="lin" valueType="num">
                                      <p:cBhvr>
                                        <p:cTn id="54" dur="500" fill="hold"/>
                                        <p:tgtEl>
                                          <p:spTgt spid="66567"/>
                                        </p:tgtEl>
                                        <p:attrNameLst>
                                          <p:attrName>ppt_h</p:attrName>
                                        </p:attrNameLst>
                                      </p:cBhvr>
                                      <p:tavLst>
                                        <p:tav tm="0">
                                          <p:val>
                                            <p:fltVal val="0"/>
                                          </p:val>
                                        </p:tav>
                                        <p:tav tm="100000">
                                          <p:val>
                                            <p:strVal val="#ppt_h"/>
                                          </p:val>
                                        </p:tav>
                                      </p:tavLst>
                                    </p:anim>
                                    <p:animEffect transition="in" filter="fade">
                                      <p:cBhvr>
                                        <p:cTn id="55" dur="500"/>
                                        <p:tgtEl>
                                          <p:spTgt spid="66567"/>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66568"/>
                                        </p:tgtEl>
                                        <p:attrNameLst>
                                          <p:attrName>style.visibility</p:attrName>
                                        </p:attrNameLst>
                                      </p:cBhvr>
                                      <p:to>
                                        <p:strVal val="visible"/>
                                      </p:to>
                                    </p:set>
                                    <p:anim calcmode="lin" valueType="num">
                                      <p:cBhvr>
                                        <p:cTn id="60" dur="500" fill="hold"/>
                                        <p:tgtEl>
                                          <p:spTgt spid="66568"/>
                                        </p:tgtEl>
                                        <p:attrNameLst>
                                          <p:attrName>ppt_w</p:attrName>
                                        </p:attrNameLst>
                                      </p:cBhvr>
                                      <p:tavLst>
                                        <p:tav tm="0">
                                          <p:val>
                                            <p:fltVal val="0"/>
                                          </p:val>
                                        </p:tav>
                                        <p:tav tm="100000">
                                          <p:val>
                                            <p:strVal val="#ppt_w"/>
                                          </p:val>
                                        </p:tav>
                                      </p:tavLst>
                                    </p:anim>
                                    <p:anim calcmode="lin" valueType="num">
                                      <p:cBhvr>
                                        <p:cTn id="61" dur="500" fill="hold"/>
                                        <p:tgtEl>
                                          <p:spTgt spid="66568"/>
                                        </p:tgtEl>
                                        <p:attrNameLst>
                                          <p:attrName>ppt_h</p:attrName>
                                        </p:attrNameLst>
                                      </p:cBhvr>
                                      <p:tavLst>
                                        <p:tav tm="0">
                                          <p:val>
                                            <p:fltVal val="0"/>
                                          </p:val>
                                        </p:tav>
                                        <p:tav tm="100000">
                                          <p:val>
                                            <p:strVal val="#ppt_h"/>
                                          </p:val>
                                        </p:tav>
                                      </p:tavLst>
                                    </p:anim>
                                    <p:animEffect transition="in" filter="fade">
                                      <p:cBhvr>
                                        <p:cTn id="62" dur="500"/>
                                        <p:tgtEl>
                                          <p:spTgt spid="6656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66569"/>
                                        </p:tgtEl>
                                        <p:attrNameLst>
                                          <p:attrName>style.visibility</p:attrName>
                                        </p:attrNameLst>
                                      </p:cBhvr>
                                      <p:to>
                                        <p:strVal val="visible"/>
                                      </p:to>
                                    </p:set>
                                    <p:anim calcmode="lin" valueType="num">
                                      <p:cBhvr>
                                        <p:cTn id="67" dur="500" fill="hold"/>
                                        <p:tgtEl>
                                          <p:spTgt spid="66569"/>
                                        </p:tgtEl>
                                        <p:attrNameLst>
                                          <p:attrName>ppt_w</p:attrName>
                                        </p:attrNameLst>
                                      </p:cBhvr>
                                      <p:tavLst>
                                        <p:tav tm="0">
                                          <p:val>
                                            <p:fltVal val="0"/>
                                          </p:val>
                                        </p:tav>
                                        <p:tav tm="100000">
                                          <p:val>
                                            <p:strVal val="#ppt_w"/>
                                          </p:val>
                                        </p:tav>
                                      </p:tavLst>
                                    </p:anim>
                                    <p:anim calcmode="lin" valueType="num">
                                      <p:cBhvr>
                                        <p:cTn id="68" dur="500" fill="hold"/>
                                        <p:tgtEl>
                                          <p:spTgt spid="66569"/>
                                        </p:tgtEl>
                                        <p:attrNameLst>
                                          <p:attrName>ppt_h</p:attrName>
                                        </p:attrNameLst>
                                      </p:cBhvr>
                                      <p:tavLst>
                                        <p:tav tm="0">
                                          <p:val>
                                            <p:fltVal val="0"/>
                                          </p:val>
                                        </p:tav>
                                        <p:tav tm="100000">
                                          <p:val>
                                            <p:strVal val="#ppt_h"/>
                                          </p:val>
                                        </p:tav>
                                      </p:tavLst>
                                    </p:anim>
                                    <p:animEffect transition="in" filter="fade">
                                      <p:cBhvr>
                                        <p:cTn id="69" dur="500"/>
                                        <p:tgtEl>
                                          <p:spTgt spid="66569"/>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66570"/>
                                        </p:tgtEl>
                                        <p:attrNameLst>
                                          <p:attrName>style.visibility</p:attrName>
                                        </p:attrNameLst>
                                      </p:cBhvr>
                                      <p:to>
                                        <p:strVal val="visible"/>
                                      </p:to>
                                    </p:set>
                                    <p:anim calcmode="lin" valueType="num">
                                      <p:cBhvr>
                                        <p:cTn id="74" dur="500" fill="hold"/>
                                        <p:tgtEl>
                                          <p:spTgt spid="66570"/>
                                        </p:tgtEl>
                                        <p:attrNameLst>
                                          <p:attrName>ppt_w</p:attrName>
                                        </p:attrNameLst>
                                      </p:cBhvr>
                                      <p:tavLst>
                                        <p:tav tm="0">
                                          <p:val>
                                            <p:fltVal val="0"/>
                                          </p:val>
                                        </p:tav>
                                        <p:tav tm="100000">
                                          <p:val>
                                            <p:strVal val="#ppt_w"/>
                                          </p:val>
                                        </p:tav>
                                      </p:tavLst>
                                    </p:anim>
                                    <p:anim calcmode="lin" valueType="num">
                                      <p:cBhvr>
                                        <p:cTn id="75" dur="500" fill="hold"/>
                                        <p:tgtEl>
                                          <p:spTgt spid="66570"/>
                                        </p:tgtEl>
                                        <p:attrNameLst>
                                          <p:attrName>ppt_h</p:attrName>
                                        </p:attrNameLst>
                                      </p:cBhvr>
                                      <p:tavLst>
                                        <p:tav tm="0">
                                          <p:val>
                                            <p:fltVal val="0"/>
                                          </p:val>
                                        </p:tav>
                                        <p:tav tm="100000">
                                          <p:val>
                                            <p:strVal val="#ppt_h"/>
                                          </p:val>
                                        </p:tav>
                                      </p:tavLst>
                                    </p:anim>
                                    <p:animEffect transition="in" filter="fade">
                                      <p:cBhvr>
                                        <p:cTn id="76" dur="500"/>
                                        <p:tgtEl>
                                          <p:spTgt spid="66570"/>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2" fill="hold" nodeType="clickEffect">
                                  <p:stCondLst>
                                    <p:cond delay="0"/>
                                  </p:stCondLst>
                                  <p:childTnLst>
                                    <p:set>
                                      <p:cBhvr>
                                        <p:cTn id="80" dur="1" fill="hold">
                                          <p:stCondLst>
                                            <p:cond delay="0"/>
                                          </p:stCondLst>
                                        </p:cTn>
                                        <p:tgtEl>
                                          <p:spTgt spid="2"/>
                                        </p:tgtEl>
                                        <p:attrNameLst>
                                          <p:attrName>style.visibility</p:attrName>
                                        </p:attrNameLst>
                                      </p:cBhvr>
                                      <p:to>
                                        <p:strVal val="visible"/>
                                      </p:to>
                                    </p:set>
                                    <p:anim calcmode="lin" valueType="num">
                                      <p:cBhvr additive="base">
                                        <p:cTn id="81" dur="500" fill="hold"/>
                                        <p:tgtEl>
                                          <p:spTgt spid="2"/>
                                        </p:tgtEl>
                                        <p:attrNameLst>
                                          <p:attrName>ppt_x</p:attrName>
                                        </p:attrNameLst>
                                      </p:cBhvr>
                                      <p:tavLst>
                                        <p:tav tm="0">
                                          <p:val>
                                            <p:strVal val="1+#ppt_w/2"/>
                                          </p:val>
                                        </p:tav>
                                        <p:tav tm="100000">
                                          <p:val>
                                            <p:strVal val="#ppt_x"/>
                                          </p:val>
                                        </p:tav>
                                      </p:tavLst>
                                    </p:anim>
                                    <p:anim calcmode="lin" valueType="num">
                                      <p:cBhvr additive="base">
                                        <p:cTn id="8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66572"/>
                                        </p:tgtEl>
                                        <p:attrNameLst>
                                          <p:attrName>style.visibility</p:attrName>
                                        </p:attrNameLst>
                                      </p:cBhvr>
                                      <p:to>
                                        <p:strVal val="visible"/>
                                      </p:to>
                                    </p:set>
                                    <p:anim calcmode="lin" valueType="num">
                                      <p:cBhvr>
                                        <p:cTn id="87" dur="500" fill="hold"/>
                                        <p:tgtEl>
                                          <p:spTgt spid="66572"/>
                                        </p:tgtEl>
                                        <p:attrNameLst>
                                          <p:attrName>ppt_w</p:attrName>
                                        </p:attrNameLst>
                                      </p:cBhvr>
                                      <p:tavLst>
                                        <p:tav tm="0">
                                          <p:val>
                                            <p:fltVal val="0"/>
                                          </p:val>
                                        </p:tav>
                                        <p:tav tm="100000">
                                          <p:val>
                                            <p:strVal val="#ppt_w"/>
                                          </p:val>
                                        </p:tav>
                                      </p:tavLst>
                                    </p:anim>
                                    <p:anim calcmode="lin" valueType="num">
                                      <p:cBhvr>
                                        <p:cTn id="88" dur="500" fill="hold"/>
                                        <p:tgtEl>
                                          <p:spTgt spid="66572"/>
                                        </p:tgtEl>
                                        <p:attrNameLst>
                                          <p:attrName>ppt_h</p:attrName>
                                        </p:attrNameLst>
                                      </p:cBhvr>
                                      <p:tavLst>
                                        <p:tav tm="0">
                                          <p:val>
                                            <p:fltVal val="0"/>
                                          </p:val>
                                        </p:tav>
                                        <p:tav tm="100000">
                                          <p:val>
                                            <p:strVal val="#ppt_h"/>
                                          </p:val>
                                        </p:tav>
                                      </p:tavLst>
                                    </p:anim>
                                    <p:animEffect transition="in" filter="fade">
                                      <p:cBhvr>
                                        <p:cTn id="89" dur="500"/>
                                        <p:tgtEl>
                                          <p:spTgt spid="66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P spid="66567" grpId="0"/>
      <p:bldP spid="66568" grpId="0"/>
      <p:bldP spid="66569" grpId="0"/>
      <p:bldP spid="66570" grpId="0"/>
      <p:bldP spid="66572"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152400"/>
            <a:ext cx="8229600" cy="1143000"/>
          </a:xfrm>
        </p:spPr>
        <p:txBody>
          <a:bodyPr/>
          <a:lstStyle/>
          <a:p>
            <a:pPr eaLnBrk="1" hangingPunct="1">
              <a:defRPr/>
            </a:pPr>
            <a:r>
              <a:rPr lang="en-US" dirty="0"/>
              <a:t>3</a:t>
            </a:r>
            <a:r>
              <a:rPr lang="en-US" dirty="0" smtClean="0"/>
              <a:t>. Decomposition Reactions</a:t>
            </a:r>
          </a:p>
        </p:txBody>
      </p:sp>
      <p:sp>
        <p:nvSpPr>
          <p:cNvPr id="74755" name="Rectangle 3"/>
          <p:cNvSpPr>
            <a:spLocks noGrp="1" noChangeArrowheads="1"/>
          </p:cNvSpPr>
          <p:nvPr>
            <p:ph idx="1"/>
          </p:nvPr>
        </p:nvSpPr>
        <p:spPr>
          <a:xfrm>
            <a:off x="457200" y="1143000"/>
            <a:ext cx="8229600" cy="5445125"/>
          </a:xfrm>
        </p:spPr>
        <p:txBody>
          <a:bodyPr/>
          <a:lstStyle/>
          <a:p>
            <a:pPr eaLnBrk="1" hangingPunct="1">
              <a:buFontTx/>
              <a:buChar char="•"/>
            </a:pPr>
            <a:r>
              <a:rPr lang="en-US" b="1" smtClean="0">
                <a:effectLst/>
              </a:rPr>
              <a:t>Decomposition reactions</a:t>
            </a:r>
            <a:r>
              <a:rPr lang="en-US" smtClean="0">
                <a:effectLst/>
              </a:rPr>
              <a:t> occur when a compound breaks up into the elements or in a few to simpler compounds</a:t>
            </a:r>
          </a:p>
          <a:p>
            <a:pPr eaLnBrk="1" hangingPunct="1">
              <a:buFontTx/>
              <a:buChar char="•"/>
            </a:pPr>
            <a:endParaRPr lang="en-US" smtClean="0">
              <a:effectLst/>
            </a:endParaRPr>
          </a:p>
          <a:p>
            <a:pPr algn="ctr" eaLnBrk="1" hangingPunct="1">
              <a:buFontTx/>
              <a:buChar char="•"/>
            </a:pPr>
            <a:r>
              <a:rPr lang="en-US" b="1" smtClean="0">
                <a:effectLst/>
              </a:rPr>
              <a:t>1 Reactant </a:t>
            </a:r>
            <a:r>
              <a:rPr lang="en-US" b="1" smtClean="0">
                <a:effectLst/>
                <a:sym typeface="Wingdings" pitchFamily="2" charset="2"/>
              </a:rPr>
              <a:t> Product + Product </a:t>
            </a:r>
          </a:p>
          <a:p>
            <a:pPr algn="ctr" eaLnBrk="1" hangingPunct="1">
              <a:buFontTx/>
              <a:buChar char="•"/>
            </a:pPr>
            <a:r>
              <a:rPr lang="en-US" smtClean="0">
                <a:effectLst/>
                <a:sym typeface="Wingdings" pitchFamily="2" charset="2"/>
              </a:rPr>
              <a:t>In general: AB  A + B</a:t>
            </a:r>
          </a:p>
          <a:p>
            <a:pPr eaLnBrk="1" hangingPunct="1">
              <a:buFontTx/>
              <a:buChar char="•"/>
            </a:pPr>
            <a:r>
              <a:rPr lang="en-US" smtClean="0">
                <a:effectLst/>
                <a:sym typeface="Wingdings" pitchFamily="2" charset="2"/>
              </a:rPr>
              <a:t>Example: 2 H</a:t>
            </a:r>
            <a:r>
              <a:rPr lang="en-US" baseline="-25000" smtClean="0">
                <a:effectLst/>
                <a:sym typeface="Wingdings" pitchFamily="2" charset="2"/>
              </a:rPr>
              <a:t>2</a:t>
            </a:r>
            <a:r>
              <a:rPr lang="en-US" smtClean="0">
                <a:effectLst/>
                <a:sym typeface="Wingdings" pitchFamily="2" charset="2"/>
              </a:rPr>
              <a:t>O  2H</a:t>
            </a:r>
            <a:r>
              <a:rPr lang="en-US" baseline="-25000" smtClean="0">
                <a:effectLst/>
                <a:sym typeface="Wingdings" pitchFamily="2" charset="2"/>
              </a:rPr>
              <a:t>2</a:t>
            </a:r>
            <a:r>
              <a:rPr lang="en-US" smtClean="0">
                <a:effectLst/>
                <a:sym typeface="Wingdings" pitchFamily="2" charset="2"/>
              </a:rPr>
              <a:t> + O</a:t>
            </a:r>
            <a:r>
              <a:rPr lang="en-US" baseline="-25000" smtClean="0">
                <a:effectLst/>
                <a:sym typeface="Wingdings" pitchFamily="2" charset="2"/>
              </a:rPr>
              <a:t>2</a:t>
            </a:r>
          </a:p>
          <a:p>
            <a:pPr eaLnBrk="1" hangingPunct="1">
              <a:buFontTx/>
              <a:buChar char="•"/>
            </a:pPr>
            <a:endParaRPr lang="en-US" smtClean="0">
              <a:effectLst/>
              <a:sym typeface="Wingdings" pitchFamily="2" charset="2"/>
            </a:endParaRPr>
          </a:p>
          <a:p>
            <a:pPr eaLnBrk="1" hangingPunct="1">
              <a:buFontTx/>
              <a:buChar char="•"/>
            </a:pPr>
            <a:r>
              <a:rPr lang="en-US" smtClean="0">
                <a:effectLst/>
                <a:sym typeface="Wingdings" pitchFamily="2" charset="2"/>
              </a:rPr>
              <a:t>Example: Mg(ClO</a:t>
            </a:r>
            <a:r>
              <a:rPr lang="en-US" baseline="-25000" smtClean="0">
                <a:effectLst/>
                <a:sym typeface="Wingdings" pitchFamily="2" charset="2"/>
              </a:rPr>
              <a:t>3</a:t>
            </a:r>
            <a:r>
              <a:rPr lang="en-US" smtClean="0">
                <a:effectLst/>
                <a:sym typeface="Wingdings" pitchFamily="2" charset="2"/>
              </a:rPr>
              <a:t>)</a:t>
            </a:r>
            <a:r>
              <a:rPr lang="en-US" baseline="-25000" smtClean="0">
                <a:effectLst/>
                <a:sym typeface="Wingdings" pitchFamily="2" charset="2"/>
              </a:rPr>
              <a:t>2</a:t>
            </a:r>
            <a:r>
              <a:rPr lang="en-US" smtClean="0">
                <a:effectLst/>
                <a:sym typeface="Wingdings" pitchFamily="2" charset="2"/>
              </a:rPr>
              <a:t>   MgCl</a:t>
            </a:r>
            <a:r>
              <a:rPr lang="en-US" baseline="-25000" smtClean="0">
                <a:effectLst/>
                <a:sym typeface="Wingdings" pitchFamily="2" charset="2"/>
              </a:rPr>
              <a:t>2</a:t>
            </a:r>
            <a:r>
              <a:rPr lang="en-US" smtClean="0">
                <a:effectLst/>
                <a:sym typeface="Wingdings" pitchFamily="2" charset="2"/>
              </a:rPr>
              <a:t>  + 3 O</a:t>
            </a:r>
            <a:r>
              <a:rPr lang="en-US" baseline="-25000" smtClean="0">
                <a:effectLst/>
                <a:sym typeface="Wingdings" pitchFamily="2" charset="2"/>
              </a:rPr>
              <a:t>2</a:t>
            </a:r>
            <a:endParaRPr lang="en-US" smtClean="0">
              <a:effectLst/>
            </a:endParaRPr>
          </a:p>
          <a:p>
            <a:pPr eaLnBrk="1" hangingPunct="1">
              <a:buFontTx/>
              <a:buChar char="•"/>
            </a:pPr>
            <a:endParaRPr lang="en-US" smtClean="0">
              <a:effectLst/>
            </a:endParaRPr>
          </a:p>
        </p:txBody>
      </p:sp>
    </p:spTree>
    <p:extLst>
      <p:ext uri="{BB962C8B-B14F-4D97-AF65-F5344CB8AC3E}">
        <p14:creationId xmlns:p14="http://schemas.microsoft.com/office/powerpoint/2010/main" val="208068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dissolve">
                                      <p:cBhvr>
                                        <p:cTn id="7" dur="500"/>
                                        <p:tgtEl>
                                          <p:spTgt spid="747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4755">
                                            <p:txEl>
                                              <p:pRg st="2" end="2"/>
                                            </p:txEl>
                                          </p:spTgt>
                                        </p:tgtEl>
                                        <p:attrNameLst>
                                          <p:attrName>style.visibility</p:attrName>
                                        </p:attrNameLst>
                                      </p:cBhvr>
                                      <p:to>
                                        <p:strVal val="visible"/>
                                      </p:to>
                                    </p:set>
                                    <p:animEffect transition="in" filter="dissolve">
                                      <p:cBhvr>
                                        <p:cTn id="12" dur="500"/>
                                        <p:tgtEl>
                                          <p:spTgt spid="747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4755">
                                            <p:txEl>
                                              <p:pRg st="3" end="3"/>
                                            </p:txEl>
                                          </p:spTgt>
                                        </p:tgtEl>
                                        <p:attrNameLst>
                                          <p:attrName>style.visibility</p:attrName>
                                        </p:attrNameLst>
                                      </p:cBhvr>
                                      <p:to>
                                        <p:strVal val="visible"/>
                                      </p:to>
                                    </p:set>
                                    <p:animEffect transition="in" filter="dissolve">
                                      <p:cBhvr>
                                        <p:cTn id="17" dur="500"/>
                                        <p:tgtEl>
                                          <p:spTgt spid="7475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4755">
                                            <p:txEl>
                                              <p:pRg st="4" end="4"/>
                                            </p:txEl>
                                          </p:spTgt>
                                        </p:tgtEl>
                                        <p:attrNameLst>
                                          <p:attrName>style.visibility</p:attrName>
                                        </p:attrNameLst>
                                      </p:cBhvr>
                                      <p:to>
                                        <p:strVal val="visible"/>
                                      </p:to>
                                    </p:set>
                                    <p:animEffect transition="in" filter="dissolve">
                                      <p:cBhvr>
                                        <p:cTn id="22" dur="500"/>
                                        <p:tgtEl>
                                          <p:spTgt spid="7475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74755">
                                            <p:txEl>
                                              <p:pRg st="6" end="6"/>
                                            </p:txEl>
                                          </p:spTgt>
                                        </p:tgtEl>
                                        <p:attrNameLst>
                                          <p:attrName>style.visibility</p:attrName>
                                        </p:attrNameLst>
                                      </p:cBhvr>
                                      <p:to>
                                        <p:strVal val="visible"/>
                                      </p:to>
                                    </p:set>
                                    <p:animEffect transition="in" filter="dissolve">
                                      <p:cBhvr>
                                        <p:cTn id="27" dur="500"/>
                                        <p:tgtEl>
                                          <p:spTgt spid="747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smtClean="0"/>
              <a:t>Decomposition Exceptions</a:t>
            </a:r>
          </a:p>
        </p:txBody>
      </p:sp>
      <p:sp>
        <p:nvSpPr>
          <p:cNvPr id="78851" name="Rectangle 3"/>
          <p:cNvSpPr>
            <a:spLocks noGrp="1" noChangeArrowheads="1"/>
          </p:cNvSpPr>
          <p:nvPr>
            <p:ph idx="1"/>
          </p:nvPr>
        </p:nvSpPr>
        <p:spPr>
          <a:xfrm>
            <a:off x="152400" y="1219200"/>
            <a:ext cx="8686800" cy="5410200"/>
          </a:xfrm>
        </p:spPr>
        <p:txBody>
          <a:bodyPr/>
          <a:lstStyle/>
          <a:p>
            <a:pPr eaLnBrk="1" hangingPunct="1">
              <a:buFontTx/>
              <a:buChar char="•"/>
            </a:pPr>
            <a:r>
              <a:rPr lang="en-US" smtClean="0">
                <a:effectLst/>
              </a:rPr>
              <a:t>Carbonates and chlorates are special case decomposition reactions that do not go to the elements.</a:t>
            </a:r>
          </a:p>
          <a:p>
            <a:pPr eaLnBrk="1" hangingPunct="1">
              <a:buFontTx/>
              <a:buChar char="•"/>
            </a:pPr>
            <a:endParaRPr lang="en-US" smtClean="0">
              <a:effectLst/>
            </a:endParaRPr>
          </a:p>
          <a:p>
            <a:pPr lvl="1" eaLnBrk="1" hangingPunct="1">
              <a:buFontTx/>
              <a:buChar char="•"/>
            </a:pPr>
            <a:r>
              <a:rPr lang="en-US" smtClean="0">
                <a:effectLst/>
              </a:rPr>
              <a:t>Carbonates (CO</a:t>
            </a:r>
            <a:r>
              <a:rPr lang="en-US" baseline="-25000" smtClean="0">
                <a:effectLst/>
              </a:rPr>
              <a:t>3</a:t>
            </a:r>
            <a:r>
              <a:rPr lang="en-US" baseline="30000" smtClean="0">
                <a:effectLst/>
              </a:rPr>
              <a:t>2-</a:t>
            </a:r>
            <a:r>
              <a:rPr lang="en-US" smtClean="0">
                <a:effectLst/>
              </a:rPr>
              <a:t>) decompose to carbon dioxide and a metal oxide</a:t>
            </a:r>
          </a:p>
          <a:p>
            <a:pPr lvl="1" eaLnBrk="1" hangingPunct="1">
              <a:buFontTx/>
              <a:buChar char="•"/>
            </a:pPr>
            <a:endParaRPr lang="en-US" smtClean="0">
              <a:effectLst/>
            </a:endParaRPr>
          </a:p>
          <a:p>
            <a:pPr lvl="2" eaLnBrk="1" hangingPunct="1">
              <a:buFontTx/>
              <a:buChar char="•"/>
            </a:pPr>
            <a:r>
              <a:rPr lang="en-US" sz="3600" smtClean="0">
                <a:effectLst/>
              </a:rPr>
              <a:t>Example: CaCO</a:t>
            </a:r>
            <a:r>
              <a:rPr lang="en-US" sz="3600" baseline="-25000" smtClean="0">
                <a:effectLst/>
              </a:rPr>
              <a:t>3 </a:t>
            </a:r>
            <a:r>
              <a:rPr lang="en-US" sz="3600" smtClean="0">
                <a:effectLst/>
                <a:sym typeface="Wingdings" pitchFamily="2" charset="2"/>
              </a:rPr>
              <a:t> CO</a:t>
            </a:r>
            <a:r>
              <a:rPr lang="en-US" sz="3600" baseline="-25000" smtClean="0">
                <a:effectLst/>
                <a:sym typeface="Wingdings" pitchFamily="2" charset="2"/>
              </a:rPr>
              <a:t>2</a:t>
            </a:r>
            <a:r>
              <a:rPr lang="en-US" sz="3600" smtClean="0">
                <a:effectLst/>
                <a:sym typeface="Wingdings" pitchFamily="2" charset="2"/>
              </a:rPr>
              <a:t> + CaO</a:t>
            </a:r>
          </a:p>
        </p:txBody>
      </p:sp>
    </p:spTree>
    <p:extLst>
      <p:ext uri="{BB962C8B-B14F-4D97-AF65-F5344CB8AC3E}">
        <p14:creationId xmlns:p14="http://schemas.microsoft.com/office/powerpoint/2010/main" val="1345977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dissolve">
                                      <p:cBhvr>
                                        <p:cTn id="7" dur="500"/>
                                        <p:tgtEl>
                                          <p:spTgt spid="788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8851">
                                            <p:txEl>
                                              <p:pRg st="2" end="2"/>
                                            </p:txEl>
                                          </p:spTgt>
                                        </p:tgtEl>
                                        <p:attrNameLst>
                                          <p:attrName>style.visibility</p:attrName>
                                        </p:attrNameLst>
                                      </p:cBhvr>
                                      <p:to>
                                        <p:strVal val="visible"/>
                                      </p:to>
                                    </p:set>
                                    <p:animEffect transition="in" filter="dissolve">
                                      <p:cBhvr>
                                        <p:cTn id="12" dur="500"/>
                                        <p:tgtEl>
                                          <p:spTgt spid="7885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8851">
                                            <p:txEl>
                                              <p:pRg st="4" end="4"/>
                                            </p:txEl>
                                          </p:spTgt>
                                        </p:tgtEl>
                                        <p:attrNameLst>
                                          <p:attrName>style.visibility</p:attrName>
                                        </p:attrNameLst>
                                      </p:cBhvr>
                                      <p:to>
                                        <p:strVal val="visible"/>
                                      </p:to>
                                    </p:set>
                                    <p:animEffect transition="in" filter="dissolve">
                                      <p:cBhvr>
                                        <p:cTn id="17" dur="500"/>
                                        <p:tgtEl>
                                          <p:spTgt spid="788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Chlorate Decomposition</a:t>
            </a:r>
            <a:endParaRPr lang="en-US" dirty="0"/>
          </a:p>
        </p:txBody>
      </p:sp>
      <p:sp>
        <p:nvSpPr>
          <p:cNvPr id="3" name="Content Placeholder 2"/>
          <p:cNvSpPr>
            <a:spLocks noGrp="1"/>
          </p:cNvSpPr>
          <p:nvPr>
            <p:ph idx="1"/>
          </p:nvPr>
        </p:nvSpPr>
        <p:spPr>
          <a:xfrm>
            <a:off x="457200" y="1600200"/>
            <a:ext cx="8610600" cy="4530725"/>
          </a:xfrm>
        </p:spPr>
        <p:txBody>
          <a:bodyPr/>
          <a:lstStyle/>
          <a:p>
            <a:pPr lvl="1" eaLnBrk="1" hangingPunct="1">
              <a:buFontTx/>
              <a:buChar char="•"/>
              <a:defRPr/>
            </a:pPr>
            <a:r>
              <a:rPr lang="en-US" sz="4000" dirty="0" smtClean="0">
                <a:effectLst/>
                <a:sym typeface="Wingdings" pitchFamily="2" charset="2"/>
              </a:rPr>
              <a:t>Chlorates (ClO</a:t>
            </a:r>
            <a:r>
              <a:rPr lang="en-US" sz="4000" baseline="-25000" dirty="0" smtClean="0">
                <a:effectLst/>
                <a:sym typeface="Wingdings" pitchFamily="2" charset="2"/>
              </a:rPr>
              <a:t>3</a:t>
            </a:r>
            <a:r>
              <a:rPr lang="en-US" sz="4000" baseline="30000" dirty="0" smtClean="0">
                <a:effectLst/>
                <a:sym typeface="Wingdings" pitchFamily="2" charset="2"/>
              </a:rPr>
              <a:t>-</a:t>
            </a:r>
            <a:r>
              <a:rPr lang="en-US" sz="4000" dirty="0" smtClean="0">
                <a:effectLst/>
                <a:sym typeface="Wingdings" pitchFamily="2" charset="2"/>
              </a:rPr>
              <a:t>) decompose to oxygen gas and a metal chloride</a:t>
            </a:r>
          </a:p>
          <a:p>
            <a:pPr lvl="1" eaLnBrk="1" hangingPunct="1">
              <a:buFontTx/>
              <a:buChar char="•"/>
              <a:defRPr/>
            </a:pPr>
            <a:endParaRPr lang="en-US" sz="4000" dirty="0" smtClean="0">
              <a:effectLst/>
              <a:sym typeface="Wingdings" pitchFamily="2" charset="2"/>
            </a:endParaRPr>
          </a:p>
          <a:p>
            <a:pPr lvl="1" eaLnBrk="1" hangingPunct="1">
              <a:buFontTx/>
              <a:buChar char="•"/>
              <a:defRPr/>
            </a:pPr>
            <a:r>
              <a:rPr lang="en-US" sz="3600" dirty="0" smtClean="0">
                <a:effectLst/>
                <a:sym typeface="Wingdings" pitchFamily="2" charset="2"/>
              </a:rPr>
              <a:t>Example: 2 Al(ClO</a:t>
            </a:r>
            <a:r>
              <a:rPr lang="en-US" sz="3600" baseline="-25000" dirty="0" smtClean="0">
                <a:effectLst/>
                <a:sym typeface="Wingdings" pitchFamily="2" charset="2"/>
              </a:rPr>
              <a:t>3</a:t>
            </a:r>
            <a:r>
              <a:rPr lang="en-US" sz="3600" dirty="0" smtClean="0">
                <a:effectLst/>
                <a:sym typeface="Wingdings" pitchFamily="2" charset="2"/>
              </a:rPr>
              <a:t>)</a:t>
            </a:r>
            <a:r>
              <a:rPr lang="en-US" sz="3600" baseline="-25000" dirty="0" smtClean="0">
                <a:effectLst/>
                <a:sym typeface="Wingdings" pitchFamily="2" charset="2"/>
              </a:rPr>
              <a:t>3 </a:t>
            </a:r>
            <a:r>
              <a:rPr lang="en-US" sz="3600" dirty="0" smtClean="0">
                <a:effectLst/>
                <a:sym typeface="Wingdings" pitchFamily="2" charset="2"/>
              </a:rPr>
              <a:t> 2 AlCl</a:t>
            </a:r>
            <a:r>
              <a:rPr lang="en-US" sz="3600" baseline="-25000" dirty="0" smtClean="0">
                <a:effectLst/>
                <a:sym typeface="Wingdings" pitchFamily="2" charset="2"/>
              </a:rPr>
              <a:t>3</a:t>
            </a:r>
            <a:r>
              <a:rPr lang="en-US" sz="3600" dirty="0" smtClean="0">
                <a:effectLst/>
                <a:sym typeface="Wingdings" pitchFamily="2" charset="2"/>
              </a:rPr>
              <a:t> + 9 O</a:t>
            </a:r>
            <a:r>
              <a:rPr lang="en-US" sz="3600" baseline="-25000" dirty="0" smtClean="0">
                <a:effectLst/>
                <a:sym typeface="Wingdings" pitchFamily="2" charset="2"/>
              </a:rPr>
              <a:t>2</a:t>
            </a:r>
          </a:p>
          <a:p>
            <a:pPr>
              <a:defRPr/>
            </a:pPr>
            <a:endParaRPr lang="en-US" dirty="0"/>
          </a:p>
        </p:txBody>
      </p:sp>
    </p:spTree>
    <p:extLst>
      <p:ext uri="{BB962C8B-B14F-4D97-AF65-F5344CB8AC3E}">
        <p14:creationId xmlns:p14="http://schemas.microsoft.com/office/powerpoint/2010/main" val="144321467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274638"/>
            <a:ext cx="8763000" cy="1262526"/>
          </a:xfrm>
          <a:noFill/>
        </p:spPr>
        <p:txBody>
          <a:bodyPr lIns="92075" tIns="46038" rIns="92075" bIns="46038" anchor="t" anchorCtr="1">
            <a:spAutoFit/>
          </a:bodyPr>
          <a:lstStyle/>
          <a:p>
            <a:pPr algn="l" eaLnBrk="1" hangingPunct="1"/>
            <a:r>
              <a:rPr lang="en-US" sz="3800" dirty="0" smtClean="0"/>
              <a:t>To Double Replace or Not to Double Replace?   That is the Question?</a:t>
            </a:r>
          </a:p>
        </p:txBody>
      </p:sp>
      <p:sp>
        <p:nvSpPr>
          <p:cNvPr id="40963" name="Rectangle 3"/>
          <p:cNvSpPr>
            <a:spLocks noGrp="1" noChangeArrowheads="1"/>
          </p:cNvSpPr>
          <p:nvPr>
            <p:ph type="body" idx="1"/>
          </p:nvPr>
        </p:nvSpPr>
        <p:spPr>
          <a:xfrm>
            <a:off x="381000" y="2743200"/>
            <a:ext cx="8229600" cy="3352800"/>
          </a:xfrm>
          <a:noFill/>
        </p:spPr>
        <p:txBody>
          <a:bodyPr lIns="92075" tIns="46038" rIns="92075" bIns="46038"/>
          <a:lstStyle/>
          <a:p>
            <a:pPr eaLnBrk="1" hangingPunct="1"/>
            <a:r>
              <a:rPr lang="en-US" smtClean="0"/>
              <a:t>Will only happen if one of the products</a:t>
            </a:r>
          </a:p>
          <a:p>
            <a:pPr lvl="1" eaLnBrk="1" hangingPunct="1"/>
            <a:r>
              <a:rPr lang="en-US" sz="3000" smtClean="0"/>
              <a:t>doesn’t dissolve in water and forms an insoluble solid (s), precipitate (ppt).</a:t>
            </a:r>
          </a:p>
          <a:p>
            <a:pPr lvl="1" eaLnBrk="1" hangingPunct="1"/>
            <a:r>
              <a:rPr lang="en-US" sz="3000" smtClean="0"/>
              <a:t>or  is a gas that bubbles out.</a:t>
            </a:r>
          </a:p>
          <a:p>
            <a:pPr lvl="1" eaLnBrk="1" hangingPunct="1"/>
            <a:r>
              <a:rPr lang="en-US" sz="3000" smtClean="0"/>
              <a:t>or water forms, H</a:t>
            </a:r>
            <a:r>
              <a:rPr lang="en-US" sz="3000" baseline="-25000" smtClean="0"/>
              <a:t>2</a:t>
            </a:r>
            <a:r>
              <a:rPr lang="en-US" sz="3000" smtClean="0"/>
              <a:t>O </a:t>
            </a:r>
            <a:r>
              <a:rPr lang="en-US" smtClean="0"/>
              <a:t>(neutralization reaction)</a:t>
            </a:r>
            <a:r>
              <a:rPr lang="en-US" sz="3000" smtClean="0"/>
              <a:t>.</a:t>
            </a:r>
          </a:p>
        </p:txBody>
      </p:sp>
    </p:spTree>
    <p:custDataLst>
      <p:tags r:id="rId1"/>
    </p:custDataLst>
    <p:extLst>
      <p:ext uri="{BB962C8B-B14F-4D97-AF65-F5344CB8AC3E}">
        <p14:creationId xmlns:p14="http://schemas.microsoft.com/office/powerpoint/2010/main" val="399606030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anim to="" calcmode="lin" valueType="num">
                                      <p:cBhvr>
                                        <p:cTn id="7" dur="1" fill="hold"/>
                                        <p:tgtEl>
                                          <p:spTgt spid="4096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40963">
                                            <p:txEl>
                                              <p:pRg st="1" end="1"/>
                                            </p:txEl>
                                          </p:spTgt>
                                        </p:tgtEl>
                                        <p:attrNameLst>
                                          <p:attrName>style.visibility</p:attrName>
                                        </p:attrNameLst>
                                      </p:cBhvr>
                                      <p:to>
                                        <p:strVal val="visible"/>
                                      </p:to>
                                    </p:set>
                                    <p:anim to="" calcmode="lin" valueType="num">
                                      <p:cBhvr>
                                        <p:cTn id="12" dur="1" fill="hold"/>
                                        <p:tgtEl>
                                          <p:spTgt spid="4096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40963">
                                            <p:txEl>
                                              <p:pRg st="2" end="2"/>
                                            </p:txEl>
                                          </p:spTgt>
                                        </p:tgtEl>
                                        <p:attrNameLst>
                                          <p:attrName>style.visibility</p:attrName>
                                        </p:attrNameLst>
                                      </p:cBhvr>
                                      <p:to>
                                        <p:strVal val="visible"/>
                                      </p:to>
                                    </p:set>
                                    <p:anim to="" calcmode="lin" valueType="num">
                                      <p:cBhvr>
                                        <p:cTn id="17" dur="1" fill="hold"/>
                                        <p:tgtEl>
                                          <p:spTgt spid="40963">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40963">
                                            <p:txEl>
                                              <p:pRg st="3" end="3"/>
                                            </p:txEl>
                                          </p:spTgt>
                                        </p:tgtEl>
                                        <p:attrNameLst>
                                          <p:attrName>style.visibility</p:attrName>
                                        </p:attrNameLst>
                                      </p:cBhvr>
                                      <p:to>
                                        <p:strVal val="visible"/>
                                      </p:to>
                                    </p:set>
                                    <p:anim to="" calcmode="lin" valueType="num">
                                      <p:cBhvr>
                                        <p:cTn id="22" dur="1" fill="hold"/>
                                        <p:tgtEl>
                                          <p:spTgt spid="4096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2"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04800" y="-76200"/>
            <a:ext cx="8229600" cy="1143000"/>
          </a:xfrm>
        </p:spPr>
        <p:txBody>
          <a:bodyPr/>
          <a:lstStyle/>
          <a:p>
            <a:pPr eaLnBrk="1" hangingPunct="1">
              <a:defRPr/>
            </a:pPr>
            <a:r>
              <a:rPr lang="en-US" dirty="0" smtClean="0"/>
              <a:t>Net Ionic Equations</a:t>
            </a:r>
          </a:p>
        </p:txBody>
      </p:sp>
      <p:sp>
        <p:nvSpPr>
          <p:cNvPr id="106499" name="Rectangle 3"/>
          <p:cNvSpPr>
            <a:spLocks noGrp="1" noChangeArrowheads="1"/>
          </p:cNvSpPr>
          <p:nvPr>
            <p:ph idx="1"/>
          </p:nvPr>
        </p:nvSpPr>
        <p:spPr>
          <a:xfrm>
            <a:off x="350292" y="1289713"/>
            <a:ext cx="8229600" cy="4800600"/>
          </a:xfrm>
        </p:spPr>
        <p:txBody>
          <a:bodyPr/>
          <a:lstStyle/>
          <a:p>
            <a:pPr eaLnBrk="1" hangingPunct="1">
              <a:lnSpc>
                <a:spcPct val="90000"/>
              </a:lnSpc>
              <a:defRPr/>
            </a:pPr>
            <a:r>
              <a:rPr lang="en-US" dirty="0" smtClean="0"/>
              <a:t>These are the same as total ionic equations, but you should cancel out ions that appear on BOTH sides of the equation</a:t>
            </a:r>
          </a:p>
          <a:p>
            <a:pPr eaLnBrk="1" hangingPunct="1">
              <a:lnSpc>
                <a:spcPct val="90000"/>
              </a:lnSpc>
              <a:buFont typeface="Wingdings" pitchFamily="2" charset="2"/>
              <a:buNone/>
              <a:defRPr/>
            </a:pPr>
            <a:r>
              <a:rPr lang="en-US" dirty="0" smtClean="0">
                <a:sym typeface="Wingdings" pitchFamily="2" charset="2"/>
              </a:rPr>
              <a:t>Total Ionic Equation:</a:t>
            </a:r>
          </a:p>
          <a:p>
            <a:pPr eaLnBrk="1" hangingPunct="1">
              <a:lnSpc>
                <a:spcPct val="90000"/>
              </a:lnSpc>
              <a:buFont typeface="Wingdings" pitchFamily="2" charset="2"/>
              <a:buNone/>
              <a:defRPr/>
            </a:pPr>
            <a:r>
              <a:rPr lang="en-US" dirty="0" smtClean="0">
                <a:sym typeface="Wingdings" pitchFamily="2" charset="2"/>
              </a:rPr>
              <a:t>2 K</a:t>
            </a:r>
            <a:r>
              <a:rPr lang="en-US" baseline="30000" dirty="0" smtClean="0">
                <a:sym typeface="Wingdings" pitchFamily="2" charset="2"/>
              </a:rPr>
              <a:t>+</a:t>
            </a:r>
            <a:r>
              <a:rPr lang="en-US" dirty="0" smtClean="0">
                <a:sym typeface="Wingdings" pitchFamily="2" charset="2"/>
              </a:rPr>
              <a:t> + CrO</a:t>
            </a:r>
            <a:r>
              <a:rPr lang="en-US" baseline="-25000" dirty="0" smtClean="0">
                <a:sym typeface="Wingdings" pitchFamily="2" charset="2"/>
              </a:rPr>
              <a:t>4</a:t>
            </a:r>
            <a:r>
              <a:rPr lang="en-US" dirty="0" smtClean="0">
                <a:sym typeface="Wingdings" pitchFamily="2" charset="2"/>
              </a:rPr>
              <a:t> </a:t>
            </a:r>
            <a:r>
              <a:rPr lang="en-US" baseline="30000" dirty="0" smtClean="0">
                <a:sym typeface="Wingdings" pitchFamily="2" charset="2"/>
              </a:rPr>
              <a:t>-2</a:t>
            </a:r>
            <a:r>
              <a:rPr lang="en-US" dirty="0" smtClean="0">
                <a:sym typeface="Wingdings" pitchFamily="2" charset="2"/>
              </a:rPr>
              <a:t> + Pb</a:t>
            </a:r>
            <a:r>
              <a:rPr lang="en-US" baseline="30000" dirty="0" smtClean="0">
                <a:sym typeface="Wingdings" pitchFamily="2" charset="2"/>
              </a:rPr>
              <a:t>+2</a:t>
            </a:r>
            <a:r>
              <a:rPr lang="en-US" dirty="0" smtClean="0">
                <a:sym typeface="Wingdings" pitchFamily="2" charset="2"/>
              </a:rPr>
              <a:t> + 2 NO</a:t>
            </a:r>
            <a:r>
              <a:rPr lang="en-US" baseline="-25000" dirty="0" smtClean="0">
                <a:sym typeface="Wingdings" pitchFamily="2" charset="2"/>
              </a:rPr>
              <a:t>3</a:t>
            </a:r>
            <a:r>
              <a:rPr lang="en-US" baseline="30000" dirty="0" smtClean="0">
                <a:sym typeface="Wingdings" pitchFamily="2" charset="2"/>
              </a:rPr>
              <a:t>-</a:t>
            </a:r>
            <a:r>
              <a:rPr lang="en-US" dirty="0" smtClean="0">
                <a:sym typeface="Wingdings" pitchFamily="2" charset="2"/>
              </a:rPr>
              <a:t> </a:t>
            </a:r>
          </a:p>
          <a:p>
            <a:pPr eaLnBrk="1" hangingPunct="1">
              <a:lnSpc>
                <a:spcPct val="90000"/>
              </a:lnSpc>
              <a:buFont typeface="Wingdings" pitchFamily="2" charset="2"/>
              <a:buNone/>
              <a:defRPr/>
            </a:pPr>
            <a:r>
              <a:rPr lang="en-US" dirty="0" smtClean="0">
                <a:sym typeface="Wingdings" pitchFamily="2" charset="2"/>
              </a:rPr>
              <a:t>				PbCrO</a:t>
            </a:r>
            <a:r>
              <a:rPr lang="en-US" baseline="-25000" dirty="0" smtClean="0">
                <a:sym typeface="Wingdings" pitchFamily="2" charset="2"/>
              </a:rPr>
              <a:t>4</a:t>
            </a:r>
            <a:r>
              <a:rPr lang="en-US" dirty="0" smtClean="0">
                <a:sym typeface="Wingdings" pitchFamily="2" charset="2"/>
              </a:rPr>
              <a:t> (s) + 2 K</a:t>
            </a:r>
            <a:r>
              <a:rPr lang="en-US" baseline="30000" dirty="0" smtClean="0">
                <a:sym typeface="Wingdings" pitchFamily="2" charset="2"/>
              </a:rPr>
              <a:t>+</a:t>
            </a:r>
            <a:r>
              <a:rPr lang="en-US" dirty="0" smtClean="0">
                <a:sym typeface="Wingdings" pitchFamily="2" charset="2"/>
              </a:rPr>
              <a:t> + 2 NO</a:t>
            </a:r>
            <a:r>
              <a:rPr lang="en-US" baseline="-25000" dirty="0" smtClean="0">
                <a:sym typeface="Wingdings" pitchFamily="2" charset="2"/>
              </a:rPr>
              <a:t>3</a:t>
            </a:r>
            <a:r>
              <a:rPr lang="en-US" baseline="30000" dirty="0" smtClean="0">
                <a:sym typeface="Wingdings" pitchFamily="2" charset="2"/>
              </a:rPr>
              <a:t>-</a:t>
            </a:r>
          </a:p>
          <a:p>
            <a:pPr eaLnBrk="1" hangingPunct="1">
              <a:lnSpc>
                <a:spcPct val="90000"/>
              </a:lnSpc>
              <a:buFont typeface="Wingdings" pitchFamily="2" charset="2"/>
              <a:buNone/>
              <a:defRPr/>
            </a:pPr>
            <a:r>
              <a:rPr lang="en-US" dirty="0" smtClean="0"/>
              <a:t>Net Ionic Equation:</a:t>
            </a:r>
          </a:p>
          <a:p>
            <a:pPr eaLnBrk="1" hangingPunct="1">
              <a:lnSpc>
                <a:spcPct val="90000"/>
              </a:lnSpc>
              <a:buFont typeface="Wingdings" pitchFamily="2" charset="2"/>
              <a:buNone/>
              <a:defRPr/>
            </a:pPr>
            <a:r>
              <a:rPr lang="en-US" dirty="0" smtClean="0">
                <a:sym typeface="Wingdings" pitchFamily="2" charset="2"/>
              </a:rPr>
              <a:t>CrO</a:t>
            </a:r>
            <a:r>
              <a:rPr lang="en-US" baseline="-25000" dirty="0" smtClean="0">
                <a:sym typeface="Wingdings" pitchFamily="2" charset="2"/>
              </a:rPr>
              <a:t>4</a:t>
            </a:r>
            <a:r>
              <a:rPr lang="en-US" dirty="0" smtClean="0">
                <a:sym typeface="Wingdings" pitchFamily="2" charset="2"/>
              </a:rPr>
              <a:t> </a:t>
            </a:r>
            <a:r>
              <a:rPr lang="en-US" baseline="30000" dirty="0" smtClean="0">
                <a:sym typeface="Wingdings" pitchFamily="2" charset="2"/>
              </a:rPr>
              <a:t>-2</a:t>
            </a:r>
            <a:r>
              <a:rPr lang="en-US" dirty="0" smtClean="0">
                <a:sym typeface="Wingdings" pitchFamily="2" charset="2"/>
              </a:rPr>
              <a:t> + Pb</a:t>
            </a:r>
            <a:r>
              <a:rPr lang="en-US" baseline="30000" dirty="0" smtClean="0">
                <a:sym typeface="Wingdings" pitchFamily="2" charset="2"/>
              </a:rPr>
              <a:t>+2</a:t>
            </a:r>
            <a:r>
              <a:rPr lang="en-US" dirty="0" smtClean="0">
                <a:sym typeface="Wingdings" pitchFamily="2" charset="2"/>
              </a:rPr>
              <a:t>    PbCrO</a:t>
            </a:r>
            <a:r>
              <a:rPr lang="en-US" baseline="-25000" dirty="0" smtClean="0">
                <a:sym typeface="Wingdings" pitchFamily="2" charset="2"/>
              </a:rPr>
              <a:t>4</a:t>
            </a:r>
            <a:r>
              <a:rPr lang="en-US" dirty="0" smtClean="0">
                <a:sym typeface="Wingdings" pitchFamily="2" charset="2"/>
              </a:rPr>
              <a:t> (s)</a:t>
            </a:r>
          </a:p>
          <a:p>
            <a:pPr eaLnBrk="1" hangingPunct="1">
              <a:lnSpc>
                <a:spcPct val="90000"/>
              </a:lnSpc>
              <a:buFont typeface="Wingdings" pitchFamily="2" charset="2"/>
              <a:buNone/>
              <a:defRPr/>
            </a:pPr>
            <a:r>
              <a:rPr lang="en-US" dirty="0" err="1" smtClean="0">
                <a:sym typeface="Wingdings" pitchFamily="2" charset="2"/>
              </a:rPr>
              <a:t>Spect</a:t>
            </a:r>
            <a:r>
              <a:rPr lang="en-US" dirty="0" smtClean="0">
                <a:sym typeface="Wingdings" pitchFamily="2" charset="2"/>
              </a:rPr>
              <a:t> Ions  K</a:t>
            </a:r>
            <a:r>
              <a:rPr lang="en-US" sz="3600" baseline="30000" dirty="0" smtClean="0">
                <a:sym typeface="Wingdings" pitchFamily="2" charset="2"/>
              </a:rPr>
              <a:t>+ </a:t>
            </a:r>
            <a:r>
              <a:rPr lang="en-US" sz="3600" baseline="-25000" dirty="0" smtClean="0">
                <a:sym typeface="Wingdings" pitchFamily="2" charset="2"/>
              </a:rPr>
              <a:t> , </a:t>
            </a:r>
            <a:r>
              <a:rPr lang="en-US" dirty="0" smtClean="0">
                <a:sym typeface="Wingdings" pitchFamily="2" charset="2"/>
              </a:rPr>
              <a:t>NO</a:t>
            </a:r>
            <a:r>
              <a:rPr lang="en-US" baseline="-25000" dirty="0" smtClean="0">
                <a:sym typeface="Wingdings" pitchFamily="2" charset="2"/>
              </a:rPr>
              <a:t>3</a:t>
            </a:r>
            <a:r>
              <a:rPr lang="en-US" baseline="30000" dirty="0" smtClean="0">
                <a:sym typeface="Wingdings" pitchFamily="2" charset="2"/>
              </a:rPr>
              <a:t>-1  </a:t>
            </a:r>
            <a:endParaRPr lang="en-US" sz="2800" baseline="30000" dirty="0" smtClean="0">
              <a:sym typeface="Wingdings" pitchFamily="2" charset="2"/>
            </a:endParaRPr>
          </a:p>
        </p:txBody>
      </p:sp>
      <p:sp>
        <p:nvSpPr>
          <p:cNvPr id="106500" name="Line 4"/>
          <p:cNvSpPr>
            <a:spLocks noChangeShapeType="1"/>
          </p:cNvSpPr>
          <p:nvPr/>
        </p:nvSpPr>
        <p:spPr bwMode="auto">
          <a:xfrm flipV="1">
            <a:off x="324134" y="3309013"/>
            <a:ext cx="9906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3200" baseline="-25000">
              <a:solidFill>
                <a:prstClr val="black"/>
              </a:solidFill>
              <a:latin typeface="Tahoma" pitchFamily="34" charset="0"/>
            </a:endParaRPr>
          </a:p>
        </p:txBody>
      </p:sp>
      <p:sp>
        <p:nvSpPr>
          <p:cNvPr id="106501" name="Line 5"/>
          <p:cNvSpPr>
            <a:spLocks noChangeShapeType="1"/>
          </p:cNvSpPr>
          <p:nvPr/>
        </p:nvSpPr>
        <p:spPr bwMode="auto">
          <a:xfrm flipV="1">
            <a:off x="5162834" y="3709825"/>
            <a:ext cx="9906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3200" baseline="-25000">
              <a:solidFill>
                <a:prstClr val="black"/>
              </a:solidFill>
              <a:latin typeface="Tahoma" pitchFamily="34" charset="0"/>
            </a:endParaRPr>
          </a:p>
        </p:txBody>
      </p:sp>
      <p:sp>
        <p:nvSpPr>
          <p:cNvPr id="106502" name="Line 6"/>
          <p:cNvSpPr>
            <a:spLocks noChangeShapeType="1"/>
          </p:cNvSpPr>
          <p:nvPr/>
        </p:nvSpPr>
        <p:spPr bwMode="auto">
          <a:xfrm flipV="1">
            <a:off x="4214906" y="3194713"/>
            <a:ext cx="1295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3200" baseline="-25000">
              <a:solidFill>
                <a:prstClr val="black"/>
              </a:solidFill>
              <a:latin typeface="Tahoma" pitchFamily="34" charset="0"/>
            </a:endParaRPr>
          </a:p>
        </p:txBody>
      </p:sp>
      <p:sp>
        <p:nvSpPr>
          <p:cNvPr id="106503" name="Line 7"/>
          <p:cNvSpPr>
            <a:spLocks noChangeShapeType="1"/>
          </p:cNvSpPr>
          <p:nvPr/>
        </p:nvSpPr>
        <p:spPr bwMode="auto">
          <a:xfrm flipV="1">
            <a:off x="6382034" y="3786025"/>
            <a:ext cx="1295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3200" baseline="-25000">
              <a:solidFill>
                <a:prstClr val="black"/>
              </a:solidFill>
              <a:latin typeface="Tahoma" pitchFamily="34" charset="0"/>
            </a:endParaRPr>
          </a:p>
        </p:txBody>
      </p:sp>
    </p:spTree>
    <p:extLst>
      <p:ext uri="{BB962C8B-B14F-4D97-AF65-F5344CB8AC3E}">
        <p14:creationId xmlns:p14="http://schemas.microsoft.com/office/powerpoint/2010/main" val="1886639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6499">
                                            <p:txEl>
                                              <p:pRg st="1" end="1"/>
                                            </p:txEl>
                                          </p:spTgt>
                                        </p:tgtEl>
                                        <p:attrNameLst>
                                          <p:attrName>style.visibility</p:attrName>
                                        </p:attrNameLst>
                                      </p:cBhvr>
                                      <p:to>
                                        <p:strVal val="visible"/>
                                      </p:to>
                                    </p:set>
                                    <p:animEffect transition="in" filter="dissolve">
                                      <p:cBhvr>
                                        <p:cTn id="7" dur="500"/>
                                        <p:tgtEl>
                                          <p:spTgt spid="106499">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6499">
                                            <p:txEl>
                                              <p:pRg st="2" end="2"/>
                                            </p:txEl>
                                          </p:spTgt>
                                        </p:tgtEl>
                                        <p:attrNameLst>
                                          <p:attrName>style.visibility</p:attrName>
                                        </p:attrNameLst>
                                      </p:cBhvr>
                                      <p:to>
                                        <p:strVal val="visible"/>
                                      </p:to>
                                    </p:set>
                                    <p:animEffect transition="in" filter="dissolve">
                                      <p:cBhvr>
                                        <p:cTn id="10" dur="500"/>
                                        <p:tgtEl>
                                          <p:spTgt spid="106499">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06499">
                                            <p:txEl>
                                              <p:pRg st="3" end="3"/>
                                            </p:txEl>
                                          </p:spTgt>
                                        </p:tgtEl>
                                        <p:attrNameLst>
                                          <p:attrName>style.visibility</p:attrName>
                                        </p:attrNameLst>
                                      </p:cBhvr>
                                      <p:to>
                                        <p:strVal val="visible"/>
                                      </p:to>
                                    </p:set>
                                    <p:animEffect transition="in" filter="dissolve">
                                      <p:cBhvr>
                                        <p:cTn id="13" dur="500"/>
                                        <p:tgtEl>
                                          <p:spTgt spid="106499">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6500"/>
                                        </p:tgtEl>
                                        <p:attrNameLst>
                                          <p:attrName>style.visibility</p:attrName>
                                        </p:attrNameLst>
                                      </p:cBhvr>
                                      <p:to>
                                        <p:strVal val="visible"/>
                                      </p:to>
                                    </p:set>
                                    <p:animEffect transition="in" filter="wipe(down)">
                                      <p:cBhvr>
                                        <p:cTn id="18" dur="500"/>
                                        <p:tgtEl>
                                          <p:spTgt spid="10650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6501"/>
                                        </p:tgtEl>
                                        <p:attrNameLst>
                                          <p:attrName>style.visibility</p:attrName>
                                        </p:attrNameLst>
                                      </p:cBhvr>
                                      <p:to>
                                        <p:strVal val="visible"/>
                                      </p:to>
                                    </p:set>
                                    <p:animEffect transition="in" filter="wipe(down)">
                                      <p:cBhvr>
                                        <p:cTn id="21" dur="500"/>
                                        <p:tgtEl>
                                          <p:spTgt spid="10650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6502"/>
                                        </p:tgtEl>
                                        <p:attrNameLst>
                                          <p:attrName>style.visibility</p:attrName>
                                        </p:attrNameLst>
                                      </p:cBhvr>
                                      <p:to>
                                        <p:strVal val="visible"/>
                                      </p:to>
                                    </p:set>
                                    <p:animEffect transition="in" filter="wipe(down)">
                                      <p:cBhvr>
                                        <p:cTn id="26" dur="500"/>
                                        <p:tgtEl>
                                          <p:spTgt spid="10650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06503"/>
                                        </p:tgtEl>
                                        <p:attrNameLst>
                                          <p:attrName>style.visibility</p:attrName>
                                        </p:attrNameLst>
                                      </p:cBhvr>
                                      <p:to>
                                        <p:strVal val="visible"/>
                                      </p:to>
                                    </p:set>
                                    <p:animEffect transition="in" filter="wipe(down)">
                                      <p:cBhvr>
                                        <p:cTn id="29" dur="500"/>
                                        <p:tgtEl>
                                          <p:spTgt spid="10650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106499">
                                            <p:txEl>
                                              <p:pRg st="4" end="4"/>
                                            </p:txEl>
                                          </p:spTgt>
                                        </p:tgtEl>
                                        <p:attrNameLst>
                                          <p:attrName>style.visibility</p:attrName>
                                        </p:attrNameLst>
                                      </p:cBhvr>
                                      <p:to>
                                        <p:strVal val="visible"/>
                                      </p:to>
                                    </p:set>
                                    <p:animEffect transition="in" filter="dissolve">
                                      <p:cBhvr>
                                        <p:cTn id="34" dur="500"/>
                                        <p:tgtEl>
                                          <p:spTgt spid="106499">
                                            <p:txEl>
                                              <p:pRg st="4" end="4"/>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106499">
                                            <p:txEl>
                                              <p:pRg st="5" end="5"/>
                                            </p:txEl>
                                          </p:spTgt>
                                        </p:tgtEl>
                                        <p:attrNameLst>
                                          <p:attrName>style.visibility</p:attrName>
                                        </p:attrNameLst>
                                      </p:cBhvr>
                                      <p:to>
                                        <p:strVal val="visible"/>
                                      </p:to>
                                    </p:set>
                                    <p:animEffect transition="in" filter="dissolve">
                                      <p:cBhvr>
                                        <p:cTn id="37" dur="500"/>
                                        <p:tgtEl>
                                          <p:spTgt spid="106499">
                                            <p:txEl>
                                              <p:pRg st="5" end="5"/>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106499">
                                            <p:txEl>
                                              <p:pRg st="6" end="6"/>
                                            </p:txEl>
                                          </p:spTgt>
                                        </p:tgtEl>
                                        <p:attrNameLst>
                                          <p:attrName>style.visibility</p:attrName>
                                        </p:attrNameLst>
                                      </p:cBhvr>
                                      <p:to>
                                        <p:strVal val="visible"/>
                                      </p:to>
                                    </p:set>
                                    <p:animEffect transition="in" filter="dissolve">
                                      <p:cBhvr>
                                        <p:cTn id="40" dur="500"/>
                                        <p:tgtEl>
                                          <p:spTgt spid="1064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animBg="1"/>
      <p:bldP spid="106501" grpId="0" animBg="1"/>
      <p:bldP spid="106502" grpId="0" animBg="1"/>
      <p:bldP spid="106503"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0"/>
            <a:ext cx="8229600" cy="1143000"/>
          </a:xfrm>
        </p:spPr>
        <p:txBody>
          <a:bodyPr/>
          <a:lstStyle/>
          <a:p>
            <a:pPr eaLnBrk="1" hangingPunct="1">
              <a:defRPr/>
            </a:pPr>
            <a:r>
              <a:rPr lang="en-US" sz="4000" dirty="0"/>
              <a:t>2</a:t>
            </a:r>
            <a:r>
              <a:rPr lang="en-US" sz="4000" dirty="0" smtClean="0"/>
              <a:t>. Single Replacement Reactions</a:t>
            </a:r>
          </a:p>
        </p:txBody>
      </p:sp>
      <p:sp>
        <p:nvSpPr>
          <p:cNvPr id="80899" name="Rectangle 3"/>
          <p:cNvSpPr>
            <a:spLocks noGrp="1" noChangeArrowheads="1"/>
          </p:cNvSpPr>
          <p:nvPr>
            <p:ph idx="1"/>
          </p:nvPr>
        </p:nvSpPr>
        <p:spPr>
          <a:xfrm>
            <a:off x="0" y="1143000"/>
            <a:ext cx="8991600" cy="5105400"/>
          </a:xfrm>
        </p:spPr>
        <p:txBody>
          <a:bodyPr/>
          <a:lstStyle/>
          <a:p>
            <a:pPr eaLnBrk="1" hangingPunct="1">
              <a:buFontTx/>
              <a:buChar char="•"/>
            </a:pPr>
            <a:r>
              <a:rPr lang="en-US" smtClean="0">
                <a:effectLst/>
              </a:rPr>
              <a:t>One element replaces another in a compound.</a:t>
            </a:r>
          </a:p>
          <a:p>
            <a:pPr eaLnBrk="1" hangingPunct="1">
              <a:buFontTx/>
              <a:buChar char="•"/>
            </a:pPr>
            <a:r>
              <a:rPr lang="en-US" smtClean="0">
                <a:effectLst/>
              </a:rPr>
              <a:t>A metal can replace a metal (+) </a:t>
            </a:r>
            <a:r>
              <a:rPr lang="en-US" b="1" u="sng" smtClean="0">
                <a:solidFill>
                  <a:srgbClr val="FFFF00"/>
                </a:solidFill>
                <a:effectLst/>
                <a:sym typeface="Wingdings" pitchFamily="2" charset="2"/>
              </a:rPr>
              <a:t>OR</a:t>
            </a:r>
            <a:br>
              <a:rPr lang="en-US" b="1" u="sng" smtClean="0">
                <a:solidFill>
                  <a:srgbClr val="FFFF00"/>
                </a:solidFill>
                <a:effectLst/>
                <a:sym typeface="Wingdings" pitchFamily="2" charset="2"/>
              </a:rPr>
            </a:br>
            <a:r>
              <a:rPr lang="en-US" smtClean="0">
                <a:effectLst/>
              </a:rPr>
              <a:t> a nonmetal can replace a nonmetal (-).</a:t>
            </a:r>
          </a:p>
          <a:p>
            <a:pPr eaLnBrk="1" hangingPunct="1">
              <a:buFontTx/>
              <a:buChar char="•"/>
            </a:pPr>
            <a:r>
              <a:rPr lang="en-US" sz="2800" b="1" smtClean="0">
                <a:effectLst/>
              </a:rPr>
              <a:t>element + compound</a:t>
            </a:r>
            <a:r>
              <a:rPr lang="en-US" sz="2800" b="1" smtClean="0">
                <a:effectLst/>
                <a:sym typeface="Wingdings" pitchFamily="2" charset="2"/>
              </a:rPr>
              <a:t> product + product</a:t>
            </a:r>
            <a:r>
              <a:rPr lang="en-US" b="1" smtClean="0">
                <a:effectLst/>
                <a:sym typeface="Wingdings" pitchFamily="2" charset="2"/>
              </a:rPr>
              <a:t> </a:t>
            </a:r>
          </a:p>
          <a:p>
            <a:pPr lvl="1" eaLnBrk="1" hangingPunct="1">
              <a:buFontTx/>
              <a:buNone/>
            </a:pPr>
            <a:r>
              <a:rPr lang="en-US" smtClean="0">
                <a:effectLst/>
                <a:sym typeface="Wingdings" pitchFamily="2" charset="2"/>
              </a:rPr>
              <a:t>A + Bx  Ax + B   </a:t>
            </a:r>
            <a:r>
              <a:rPr lang="en-US" smtClean="0">
                <a:effectLst/>
                <a:latin typeface="Arial Narrow" pitchFamily="34" charset="0"/>
                <a:sym typeface="Wingdings" pitchFamily="2" charset="2"/>
              </a:rPr>
              <a:t>(if A is a metal)</a:t>
            </a:r>
            <a:r>
              <a:rPr lang="en-US" smtClean="0">
                <a:effectLst/>
                <a:sym typeface="Wingdings" pitchFamily="2" charset="2"/>
              </a:rPr>
              <a:t>  </a:t>
            </a:r>
            <a:r>
              <a:rPr lang="en-US" b="1" u="sng" smtClean="0">
                <a:solidFill>
                  <a:srgbClr val="FFFF00"/>
                </a:solidFill>
                <a:effectLst/>
                <a:sym typeface="Wingdings" pitchFamily="2" charset="2"/>
              </a:rPr>
              <a:t>OR</a:t>
            </a:r>
          </a:p>
          <a:p>
            <a:pPr lvl="1" eaLnBrk="1" hangingPunct="1">
              <a:buFontTx/>
              <a:buNone/>
            </a:pPr>
            <a:r>
              <a:rPr lang="en-US" smtClean="0">
                <a:effectLst/>
                <a:sym typeface="Wingdings" pitchFamily="2" charset="2"/>
              </a:rPr>
              <a:t>y + Bx  By + x   </a:t>
            </a:r>
            <a:r>
              <a:rPr lang="en-US" smtClean="0">
                <a:effectLst/>
                <a:latin typeface="Arial Narrow" pitchFamily="34" charset="0"/>
                <a:sym typeface="Wingdings" pitchFamily="2" charset="2"/>
              </a:rPr>
              <a:t>(if y is a nonmetal)</a:t>
            </a:r>
            <a:r>
              <a:rPr lang="en-US" smtClean="0">
                <a:effectLst/>
                <a:sym typeface="Wingdings" pitchFamily="2" charset="2"/>
              </a:rPr>
              <a:t> </a:t>
            </a:r>
          </a:p>
          <a:p>
            <a:pPr eaLnBrk="1" hangingPunct="1">
              <a:buFontTx/>
              <a:buNone/>
            </a:pPr>
            <a:r>
              <a:rPr lang="en-US" sz="2400" smtClean="0">
                <a:effectLst/>
                <a:sym typeface="Wingdings" pitchFamily="2" charset="2"/>
              </a:rPr>
              <a:t>	(remember the cation always goes first!)</a:t>
            </a:r>
          </a:p>
          <a:p>
            <a:pPr eaLnBrk="1" hangingPunct="1">
              <a:buFontTx/>
              <a:buNone/>
            </a:pPr>
            <a:endParaRPr lang="en-US" sz="2400" smtClean="0">
              <a:effectLst/>
              <a:sym typeface="Wingdings" pitchFamily="2" charset="2"/>
            </a:endParaRPr>
          </a:p>
          <a:p>
            <a:pPr eaLnBrk="1" hangingPunct="1">
              <a:buFontTx/>
              <a:buNone/>
            </a:pPr>
            <a:r>
              <a:rPr lang="en-US" sz="2400" b="1" smtClean="0">
                <a:solidFill>
                  <a:schemeClr val="hlink"/>
                </a:solidFill>
                <a:effectLst/>
                <a:sym typeface="Wingdings" pitchFamily="2" charset="2"/>
              </a:rPr>
              <a:t>When H</a:t>
            </a:r>
            <a:r>
              <a:rPr lang="en-US" sz="2400" b="1" baseline="-25000" smtClean="0">
                <a:solidFill>
                  <a:schemeClr val="hlink"/>
                </a:solidFill>
                <a:effectLst/>
                <a:sym typeface="Wingdings" pitchFamily="2" charset="2"/>
              </a:rPr>
              <a:t>2</a:t>
            </a:r>
            <a:r>
              <a:rPr lang="en-US" sz="2400" b="1" smtClean="0">
                <a:solidFill>
                  <a:schemeClr val="hlink"/>
                </a:solidFill>
                <a:effectLst/>
                <a:sym typeface="Wingdings" pitchFamily="2" charset="2"/>
              </a:rPr>
              <a:t>O splits into ions, it splits into</a:t>
            </a:r>
          </a:p>
          <a:p>
            <a:pPr eaLnBrk="1" hangingPunct="1">
              <a:buFontTx/>
              <a:buNone/>
            </a:pPr>
            <a:r>
              <a:rPr lang="en-US" sz="2400" b="1" smtClean="0">
                <a:solidFill>
                  <a:schemeClr val="hlink"/>
                </a:solidFill>
                <a:effectLst/>
                <a:sym typeface="Wingdings" pitchFamily="2" charset="2"/>
              </a:rPr>
              <a:t>H</a:t>
            </a:r>
            <a:r>
              <a:rPr lang="en-US" sz="2400" b="1" baseline="30000" smtClean="0">
                <a:solidFill>
                  <a:schemeClr val="hlink"/>
                </a:solidFill>
                <a:effectLst/>
                <a:sym typeface="Wingdings" pitchFamily="2" charset="2"/>
              </a:rPr>
              <a:t>+</a:t>
            </a:r>
            <a:r>
              <a:rPr lang="en-US" sz="2400" b="1" smtClean="0">
                <a:solidFill>
                  <a:schemeClr val="hlink"/>
                </a:solidFill>
                <a:effectLst/>
                <a:sym typeface="Wingdings" pitchFamily="2" charset="2"/>
              </a:rPr>
              <a:t> and OH</a:t>
            </a:r>
            <a:r>
              <a:rPr lang="en-US" sz="2400" b="1" baseline="30000" smtClean="0">
                <a:solidFill>
                  <a:schemeClr val="hlink"/>
                </a:solidFill>
                <a:effectLst/>
                <a:sym typeface="Wingdings" pitchFamily="2" charset="2"/>
              </a:rPr>
              <a:t>-</a:t>
            </a:r>
            <a:r>
              <a:rPr lang="en-US" sz="2400" b="1" smtClean="0">
                <a:solidFill>
                  <a:schemeClr val="hlink"/>
                </a:solidFill>
                <a:effectLst/>
                <a:sym typeface="Wingdings" pitchFamily="2" charset="2"/>
              </a:rPr>
              <a:t>   (not H+ and O</a:t>
            </a:r>
            <a:r>
              <a:rPr lang="en-US" sz="2400" b="1" baseline="30000" smtClean="0">
                <a:solidFill>
                  <a:schemeClr val="hlink"/>
                </a:solidFill>
                <a:effectLst/>
                <a:sym typeface="Wingdings" pitchFamily="2" charset="2"/>
              </a:rPr>
              <a:t>-2</a:t>
            </a:r>
            <a:r>
              <a:rPr lang="en-US" sz="2400" b="1" smtClean="0">
                <a:solidFill>
                  <a:schemeClr val="hlink"/>
                </a:solidFill>
                <a:effectLst/>
                <a:sym typeface="Wingdings" pitchFamily="2" charset="2"/>
              </a:rPr>
              <a:t> !!)</a:t>
            </a:r>
          </a:p>
        </p:txBody>
      </p:sp>
      <p:pic>
        <p:nvPicPr>
          <p:cNvPr id="80901" name="Picture 5" descr="1REPL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446588"/>
            <a:ext cx="3048000"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2505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dissolve">
                                      <p:cBhvr>
                                        <p:cTn id="7" dur="500"/>
                                        <p:tgtEl>
                                          <p:spTgt spid="808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0899">
                                            <p:txEl>
                                              <p:pRg st="1" end="1"/>
                                            </p:txEl>
                                          </p:spTgt>
                                        </p:tgtEl>
                                        <p:attrNameLst>
                                          <p:attrName>style.visibility</p:attrName>
                                        </p:attrNameLst>
                                      </p:cBhvr>
                                      <p:to>
                                        <p:strVal val="visible"/>
                                      </p:to>
                                    </p:set>
                                    <p:animEffect transition="in" filter="dissolve">
                                      <p:cBhvr>
                                        <p:cTn id="12" dur="500"/>
                                        <p:tgtEl>
                                          <p:spTgt spid="808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0899">
                                            <p:txEl>
                                              <p:pRg st="2" end="2"/>
                                            </p:txEl>
                                          </p:spTgt>
                                        </p:tgtEl>
                                        <p:attrNameLst>
                                          <p:attrName>style.visibility</p:attrName>
                                        </p:attrNameLst>
                                      </p:cBhvr>
                                      <p:to>
                                        <p:strVal val="visible"/>
                                      </p:to>
                                    </p:set>
                                    <p:animEffect transition="in" filter="dissolve">
                                      <p:cBhvr>
                                        <p:cTn id="17" dur="500"/>
                                        <p:tgtEl>
                                          <p:spTgt spid="808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0899">
                                            <p:txEl>
                                              <p:pRg st="3" end="3"/>
                                            </p:txEl>
                                          </p:spTgt>
                                        </p:tgtEl>
                                        <p:attrNameLst>
                                          <p:attrName>style.visibility</p:attrName>
                                        </p:attrNameLst>
                                      </p:cBhvr>
                                      <p:to>
                                        <p:strVal val="visible"/>
                                      </p:to>
                                    </p:set>
                                    <p:animEffect transition="in" filter="dissolve">
                                      <p:cBhvr>
                                        <p:cTn id="22" dur="500"/>
                                        <p:tgtEl>
                                          <p:spTgt spid="808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80899">
                                            <p:txEl>
                                              <p:pRg st="4" end="4"/>
                                            </p:txEl>
                                          </p:spTgt>
                                        </p:tgtEl>
                                        <p:attrNameLst>
                                          <p:attrName>style.visibility</p:attrName>
                                        </p:attrNameLst>
                                      </p:cBhvr>
                                      <p:to>
                                        <p:strVal val="visible"/>
                                      </p:to>
                                    </p:set>
                                    <p:animEffect transition="in" filter="dissolve">
                                      <p:cBhvr>
                                        <p:cTn id="27" dur="500"/>
                                        <p:tgtEl>
                                          <p:spTgt spid="8089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80899">
                                            <p:txEl>
                                              <p:pRg st="5" end="5"/>
                                            </p:txEl>
                                          </p:spTgt>
                                        </p:tgtEl>
                                        <p:attrNameLst>
                                          <p:attrName>style.visibility</p:attrName>
                                        </p:attrNameLst>
                                      </p:cBhvr>
                                      <p:to>
                                        <p:strVal val="visible"/>
                                      </p:to>
                                    </p:set>
                                    <p:animEffect transition="in" filter="dissolve">
                                      <p:cBhvr>
                                        <p:cTn id="32" dur="500"/>
                                        <p:tgtEl>
                                          <p:spTgt spid="8089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80899">
                                            <p:txEl>
                                              <p:pRg st="7" end="7"/>
                                            </p:txEl>
                                          </p:spTgt>
                                        </p:tgtEl>
                                        <p:attrNameLst>
                                          <p:attrName>style.visibility</p:attrName>
                                        </p:attrNameLst>
                                      </p:cBhvr>
                                      <p:to>
                                        <p:strVal val="visible"/>
                                      </p:to>
                                    </p:set>
                                    <p:animEffect transition="in" filter="dissolve">
                                      <p:cBhvr>
                                        <p:cTn id="37" dur="500"/>
                                        <p:tgtEl>
                                          <p:spTgt spid="80899">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80899">
                                            <p:txEl>
                                              <p:pRg st="8" end="8"/>
                                            </p:txEl>
                                          </p:spTgt>
                                        </p:tgtEl>
                                        <p:attrNameLst>
                                          <p:attrName>style.visibility</p:attrName>
                                        </p:attrNameLst>
                                      </p:cBhvr>
                                      <p:to>
                                        <p:strVal val="visible"/>
                                      </p:to>
                                    </p:set>
                                    <p:animEffect transition="in" filter="dissolve">
                                      <p:cBhvr>
                                        <p:cTn id="42" dur="500"/>
                                        <p:tgtEl>
                                          <p:spTgt spid="80899">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809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5510" y="146054"/>
            <a:ext cx="8902585" cy="6155386"/>
          </a:xfrm>
          <a:prstGeom prst="rect">
            <a:avLst/>
          </a:prstGeom>
        </p:spPr>
      </p:pic>
    </p:spTree>
    <p:extLst>
      <p:ext uri="{BB962C8B-B14F-4D97-AF65-F5344CB8AC3E}">
        <p14:creationId xmlns:p14="http://schemas.microsoft.com/office/powerpoint/2010/main" val="377198275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Metal Replacing a Metal</a:t>
            </a:r>
          </a:p>
        </p:txBody>
      </p:sp>
      <p:sp>
        <p:nvSpPr>
          <p:cNvPr id="3" name="Content Placeholder 2"/>
          <p:cNvSpPr>
            <a:spLocks noGrp="1"/>
          </p:cNvSpPr>
          <p:nvPr>
            <p:ph idx="1"/>
          </p:nvPr>
        </p:nvSpPr>
        <p:spPr>
          <a:xfrm>
            <a:off x="457200" y="1295400"/>
            <a:ext cx="8229600" cy="5410200"/>
          </a:xfrm>
        </p:spPr>
        <p:txBody>
          <a:bodyPr/>
          <a:lstStyle/>
          <a:p>
            <a:pPr eaLnBrk="1" hangingPunct="1">
              <a:defRPr/>
            </a:pPr>
            <a:r>
              <a:rPr lang="en-US" i="1" dirty="0" smtClean="0"/>
              <a:t>The elemental metal must be higher in the activity series in order to replace the metal in the compound:</a:t>
            </a:r>
            <a:endParaRPr lang="en-US" dirty="0" smtClean="0"/>
          </a:p>
          <a:p>
            <a:pPr eaLnBrk="1" hangingPunct="1">
              <a:defRPr/>
            </a:pPr>
            <a:r>
              <a:rPr lang="en-US" sz="2400" dirty="0" smtClean="0"/>
              <a:t>Barium + Copper II Nitrate</a:t>
            </a:r>
            <a:r>
              <a:rPr lang="en-US" sz="2400" dirty="0" smtClean="0">
                <a:sym typeface="Wingdings" pitchFamily="2" charset="2"/>
              </a:rPr>
              <a:t>  Barium Nitrate + Copper</a:t>
            </a:r>
          </a:p>
          <a:p>
            <a:pPr eaLnBrk="1" hangingPunct="1">
              <a:defRPr/>
            </a:pPr>
            <a:r>
              <a:rPr lang="en-US" sz="2400" dirty="0" err="1" smtClean="0">
                <a:sym typeface="Wingdings" pitchFamily="2" charset="2"/>
              </a:rPr>
              <a:t>Bal</a:t>
            </a:r>
            <a:r>
              <a:rPr lang="en-US" sz="2400" dirty="0" smtClean="0">
                <a:sym typeface="Wingdings" pitchFamily="2" charset="2"/>
              </a:rPr>
              <a:t> EQ:</a:t>
            </a:r>
          </a:p>
          <a:p>
            <a:pPr eaLnBrk="1" hangingPunct="1">
              <a:defRPr/>
            </a:pPr>
            <a:endParaRPr lang="en-US" sz="2400" dirty="0" smtClean="0">
              <a:sym typeface="Wingdings" pitchFamily="2" charset="2"/>
            </a:endParaRPr>
          </a:p>
          <a:p>
            <a:pPr marL="0" indent="0" eaLnBrk="1" hangingPunct="1">
              <a:buFont typeface="Wingdings" pitchFamily="2" charset="2"/>
              <a:buNone/>
              <a:defRPr/>
            </a:pPr>
            <a:r>
              <a:rPr lang="en-US" sz="2400" dirty="0" smtClean="0">
                <a:sym typeface="Wingdings" pitchFamily="2" charset="2"/>
              </a:rPr>
              <a:t>  Ba(s)  + Cu(NO</a:t>
            </a:r>
            <a:r>
              <a:rPr lang="en-US" sz="2400" baseline="-25000" dirty="0" smtClean="0">
                <a:sym typeface="Wingdings" pitchFamily="2" charset="2"/>
              </a:rPr>
              <a:t>3</a:t>
            </a:r>
            <a:r>
              <a:rPr lang="en-US" sz="2400" dirty="0" smtClean="0">
                <a:sym typeface="Wingdings" pitchFamily="2" charset="2"/>
              </a:rPr>
              <a:t>)</a:t>
            </a:r>
            <a:r>
              <a:rPr lang="en-US" sz="2400" baseline="-25000" dirty="0" smtClean="0">
                <a:sym typeface="Wingdings" pitchFamily="2" charset="2"/>
              </a:rPr>
              <a:t>2</a:t>
            </a:r>
            <a:r>
              <a:rPr lang="en-US" sz="2400" dirty="0" smtClean="0">
                <a:sym typeface="Wingdings" pitchFamily="2" charset="2"/>
              </a:rPr>
              <a:t> (</a:t>
            </a:r>
            <a:r>
              <a:rPr lang="en-US" sz="2400" dirty="0" err="1" smtClean="0">
                <a:sym typeface="Wingdings" pitchFamily="2" charset="2"/>
              </a:rPr>
              <a:t>aq</a:t>
            </a:r>
            <a:r>
              <a:rPr lang="en-US" sz="2400" dirty="0" smtClean="0">
                <a:sym typeface="Wingdings" pitchFamily="2" charset="2"/>
              </a:rPr>
              <a:t>)  Ba(NO</a:t>
            </a:r>
            <a:r>
              <a:rPr lang="en-US" sz="2400" baseline="-25000" dirty="0" smtClean="0">
                <a:sym typeface="Wingdings" pitchFamily="2" charset="2"/>
              </a:rPr>
              <a:t>3</a:t>
            </a:r>
            <a:r>
              <a:rPr lang="en-US" sz="2400" dirty="0" smtClean="0">
                <a:sym typeface="Wingdings" pitchFamily="2" charset="2"/>
              </a:rPr>
              <a:t>)</a:t>
            </a:r>
            <a:r>
              <a:rPr lang="en-US" sz="2400" baseline="-25000" dirty="0" smtClean="0">
                <a:sym typeface="Wingdings" pitchFamily="2" charset="2"/>
              </a:rPr>
              <a:t>2</a:t>
            </a:r>
            <a:r>
              <a:rPr lang="en-US" sz="2400" dirty="0" smtClean="0">
                <a:sym typeface="Wingdings" pitchFamily="2" charset="2"/>
              </a:rPr>
              <a:t> (</a:t>
            </a:r>
            <a:r>
              <a:rPr lang="en-US" sz="2400" dirty="0" err="1" smtClean="0">
                <a:sym typeface="Wingdings" pitchFamily="2" charset="2"/>
              </a:rPr>
              <a:t>aq</a:t>
            </a:r>
            <a:r>
              <a:rPr lang="en-US" sz="2400" dirty="0" smtClean="0">
                <a:sym typeface="Wingdings" pitchFamily="2" charset="2"/>
              </a:rPr>
              <a:t>)   +  Cu (s)</a:t>
            </a:r>
          </a:p>
          <a:p>
            <a:pPr marL="0" indent="0" eaLnBrk="1" hangingPunct="1">
              <a:buFont typeface="Wingdings" pitchFamily="2" charset="2"/>
              <a:buNone/>
              <a:defRPr/>
            </a:pPr>
            <a:r>
              <a:rPr lang="en-US" sz="2400" dirty="0" smtClean="0">
                <a:sym typeface="Wingdings" pitchFamily="2" charset="2"/>
              </a:rPr>
              <a:t>                          If NOT no </a:t>
            </a:r>
            <a:r>
              <a:rPr lang="en-US" sz="2400" dirty="0" err="1" smtClean="0">
                <a:sym typeface="Wingdings" pitchFamily="2" charset="2"/>
              </a:rPr>
              <a:t>rxn</a:t>
            </a:r>
            <a:endParaRPr lang="en-US" sz="2400" dirty="0" smtClean="0">
              <a:sym typeface="Wingdings" pitchFamily="2" charset="2"/>
            </a:endParaRPr>
          </a:p>
          <a:p>
            <a:pPr eaLnBrk="1" hangingPunct="1">
              <a:defRPr/>
            </a:pPr>
            <a:endParaRPr lang="en-US" sz="2400" dirty="0" smtClean="0">
              <a:sym typeface="Wingdings" pitchFamily="2" charset="2"/>
            </a:endParaRPr>
          </a:p>
          <a:p>
            <a:pPr eaLnBrk="1" hangingPunct="1">
              <a:defRPr/>
            </a:pPr>
            <a:r>
              <a:rPr lang="en-US" sz="2400" dirty="0" smtClean="0">
                <a:sym typeface="Wingdings" pitchFamily="2" charset="2"/>
              </a:rPr>
              <a:t>Barium + Lithium Nitrate  NO RXN!</a:t>
            </a:r>
          </a:p>
          <a:p>
            <a:pPr eaLnBrk="1" hangingPunct="1">
              <a:defRPr/>
            </a:pPr>
            <a:endParaRPr lang="en-US" sz="2400" dirty="0" smtClean="0"/>
          </a:p>
        </p:txBody>
      </p:sp>
    </p:spTree>
    <p:extLst>
      <p:ext uri="{BB962C8B-B14F-4D97-AF65-F5344CB8AC3E}">
        <p14:creationId xmlns:p14="http://schemas.microsoft.com/office/powerpoint/2010/main" val="2369814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16" presetClass="entr" presetSubtype="21"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arn(inVertical)">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228600" y="228600"/>
            <a:ext cx="8610600" cy="1524000"/>
          </a:xfrm>
        </p:spPr>
        <p:txBody>
          <a:bodyPr/>
          <a:lstStyle/>
          <a:p>
            <a:r>
              <a:rPr lang="en-US" altLang="en-US" smtClean="0"/>
              <a:t>Indications of A Chemical Reaction</a:t>
            </a:r>
          </a:p>
        </p:txBody>
      </p:sp>
      <p:sp>
        <p:nvSpPr>
          <p:cNvPr id="96260" name="Rectangle 4"/>
          <p:cNvSpPr>
            <a:spLocks noGrp="1" noChangeArrowheads="1"/>
          </p:cNvSpPr>
          <p:nvPr>
            <p:ph type="body" sz="half" idx="2"/>
          </p:nvPr>
        </p:nvSpPr>
        <p:spPr>
          <a:xfrm>
            <a:off x="838200" y="1371600"/>
            <a:ext cx="7620000" cy="4953000"/>
          </a:xfrm>
        </p:spPr>
        <p:txBody>
          <a:bodyPr>
            <a:normAutofit/>
          </a:bodyPr>
          <a:lstStyle/>
          <a:p>
            <a:pPr marL="514350" indent="-514350">
              <a:buFont typeface="+mj-lt"/>
              <a:buAutoNum type="arabicParenR"/>
            </a:pPr>
            <a:r>
              <a:rPr lang="en-US" altLang="en-US" dirty="0" smtClean="0"/>
              <a:t>Bubbles- gas given off</a:t>
            </a:r>
          </a:p>
          <a:p>
            <a:pPr marL="514350" indent="-514350">
              <a:buFont typeface="+mj-lt"/>
              <a:buAutoNum type="arabicParenR"/>
            </a:pPr>
            <a:r>
              <a:rPr lang="en-US" altLang="en-US" dirty="0" smtClean="0"/>
              <a:t>Change in energy-</a:t>
            </a:r>
          </a:p>
          <a:p>
            <a:pPr marL="914400" lvl="1" indent="-514350">
              <a:buFont typeface="+mj-lt"/>
              <a:buAutoNum type="alphaLcPeriod"/>
            </a:pPr>
            <a:r>
              <a:rPr lang="en-US" altLang="en-US" dirty="0" smtClean="0"/>
              <a:t>   </a:t>
            </a:r>
            <a:r>
              <a:rPr lang="en-US" altLang="en-US" dirty="0"/>
              <a:t>B</a:t>
            </a:r>
            <a:r>
              <a:rPr lang="en-US" altLang="en-US" dirty="0" smtClean="0"/>
              <a:t>ecomes warm- exothermic</a:t>
            </a:r>
          </a:p>
          <a:p>
            <a:pPr marL="914400" lvl="1" indent="-514350">
              <a:buFont typeface="+mj-lt"/>
              <a:buAutoNum type="alphaLcPeriod"/>
            </a:pPr>
            <a:r>
              <a:rPr lang="en-US" altLang="en-US" dirty="0" smtClean="0"/>
              <a:t>   Becomes cool- endothermic</a:t>
            </a:r>
          </a:p>
          <a:p>
            <a:pPr marL="914400" lvl="1" indent="-514350">
              <a:buFont typeface="+mj-lt"/>
              <a:buAutoNum type="alphaLcPeriod"/>
            </a:pPr>
            <a:r>
              <a:rPr lang="en-US" altLang="en-US" dirty="0" smtClean="0"/>
              <a:t>   Light is given off</a:t>
            </a:r>
          </a:p>
          <a:p>
            <a:pPr marL="514350" indent="-514350">
              <a:buFont typeface="+mj-lt"/>
              <a:buAutoNum type="arabicParenR"/>
            </a:pPr>
            <a:r>
              <a:rPr lang="en-US" altLang="en-US" dirty="0" smtClean="0"/>
              <a:t>A precipitate (solid) forms </a:t>
            </a:r>
          </a:p>
          <a:p>
            <a:pPr marL="514350" indent="-514350">
              <a:buFont typeface="+mj-lt"/>
              <a:buAutoNum type="arabicParenR"/>
            </a:pPr>
            <a:r>
              <a:rPr lang="en-US" altLang="en-US" dirty="0" smtClean="0"/>
              <a:t>A change in color </a:t>
            </a:r>
          </a:p>
        </p:txBody>
      </p:sp>
    </p:spTree>
    <p:extLst>
      <p:ext uri="{BB962C8B-B14F-4D97-AF65-F5344CB8AC3E}">
        <p14:creationId xmlns:p14="http://schemas.microsoft.com/office/powerpoint/2010/main" val="2861699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96260">
                                            <p:txEl>
                                              <p:pRg st="0" end="0"/>
                                            </p:txEl>
                                          </p:spTgt>
                                        </p:tgtEl>
                                        <p:attrNameLst>
                                          <p:attrName>style.visibility</p:attrName>
                                        </p:attrNameLst>
                                      </p:cBhvr>
                                      <p:to>
                                        <p:strVal val="visible"/>
                                      </p:to>
                                    </p:set>
                                    <p:anim calcmode="lin" valueType="num">
                                      <p:cBhvr>
                                        <p:cTn id="7" dur="500" decel="50000" fill="hold">
                                          <p:stCondLst>
                                            <p:cond delay="0"/>
                                          </p:stCondLst>
                                        </p:cTn>
                                        <p:tgtEl>
                                          <p:spTgt spid="96260">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6260">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6260">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96260">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6260">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6260">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6260">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6260">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96260">
                                            <p:txEl>
                                              <p:pRg st="1" end="1"/>
                                            </p:txEl>
                                          </p:spTgt>
                                        </p:tgtEl>
                                        <p:attrNameLst>
                                          <p:attrName>style.visibility</p:attrName>
                                        </p:attrNameLst>
                                      </p:cBhvr>
                                      <p:to>
                                        <p:strVal val="visible"/>
                                      </p:to>
                                    </p:set>
                                    <p:anim calcmode="lin" valueType="num">
                                      <p:cBhvr additive="base">
                                        <p:cTn id="19" dur="500" fill="hold"/>
                                        <p:tgtEl>
                                          <p:spTgt spid="96260">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626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96260">
                                            <p:txEl>
                                              <p:pRg st="2" end="2"/>
                                            </p:txEl>
                                          </p:spTgt>
                                        </p:tgtEl>
                                        <p:attrNameLst>
                                          <p:attrName>style.visibility</p:attrName>
                                        </p:attrNameLst>
                                      </p:cBhvr>
                                      <p:to>
                                        <p:strVal val="visible"/>
                                      </p:to>
                                    </p:set>
                                    <p:anim calcmode="lin" valueType="num">
                                      <p:cBhvr additive="base">
                                        <p:cTn id="25" dur="500" fill="hold"/>
                                        <p:tgtEl>
                                          <p:spTgt spid="96260">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6260">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96260">
                                            <p:txEl>
                                              <p:pRg st="3" end="3"/>
                                            </p:txEl>
                                          </p:spTgt>
                                        </p:tgtEl>
                                        <p:attrNameLst>
                                          <p:attrName>style.visibility</p:attrName>
                                        </p:attrNameLst>
                                      </p:cBhvr>
                                      <p:to>
                                        <p:strVal val="visible"/>
                                      </p:to>
                                    </p:set>
                                    <p:anim calcmode="lin" valueType="num">
                                      <p:cBhvr additive="base">
                                        <p:cTn id="29" dur="500" fill="hold"/>
                                        <p:tgtEl>
                                          <p:spTgt spid="96260">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96260">
                                            <p:txEl>
                                              <p:pRg st="3" end="3"/>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96260">
                                            <p:txEl>
                                              <p:pRg st="4" end="4"/>
                                            </p:txEl>
                                          </p:spTgt>
                                        </p:tgtEl>
                                        <p:attrNameLst>
                                          <p:attrName>style.visibility</p:attrName>
                                        </p:attrNameLst>
                                      </p:cBhvr>
                                      <p:to>
                                        <p:strVal val="visible"/>
                                      </p:to>
                                    </p:set>
                                    <p:anim calcmode="lin" valueType="num">
                                      <p:cBhvr additive="base">
                                        <p:cTn id="33" dur="500" fill="hold"/>
                                        <p:tgtEl>
                                          <p:spTgt spid="96260">
                                            <p:txEl>
                                              <p:pRg st="4" end="4"/>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9626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nodeType="clickEffect">
                                  <p:stCondLst>
                                    <p:cond delay="0"/>
                                  </p:stCondLst>
                                  <p:childTnLst>
                                    <p:set>
                                      <p:cBhvr>
                                        <p:cTn id="38" dur="1" fill="hold">
                                          <p:stCondLst>
                                            <p:cond delay="0"/>
                                          </p:stCondLst>
                                        </p:cTn>
                                        <p:tgtEl>
                                          <p:spTgt spid="96260">
                                            <p:txEl>
                                              <p:pRg st="5" end="5"/>
                                            </p:txEl>
                                          </p:spTgt>
                                        </p:tgtEl>
                                        <p:attrNameLst>
                                          <p:attrName>style.visibility</p:attrName>
                                        </p:attrNameLst>
                                      </p:cBhvr>
                                      <p:to>
                                        <p:strVal val="visible"/>
                                      </p:to>
                                    </p:set>
                                    <p:anim calcmode="lin" valueType="num">
                                      <p:cBhvr additive="base">
                                        <p:cTn id="39" dur="500" fill="hold"/>
                                        <p:tgtEl>
                                          <p:spTgt spid="96260">
                                            <p:txEl>
                                              <p:pRg st="5" end="5"/>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9626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9" presetClass="entr" presetSubtype="10" fill="hold" nodeType="clickEffect">
                                  <p:stCondLst>
                                    <p:cond delay="0"/>
                                  </p:stCondLst>
                                  <p:childTnLst>
                                    <p:set>
                                      <p:cBhvr>
                                        <p:cTn id="44" dur="1" fill="hold">
                                          <p:stCondLst>
                                            <p:cond delay="0"/>
                                          </p:stCondLst>
                                        </p:cTn>
                                        <p:tgtEl>
                                          <p:spTgt spid="96260">
                                            <p:txEl>
                                              <p:pRg st="6" end="6"/>
                                            </p:txEl>
                                          </p:spTgt>
                                        </p:tgtEl>
                                        <p:attrNameLst>
                                          <p:attrName>style.visibility</p:attrName>
                                        </p:attrNameLst>
                                      </p:cBhvr>
                                      <p:to>
                                        <p:strVal val="visible"/>
                                      </p:to>
                                    </p:set>
                                    <p:anim calcmode="lin" valueType="num">
                                      <p:cBhvr>
                                        <p:cTn id="45" dur="5000" fill="hold"/>
                                        <p:tgtEl>
                                          <p:spTgt spid="96260">
                                            <p:txEl>
                                              <p:pRg st="6" end="6"/>
                                            </p:txEl>
                                          </p:spTgt>
                                        </p:tgtEl>
                                        <p:attrNameLst>
                                          <p:attrName>ppt_w</p:attrName>
                                        </p:attrNameLst>
                                      </p:cBhvr>
                                      <p:tavLst>
                                        <p:tav tm="0" fmla="#ppt_w*sin(2.5*pi*$)">
                                          <p:val>
                                            <p:fltVal val="0"/>
                                          </p:val>
                                        </p:tav>
                                        <p:tav tm="100000">
                                          <p:val>
                                            <p:fltVal val="1"/>
                                          </p:val>
                                        </p:tav>
                                      </p:tavLst>
                                    </p:anim>
                                    <p:anim calcmode="lin" valueType="num">
                                      <p:cBhvr>
                                        <p:cTn id="46" dur="5000" fill="hold"/>
                                        <p:tgtEl>
                                          <p:spTgt spid="96260">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Metal + Water</a:t>
            </a:r>
          </a:p>
        </p:txBody>
      </p:sp>
      <p:sp>
        <p:nvSpPr>
          <p:cNvPr id="3" name="Content Placeholder 2"/>
          <p:cNvSpPr>
            <a:spLocks noGrp="1"/>
          </p:cNvSpPr>
          <p:nvPr>
            <p:ph idx="1"/>
          </p:nvPr>
        </p:nvSpPr>
        <p:spPr/>
        <p:txBody>
          <a:bodyPr/>
          <a:lstStyle/>
          <a:p>
            <a:pPr eaLnBrk="1" hangingPunct="1">
              <a:defRPr/>
            </a:pPr>
            <a:r>
              <a:rPr lang="en-US" i="1" dirty="0" smtClean="0"/>
              <a:t>MUST READ PARAGRAPH on Activity Series AND DETERMINE STATE OF WATER!!!! Will go with higher form!</a:t>
            </a:r>
          </a:p>
          <a:p>
            <a:pPr eaLnBrk="1" hangingPunct="1">
              <a:defRPr/>
            </a:pPr>
            <a:endParaRPr lang="en-US" dirty="0" smtClean="0"/>
          </a:p>
          <a:p>
            <a:pPr eaLnBrk="1" hangingPunct="1">
              <a:defRPr/>
            </a:pPr>
            <a:r>
              <a:rPr lang="en-US" sz="2400" dirty="0" smtClean="0"/>
              <a:t>Lithium + Steam </a:t>
            </a:r>
            <a:r>
              <a:rPr lang="en-US" sz="2400" dirty="0" smtClean="0">
                <a:sym typeface="Wingdings" pitchFamily="2" charset="2"/>
              </a:rPr>
              <a:t> Lithium Hydroxide </a:t>
            </a:r>
            <a:r>
              <a:rPr lang="en-US" sz="2400" baseline="-25000" dirty="0" smtClean="0">
                <a:sym typeface="Wingdings" pitchFamily="2" charset="2"/>
              </a:rPr>
              <a:t>(</a:t>
            </a:r>
            <a:r>
              <a:rPr lang="en-US" sz="2400" baseline="-25000" dirty="0" err="1" smtClean="0">
                <a:sym typeface="Wingdings" pitchFamily="2" charset="2"/>
              </a:rPr>
              <a:t>aq</a:t>
            </a:r>
            <a:r>
              <a:rPr lang="en-US" sz="2400" baseline="-25000" dirty="0" smtClean="0">
                <a:sym typeface="Wingdings" pitchFamily="2" charset="2"/>
              </a:rPr>
              <a:t>) </a:t>
            </a:r>
            <a:r>
              <a:rPr lang="en-US" sz="2400" dirty="0" smtClean="0">
                <a:sym typeface="Wingdings" pitchFamily="2" charset="2"/>
              </a:rPr>
              <a:t>+ Hydrogen </a:t>
            </a:r>
            <a:r>
              <a:rPr lang="en-US" sz="2400" baseline="-25000" dirty="0" smtClean="0">
                <a:sym typeface="Wingdings" pitchFamily="2" charset="2"/>
              </a:rPr>
              <a:t>(g)</a:t>
            </a:r>
          </a:p>
          <a:p>
            <a:pPr eaLnBrk="1" hangingPunct="1">
              <a:defRPr/>
            </a:pPr>
            <a:endParaRPr lang="en-US" sz="2400" baseline="-25000" dirty="0" smtClean="0">
              <a:sym typeface="Wingdings" pitchFamily="2" charset="2"/>
            </a:endParaRPr>
          </a:p>
          <a:p>
            <a:pPr eaLnBrk="1" hangingPunct="1">
              <a:defRPr/>
            </a:pPr>
            <a:r>
              <a:rPr lang="en-US" sz="2400" baseline="-25000" dirty="0" err="1" smtClean="0">
                <a:sym typeface="Wingdings" pitchFamily="2" charset="2"/>
              </a:rPr>
              <a:t>Bal</a:t>
            </a:r>
            <a:r>
              <a:rPr lang="en-US" sz="2400" baseline="-25000" dirty="0" smtClean="0">
                <a:sym typeface="Wingdings" pitchFamily="2" charset="2"/>
              </a:rPr>
              <a:t> </a:t>
            </a:r>
            <a:r>
              <a:rPr lang="en-US" sz="2400" baseline="-25000" dirty="0" err="1" smtClean="0">
                <a:sym typeface="Wingdings" pitchFamily="2" charset="2"/>
              </a:rPr>
              <a:t>Eq</a:t>
            </a:r>
            <a:r>
              <a:rPr lang="en-US" sz="2400" baseline="-25000" dirty="0" smtClean="0">
                <a:sym typeface="Wingdings" pitchFamily="2" charset="2"/>
              </a:rPr>
              <a:t>:</a:t>
            </a:r>
          </a:p>
          <a:p>
            <a:pPr eaLnBrk="1" hangingPunct="1">
              <a:defRPr/>
            </a:pPr>
            <a:r>
              <a:rPr lang="en-US" sz="2400" dirty="0" smtClean="0">
                <a:sym typeface="Wingdings" pitchFamily="2" charset="2"/>
              </a:rPr>
              <a:t>2 Li (s)  + 2HOH (g)  2 </a:t>
            </a:r>
            <a:r>
              <a:rPr lang="en-US" sz="2400" dirty="0" err="1" smtClean="0">
                <a:sym typeface="Wingdings" pitchFamily="2" charset="2"/>
              </a:rPr>
              <a:t>LiOH</a:t>
            </a:r>
            <a:r>
              <a:rPr lang="en-US" sz="2400" dirty="0" smtClean="0">
                <a:sym typeface="Wingdings" pitchFamily="2" charset="2"/>
              </a:rPr>
              <a:t> (</a:t>
            </a:r>
            <a:r>
              <a:rPr lang="en-US" sz="2400" dirty="0" err="1" smtClean="0">
                <a:sym typeface="Wingdings" pitchFamily="2" charset="2"/>
              </a:rPr>
              <a:t>aq</a:t>
            </a:r>
            <a:r>
              <a:rPr lang="en-US" sz="2400" dirty="0" smtClean="0">
                <a:sym typeface="Wingdings" pitchFamily="2" charset="2"/>
              </a:rPr>
              <a:t>)  + H</a:t>
            </a:r>
            <a:r>
              <a:rPr lang="en-US" sz="2400" baseline="-25000" dirty="0" smtClean="0">
                <a:sym typeface="Wingdings" pitchFamily="2" charset="2"/>
              </a:rPr>
              <a:t>2  (g)</a:t>
            </a:r>
            <a:endParaRPr lang="en-US" sz="2400" baseline="-25000" dirty="0" smtClean="0"/>
          </a:p>
        </p:txBody>
      </p:sp>
    </p:spTree>
    <p:extLst>
      <p:ext uri="{BB962C8B-B14F-4D97-AF65-F5344CB8AC3E}">
        <p14:creationId xmlns:p14="http://schemas.microsoft.com/office/powerpoint/2010/main" val="3053254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circle(in)">
                                      <p:cBhvr>
                                        <p:cTn id="1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en-US" dirty="0" smtClean="0"/>
              <a:t>Metal and Acid</a:t>
            </a:r>
            <a:br>
              <a:rPr lang="en-US" dirty="0" smtClean="0"/>
            </a:br>
            <a:r>
              <a:rPr lang="en-US" sz="2400" dirty="0" smtClean="0"/>
              <a:t>read the paragraph and check!</a:t>
            </a:r>
          </a:p>
        </p:txBody>
      </p:sp>
      <p:sp>
        <p:nvSpPr>
          <p:cNvPr id="82947" name="Rectangle 3"/>
          <p:cNvSpPr>
            <a:spLocks noGrp="1" noChangeArrowheads="1"/>
          </p:cNvSpPr>
          <p:nvPr>
            <p:ph idx="1"/>
          </p:nvPr>
        </p:nvSpPr>
        <p:spPr>
          <a:xfrm>
            <a:off x="457200" y="1752600"/>
            <a:ext cx="8229600" cy="4267200"/>
          </a:xfrm>
        </p:spPr>
        <p:txBody>
          <a:bodyPr/>
          <a:lstStyle/>
          <a:p>
            <a:pPr eaLnBrk="1" hangingPunct="1">
              <a:buFontTx/>
              <a:buChar char="•"/>
            </a:pPr>
            <a:r>
              <a:rPr lang="en-US" sz="2400" smtClean="0">
                <a:effectLst/>
              </a:rPr>
              <a:t>Acids begin with hydrogen but don’t end in hydroxide!</a:t>
            </a:r>
          </a:p>
          <a:p>
            <a:pPr eaLnBrk="1" hangingPunct="1">
              <a:buFontTx/>
              <a:buChar char="•"/>
            </a:pPr>
            <a:r>
              <a:rPr lang="en-US" smtClean="0">
                <a:effectLst/>
              </a:rPr>
              <a:t>Zinc metal reacts with aqueous Hydrogen Chloride (hydrochloric acid)</a:t>
            </a:r>
          </a:p>
          <a:p>
            <a:pPr eaLnBrk="1" hangingPunct="1">
              <a:buFontTx/>
              <a:buChar char="•"/>
            </a:pPr>
            <a:endParaRPr lang="en-US" smtClean="0">
              <a:effectLst/>
            </a:endParaRPr>
          </a:p>
          <a:p>
            <a:pPr algn="ctr" eaLnBrk="1" hangingPunct="1">
              <a:buFontTx/>
              <a:buNone/>
            </a:pPr>
            <a:r>
              <a:rPr lang="en-US" smtClean="0">
                <a:effectLst/>
              </a:rPr>
              <a:t>              Zn</a:t>
            </a:r>
            <a:r>
              <a:rPr lang="en-US" baseline="-25000" smtClean="0">
                <a:effectLst/>
              </a:rPr>
              <a:t>(s)   </a:t>
            </a:r>
            <a:r>
              <a:rPr lang="en-US" smtClean="0">
                <a:effectLst/>
              </a:rPr>
              <a:t>+   HCl</a:t>
            </a:r>
            <a:r>
              <a:rPr lang="en-US" baseline="-25000" smtClean="0">
                <a:effectLst/>
              </a:rPr>
              <a:t>(aq)</a:t>
            </a:r>
            <a:r>
              <a:rPr lang="en-US" smtClean="0">
                <a:effectLst/>
              </a:rPr>
              <a:t> </a:t>
            </a:r>
            <a:r>
              <a:rPr lang="en-US" smtClean="0">
                <a:effectLst/>
                <a:sym typeface="Wingdings" pitchFamily="2" charset="2"/>
              </a:rPr>
              <a:t>    ZnCl</a:t>
            </a:r>
            <a:r>
              <a:rPr lang="en-US" baseline="-25000" smtClean="0">
                <a:effectLst/>
                <a:sym typeface="Wingdings" pitchFamily="2" charset="2"/>
              </a:rPr>
              <a:t>2</a:t>
            </a:r>
            <a:r>
              <a:rPr lang="en-US" smtClean="0">
                <a:effectLst/>
                <a:sym typeface="Wingdings" pitchFamily="2" charset="2"/>
              </a:rPr>
              <a:t> + H</a:t>
            </a:r>
            <a:r>
              <a:rPr lang="en-US" baseline="-25000" smtClean="0">
                <a:effectLst/>
                <a:sym typeface="Wingdings" pitchFamily="2" charset="2"/>
              </a:rPr>
              <a:t>2(g)</a:t>
            </a:r>
          </a:p>
          <a:p>
            <a:pPr eaLnBrk="1" hangingPunct="1">
              <a:buFontTx/>
              <a:buNone/>
            </a:pPr>
            <a:endParaRPr lang="en-US" baseline="-25000" smtClean="0">
              <a:effectLst/>
              <a:sym typeface="Wingdings" pitchFamily="2" charset="2"/>
            </a:endParaRPr>
          </a:p>
          <a:p>
            <a:pPr eaLnBrk="1" hangingPunct="1">
              <a:buFontTx/>
              <a:buNone/>
            </a:pPr>
            <a:r>
              <a:rPr lang="en-US" smtClean="0">
                <a:effectLst/>
                <a:sym typeface="Wingdings" pitchFamily="2" charset="2"/>
              </a:rPr>
              <a:t>Note: Zinc replaces the hydrogen ion in the reaction</a:t>
            </a:r>
          </a:p>
        </p:txBody>
      </p:sp>
      <p:sp>
        <p:nvSpPr>
          <p:cNvPr id="82948" name="Text Box 4"/>
          <p:cNvSpPr txBox="1">
            <a:spLocks noChangeArrowheads="1"/>
          </p:cNvSpPr>
          <p:nvPr/>
        </p:nvSpPr>
        <p:spPr bwMode="auto">
          <a:xfrm>
            <a:off x="3571875" y="38862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aseline="-25000">
                <a:solidFill>
                  <a:schemeClr val="tx1"/>
                </a:solidFill>
                <a:latin typeface="Tahoma" pitchFamily="34" charset="0"/>
              </a:defRPr>
            </a:lvl1pPr>
            <a:lvl2pPr marL="742950" indent="-285750">
              <a:defRPr sz="3200" baseline="-25000">
                <a:solidFill>
                  <a:schemeClr val="tx1"/>
                </a:solidFill>
                <a:latin typeface="Tahoma" pitchFamily="34" charset="0"/>
              </a:defRPr>
            </a:lvl2pPr>
            <a:lvl3pPr marL="1143000" indent="-228600">
              <a:defRPr sz="3200" baseline="-25000">
                <a:solidFill>
                  <a:schemeClr val="tx1"/>
                </a:solidFill>
                <a:latin typeface="Tahoma" pitchFamily="34" charset="0"/>
              </a:defRPr>
            </a:lvl3pPr>
            <a:lvl4pPr marL="1600200" indent="-228600">
              <a:defRPr sz="3200" baseline="-25000">
                <a:solidFill>
                  <a:schemeClr val="tx1"/>
                </a:solidFill>
                <a:latin typeface="Tahoma" pitchFamily="34" charset="0"/>
              </a:defRPr>
            </a:lvl4pPr>
            <a:lvl5pPr marL="2057400" indent="-228600">
              <a:defRPr sz="3200" baseline="-25000">
                <a:solidFill>
                  <a:schemeClr val="tx1"/>
                </a:solidFill>
                <a:latin typeface="Tahoma" pitchFamily="34" charset="0"/>
              </a:defRPr>
            </a:lvl5pPr>
            <a:lvl6pPr marL="2514600" indent="-228600" eaLnBrk="0" fontAlgn="base" hangingPunct="0">
              <a:spcBef>
                <a:spcPct val="0"/>
              </a:spcBef>
              <a:spcAft>
                <a:spcPct val="0"/>
              </a:spcAft>
              <a:defRPr sz="3200" baseline="-25000">
                <a:solidFill>
                  <a:schemeClr val="tx1"/>
                </a:solidFill>
                <a:latin typeface="Tahoma" pitchFamily="34" charset="0"/>
              </a:defRPr>
            </a:lvl6pPr>
            <a:lvl7pPr marL="2971800" indent="-228600" eaLnBrk="0" fontAlgn="base" hangingPunct="0">
              <a:spcBef>
                <a:spcPct val="0"/>
              </a:spcBef>
              <a:spcAft>
                <a:spcPct val="0"/>
              </a:spcAft>
              <a:defRPr sz="3200" baseline="-25000">
                <a:solidFill>
                  <a:schemeClr val="tx1"/>
                </a:solidFill>
                <a:latin typeface="Tahoma" pitchFamily="34" charset="0"/>
              </a:defRPr>
            </a:lvl7pPr>
            <a:lvl8pPr marL="3429000" indent="-228600" eaLnBrk="0" fontAlgn="base" hangingPunct="0">
              <a:spcBef>
                <a:spcPct val="0"/>
              </a:spcBef>
              <a:spcAft>
                <a:spcPct val="0"/>
              </a:spcAft>
              <a:defRPr sz="3200" baseline="-25000">
                <a:solidFill>
                  <a:schemeClr val="tx1"/>
                </a:solidFill>
                <a:latin typeface="Tahoma" pitchFamily="34" charset="0"/>
              </a:defRPr>
            </a:lvl8pPr>
            <a:lvl9pPr marL="3886200" indent="-228600" eaLnBrk="0" fontAlgn="base" hangingPunct="0">
              <a:spcBef>
                <a:spcPct val="0"/>
              </a:spcBef>
              <a:spcAft>
                <a:spcPct val="0"/>
              </a:spcAft>
              <a:defRPr sz="3200" baseline="-25000">
                <a:solidFill>
                  <a:schemeClr val="tx1"/>
                </a:solidFill>
                <a:latin typeface="Tahoma" pitchFamily="34" charset="0"/>
              </a:defRPr>
            </a:lvl9pPr>
          </a:lstStyle>
          <a:p>
            <a:pPr algn="ctr">
              <a:spcBef>
                <a:spcPct val="50000"/>
              </a:spcBef>
            </a:pPr>
            <a:r>
              <a:rPr lang="en-US" baseline="0">
                <a:solidFill>
                  <a:srgbClr val="2F2B20"/>
                </a:solidFill>
              </a:rPr>
              <a:t>2</a:t>
            </a:r>
          </a:p>
        </p:txBody>
      </p:sp>
    </p:spTree>
    <p:extLst>
      <p:ext uri="{BB962C8B-B14F-4D97-AF65-F5344CB8AC3E}">
        <p14:creationId xmlns:p14="http://schemas.microsoft.com/office/powerpoint/2010/main" val="1906636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2947">
                                            <p:txEl>
                                              <p:pRg st="1" end="1"/>
                                            </p:txEl>
                                          </p:spTgt>
                                        </p:tgtEl>
                                        <p:attrNameLst>
                                          <p:attrName>style.visibility</p:attrName>
                                        </p:attrNameLst>
                                      </p:cBhvr>
                                      <p:to>
                                        <p:strVal val="visible"/>
                                      </p:to>
                                    </p:set>
                                    <p:animEffect transition="in" filter="dissolve">
                                      <p:cBhvr>
                                        <p:cTn id="7" dur="500"/>
                                        <p:tgtEl>
                                          <p:spTgt spid="829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2947">
                                            <p:txEl>
                                              <p:pRg st="0" end="0"/>
                                            </p:txEl>
                                          </p:spTgt>
                                        </p:tgtEl>
                                        <p:attrNameLst>
                                          <p:attrName>style.visibility</p:attrName>
                                        </p:attrNameLst>
                                      </p:cBhvr>
                                      <p:to>
                                        <p:strVal val="visible"/>
                                      </p:to>
                                    </p:set>
                                    <p:animEffect transition="in" filter="dissolve">
                                      <p:cBhvr>
                                        <p:cTn id="12" dur="500"/>
                                        <p:tgtEl>
                                          <p:spTgt spid="829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2947">
                                            <p:txEl>
                                              <p:pRg st="3" end="3"/>
                                            </p:txEl>
                                          </p:spTgt>
                                        </p:tgtEl>
                                        <p:attrNameLst>
                                          <p:attrName>style.visibility</p:attrName>
                                        </p:attrNameLst>
                                      </p:cBhvr>
                                      <p:to>
                                        <p:strVal val="visible"/>
                                      </p:to>
                                    </p:set>
                                    <p:animEffect transition="in" filter="dissolve">
                                      <p:cBhvr>
                                        <p:cTn id="17" dur="500"/>
                                        <p:tgtEl>
                                          <p:spTgt spid="8294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2948">
                                            <p:txEl>
                                              <p:pRg st="0" end="0"/>
                                            </p:txEl>
                                          </p:spTgt>
                                        </p:tgtEl>
                                        <p:attrNameLst>
                                          <p:attrName>style.visibility</p:attrName>
                                        </p:attrNameLst>
                                      </p:cBhvr>
                                      <p:to>
                                        <p:strVal val="visible"/>
                                      </p:to>
                                    </p:set>
                                    <p:animEffect transition="in" filter="dissolve">
                                      <p:cBhvr>
                                        <p:cTn id="22" dur="500"/>
                                        <p:tgtEl>
                                          <p:spTgt spid="8294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82947">
                                            <p:txEl>
                                              <p:pRg st="5" end="5"/>
                                            </p:txEl>
                                          </p:spTgt>
                                        </p:tgtEl>
                                        <p:attrNameLst>
                                          <p:attrName>style.visibility</p:attrName>
                                        </p:attrNameLst>
                                      </p:cBhvr>
                                      <p:to>
                                        <p:strVal val="visible"/>
                                      </p:to>
                                    </p:set>
                                    <p:animEffect transition="in" filter="dissolve">
                                      <p:cBhvr>
                                        <p:cTn id="27" dur="500"/>
                                        <p:tgtEl>
                                          <p:spTgt spid="829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fontScale="90000"/>
          </a:bodyPr>
          <a:lstStyle/>
          <a:p>
            <a:pPr eaLnBrk="1" hangingPunct="1">
              <a:defRPr/>
            </a:pPr>
            <a:r>
              <a:rPr lang="en-US" sz="4000" dirty="0" smtClean="0"/>
              <a:t>Nonmetal- Nonmetal Replacement</a:t>
            </a:r>
            <a:r>
              <a:rPr lang="en-US" dirty="0" smtClean="0"/>
              <a:t/>
            </a:r>
            <a:br>
              <a:rPr lang="en-US" dirty="0" smtClean="0"/>
            </a:br>
            <a:r>
              <a:rPr lang="en-US" sz="3600" dirty="0" smtClean="0"/>
              <a:t>check activity series of nonmetal!</a:t>
            </a:r>
          </a:p>
        </p:txBody>
      </p:sp>
      <p:sp>
        <p:nvSpPr>
          <p:cNvPr id="83971" name="Rectangle 3"/>
          <p:cNvSpPr>
            <a:spLocks noGrp="1" noChangeArrowheads="1"/>
          </p:cNvSpPr>
          <p:nvPr>
            <p:ph idx="1"/>
          </p:nvPr>
        </p:nvSpPr>
        <p:spPr>
          <a:xfrm>
            <a:off x="228600" y="2590800"/>
            <a:ext cx="8763000" cy="3429000"/>
          </a:xfrm>
        </p:spPr>
        <p:txBody>
          <a:bodyPr/>
          <a:lstStyle/>
          <a:p>
            <a:pPr eaLnBrk="1" hangingPunct="1">
              <a:buFontTx/>
              <a:buChar char="•"/>
            </a:pPr>
            <a:r>
              <a:rPr lang="en-US" smtClean="0">
                <a:effectLst/>
              </a:rPr>
              <a:t>Sodium chloride solid reacts with fluorine gas </a:t>
            </a:r>
          </a:p>
          <a:p>
            <a:pPr eaLnBrk="1" hangingPunct="1">
              <a:buFontTx/>
              <a:buNone/>
            </a:pPr>
            <a:r>
              <a:rPr lang="en-US" smtClean="0">
                <a:effectLst/>
              </a:rPr>
              <a:t>               </a:t>
            </a:r>
          </a:p>
          <a:p>
            <a:pPr algn="ctr" eaLnBrk="1" hangingPunct="1">
              <a:buFontTx/>
              <a:buNone/>
            </a:pPr>
            <a:r>
              <a:rPr lang="en-US" smtClean="0">
                <a:effectLst/>
              </a:rPr>
              <a:t> 2 NaCl</a:t>
            </a:r>
            <a:r>
              <a:rPr lang="en-US" baseline="-25000" smtClean="0">
                <a:effectLst/>
              </a:rPr>
              <a:t>(s) </a:t>
            </a:r>
            <a:r>
              <a:rPr lang="en-US" smtClean="0">
                <a:effectLst/>
              </a:rPr>
              <a:t>+ F</a:t>
            </a:r>
            <a:r>
              <a:rPr lang="en-US" baseline="-25000" smtClean="0">
                <a:effectLst/>
              </a:rPr>
              <a:t>2(g) </a:t>
            </a:r>
            <a:r>
              <a:rPr lang="en-US" smtClean="0">
                <a:effectLst/>
                <a:sym typeface="Wingdings" pitchFamily="2" charset="2"/>
              </a:rPr>
              <a:t>2   NaF</a:t>
            </a:r>
            <a:r>
              <a:rPr lang="en-US" baseline="-25000" smtClean="0">
                <a:effectLst/>
                <a:sym typeface="Wingdings" pitchFamily="2" charset="2"/>
              </a:rPr>
              <a:t>(s) </a:t>
            </a:r>
            <a:r>
              <a:rPr lang="en-US" smtClean="0">
                <a:effectLst/>
                <a:sym typeface="Wingdings" pitchFamily="2" charset="2"/>
              </a:rPr>
              <a:t>+  Cl</a:t>
            </a:r>
            <a:r>
              <a:rPr lang="en-US" baseline="-25000" smtClean="0">
                <a:effectLst/>
                <a:sym typeface="Wingdings" pitchFamily="2" charset="2"/>
              </a:rPr>
              <a:t>2(g)</a:t>
            </a:r>
          </a:p>
          <a:p>
            <a:pPr lvl="2" eaLnBrk="1" hangingPunct="1">
              <a:buFontTx/>
              <a:buNone/>
            </a:pPr>
            <a:r>
              <a:rPr lang="en-US" sz="1800" smtClean="0">
                <a:effectLst/>
                <a:sym typeface="Wingdings" pitchFamily="2" charset="2"/>
              </a:rPr>
              <a:t>		</a:t>
            </a:r>
          </a:p>
          <a:p>
            <a:pPr lvl="2" algn="ctr" eaLnBrk="1" hangingPunct="1">
              <a:buFontTx/>
              <a:buNone/>
            </a:pPr>
            <a:r>
              <a:rPr lang="en-US" sz="2000" smtClean="0">
                <a:effectLst/>
                <a:sym typeface="Wingdings" pitchFamily="2" charset="2"/>
              </a:rPr>
              <a:t>Note that fluorine replaces chlorine in the compound</a:t>
            </a:r>
          </a:p>
        </p:txBody>
      </p:sp>
    </p:spTree>
    <p:extLst>
      <p:ext uri="{BB962C8B-B14F-4D97-AF65-F5344CB8AC3E}">
        <p14:creationId xmlns:p14="http://schemas.microsoft.com/office/powerpoint/2010/main" val="1991417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dissolve">
                                      <p:cBhvr>
                                        <p:cTn id="7" dur="500"/>
                                        <p:tgtEl>
                                          <p:spTgt spid="839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3971">
                                            <p:txEl>
                                              <p:pRg st="1" end="1"/>
                                            </p:txEl>
                                          </p:spTgt>
                                        </p:tgtEl>
                                        <p:attrNameLst>
                                          <p:attrName>style.visibility</p:attrName>
                                        </p:attrNameLst>
                                      </p:cBhvr>
                                      <p:to>
                                        <p:strVal val="visible"/>
                                      </p:to>
                                    </p:set>
                                    <p:animEffect transition="in" filter="dissolve">
                                      <p:cBhvr>
                                        <p:cTn id="12" dur="500"/>
                                        <p:tgtEl>
                                          <p:spTgt spid="839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3971">
                                            <p:txEl>
                                              <p:pRg st="2" end="2"/>
                                            </p:txEl>
                                          </p:spTgt>
                                        </p:tgtEl>
                                        <p:attrNameLst>
                                          <p:attrName>style.visibility</p:attrName>
                                        </p:attrNameLst>
                                      </p:cBhvr>
                                      <p:to>
                                        <p:strVal val="visible"/>
                                      </p:to>
                                    </p:set>
                                    <p:animEffect transition="in" filter="dissolve">
                                      <p:cBhvr>
                                        <p:cTn id="17" dur="500"/>
                                        <p:tgtEl>
                                          <p:spTgt spid="839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3971">
                                            <p:txEl>
                                              <p:pRg st="3" end="3"/>
                                            </p:txEl>
                                          </p:spTgt>
                                        </p:tgtEl>
                                        <p:attrNameLst>
                                          <p:attrName>style.visibility</p:attrName>
                                        </p:attrNameLst>
                                      </p:cBhvr>
                                      <p:to>
                                        <p:strVal val="visible"/>
                                      </p:to>
                                    </p:set>
                                    <p:animEffect transition="in" filter="dissolve">
                                      <p:cBhvr>
                                        <p:cTn id="22" dur="500"/>
                                        <p:tgtEl>
                                          <p:spTgt spid="839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83971">
                                            <p:txEl>
                                              <p:pRg st="4" end="4"/>
                                            </p:txEl>
                                          </p:spTgt>
                                        </p:tgtEl>
                                        <p:attrNameLst>
                                          <p:attrName>style.visibility</p:attrName>
                                        </p:attrNameLst>
                                      </p:cBhvr>
                                      <p:to>
                                        <p:strVal val="visible"/>
                                      </p:to>
                                    </p:set>
                                    <p:animEffect transition="in" filter="dissolve">
                                      <p:cBhvr>
                                        <p:cTn id="27" dur="500"/>
                                        <p:tgtEl>
                                          <p:spTgt spid="839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defRPr/>
            </a:pPr>
            <a:r>
              <a:rPr lang="en-US" smtClean="0"/>
              <a:t>Combustion Reactions</a:t>
            </a:r>
          </a:p>
        </p:txBody>
      </p:sp>
      <p:sp>
        <p:nvSpPr>
          <p:cNvPr id="97283" name="Rectangle 3"/>
          <p:cNvSpPr>
            <a:spLocks noGrp="1" noChangeArrowheads="1"/>
          </p:cNvSpPr>
          <p:nvPr>
            <p:ph type="body" sz="half" idx="1"/>
          </p:nvPr>
        </p:nvSpPr>
        <p:spPr>
          <a:xfrm>
            <a:off x="457200" y="1371600"/>
            <a:ext cx="5638800" cy="5257800"/>
          </a:xfrm>
        </p:spPr>
        <p:txBody>
          <a:bodyPr/>
          <a:lstStyle/>
          <a:p>
            <a:pPr eaLnBrk="1" hangingPunct="1">
              <a:buFontTx/>
              <a:buChar char="•"/>
              <a:defRPr/>
            </a:pPr>
            <a:r>
              <a:rPr lang="en-US" sz="2800" dirty="0" smtClean="0">
                <a:effectLst/>
              </a:rPr>
              <a:t>In general: </a:t>
            </a:r>
            <a:br>
              <a:rPr lang="en-US" sz="2800" dirty="0" smtClean="0">
                <a:effectLst/>
              </a:rPr>
            </a:br>
            <a:r>
              <a:rPr lang="en-US" sz="2800" dirty="0" err="1" smtClean="0">
                <a:effectLst/>
              </a:rPr>
              <a:t>C</a:t>
            </a:r>
            <a:r>
              <a:rPr lang="en-US" sz="2800" baseline="-25000" dirty="0" err="1" smtClean="0">
                <a:effectLst/>
              </a:rPr>
              <a:t>x</a:t>
            </a:r>
            <a:r>
              <a:rPr lang="en-US" sz="2800" dirty="0" err="1" smtClean="0">
                <a:effectLst/>
              </a:rPr>
              <a:t>H</a:t>
            </a:r>
            <a:r>
              <a:rPr lang="en-US" sz="2800" baseline="-25000" dirty="0" err="1" smtClean="0">
                <a:effectLst/>
              </a:rPr>
              <a:t>y</a:t>
            </a:r>
            <a:r>
              <a:rPr lang="en-US" sz="2800" baseline="-25000" dirty="0" smtClean="0">
                <a:effectLst/>
              </a:rPr>
              <a:t> </a:t>
            </a:r>
            <a:r>
              <a:rPr lang="en-US" sz="2800" dirty="0" smtClean="0">
                <a:effectLst/>
              </a:rPr>
              <a:t>+ O</a:t>
            </a:r>
            <a:r>
              <a:rPr lang="en-US" sz="2800" baseline="-25000" dirty="0" smtClean="0">
                <a:effectLst/>
              </a:rPr>
              <a:t>2 </a:t>
            </a:r>
            <a:r>
              <a:rPr lang="en-US" sz="2800" dirty="0" smtClean="0">
                <a:effectLst/>
                <a:sym typeface="Wingdings" pitchFamily="2" charset="2"/>
              </a:rPr>
              <a:t> CO</a:t>
            </a:r>
            <a:r>
              <a:rPr lang="en-US" sz="2800" baseline="-25000" dirty="0" smtClean="0">
                <a:effectLst/>
                <a:sym typeface="Wingdings" pitchFamily="2" charset="2"/>
              </a:rPr>
              <a:t>2 </a:t>
            </a:r>
            <a:r>
              <a:rPr lang="en-US" sz="2800" dirty="0" smtClean="0">
                <a:effectLst/>
                <a:sym typeface="Wingdings" pitchFamily="2" charset="2"/>
              </a:rPr>
              <a:t>+ H</a:t>
            </a:r>
            <a:r>
              <a:rPr lang="en-US" sz="2800" baseline="-25000" dirty="0" smtClean="0">
                <a:effectLst/>
                <a:sym typeface="Wingdings" pitchFamily="2" charset="2"/>
              </a:rPr>
              <a:t>2</a:t>
            </a:r>
            <a:r>
              <a:rPr lang="en-US" sz="2800" dirty="0" smtClean="0">
                <a:effectLst/>
                <a:sym typeface="Wingdings" pitchFamily="2" charset="2"/>
              </a:rPr>
              <a:t>O</a:t>
            </a:r>
          </a:p>
          <a:p>
            <a:pPr eaLnBrk="1" hangingPunct="1">
              <a:buFontTx/>
              <a:buChar char="•"/>
              <a:defRPr/>
            </a:pPr>
            <a:endParaRPr lang="en-US" sz="800" dirty="0" smtClean="0">
              <a:effectLst/>
              <a:sym typeface="Wingdings" pitchFamily="2" charset="2"/>
            </a:endParaRPr>
          </a:p>
          <a:p>
            <a:pPr eaLnBrk="1" hangingPunct="1">
              <a:buFontTx/>
              <a:buChar char="•"/>
              <a:defRPr/>
            </a:pPr>
            <a:r>
              <a:rPr lang="en-US" sz="2800" dirty="0" smtClean="0">
                <a:effectLst/>
                <a:sym typeface="Wingdings" pitchFamily="2" charset="2"/>
              </a:rPr>
              <a:t>Products in combustion are ALWAYS carbon dioxide and water. (although incomplete burning does cause some by-products like carbon monoxide)</a:t>
            </a:r>
          </a:p>
          <a:p>
            <a:pPr marL="0" indent="0" eaLnBrk="1" hangingPunct="1">
              <a:buFont typeface="Wingdings" pitchFamily="2" charset="2"/>
              <a:buNone/>
              <a:defRPr/>
            </a:pPr>
            <a:endParaRPr lang="en-US" sz="800" dirty="0" smtClean="0">
              <a:effectLst/>
              <a:sym typeface="Wingdings" pitchFamily="2" charset="2"/>
            </a:endParaRPr>
          </a:p>
          <a:p>
            <a:pPr eaLnBrk="1" hangingPunct="1">
              <a:buFontTx/>
              <a:buChar char="•"/>
              <a:defRPr/>
            </a:pPr>
            <a:r>
              <a:rPr lang="en-US" sz="2800" dirty="0" smtClean="0">
                <a:effectLst/>
                <a:sym typeface="Wingdings" pitchFamily="2" charset="2"/>
              </a:rPr>
              <a:t>Combustion is used to heat homes and run automobiles (octane, as in gasoline, is C</a:t>
            </a:r>
            <a:r>
              <a:rPr lang="en-US" sz="2800" baseline="-25000" dirty="0" smtClean="0">
                <a:effectLst/>
                <a:sym typeface="Wingdings" pitchFamily="2" charset="2"/>
              </a:rPr>
              <a:t>8</a:t>
            </a:r>
            <a:r>
              <a:rPr lang="en-US" sz="2800" dirty="0" smtClean="0">
                <a:effectLst/>
                <a:sym typeface="Wingdings" pitchFamily="2" charset="2"/>
              </a:rPr>
              <a:t>H</a:t>
            </a:r>
            <a:r>
              <a:rPr lang="en-US" sz="2800" baseline="-25000" dirty="0" smtClean="0">
                <a:effectLst/>
                <a:sym typeface="Wingdings" pitchFamily="2" charset="2"/>
              </a:rPr>
              <a:t>18</a:t>
            </a:r>
            <a:r>
              <a:rPr lang="en-US" sz="2800" dirty="0" smtClean="0">
                <a:effectLst/>
                <a:sym typeface="Wingdings" pitchFamily="2" charset="2"/>
              </a:rPr>
              <a:t>) </a:t>
            </a:r>
            <a:endParaRPr lang="en-US" sz="2800" b="1" dirty="0" smtClean="0">
              <a:effectLst/>
            </a:endParaRPr>
          </a:p>
        </p:txBody>
      </p:sp>
      <p:pic>
        <p:nvPicPr>
          <p:cNvPr id="39940" name="Picture 4" descr="flammable"/>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7467600" y="457200"/>
            <a:ext cx="914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1" name="Picture 6" descr="codetecto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858000" y="1524000"/>
            <a:ext cx="1809750"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2" name="Picture 8" descr="cars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886200"/>
            <a:ext cx="23622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10" descr="flamm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5240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0411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dissolve">
                                      <p:cBhvr>
                                        <p:cTn id="7" dur="500"/>
                                        <p:tgtEl>
                                          <p:spTgt spid="972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7283">
                                            <p:txEl>
                                              <p:pRg st="2" end="2"/>
                                            </p:txEl>
                                          </p:spTgt>
                                        </p:tgtEl>
                                        <p:attrNameLst>
                                          <p:attrName>style.visibility</p:attrName>
                                        </p:attrNameLst>
                                      </p:cBhvr>
                                      <p:to>
                                        <p:strVal val="visible"/>
                                      </p:to>
                                    </p:set>
                                    <p:animEffect transition="in" filter="dissolve">
                                      <p:cBhvr>
                                        <p:cTn id="12" dur="500"/>
                                        <p:tgtEl>
                                          <p:spTgt spid="9728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97283">
                                            <p:txEl>
                                              <p:pRg st="4" end="4"/>
                                            </p:txEl>
                                          </p:spTgt>
                                        </p:tgtEl>
                                        <p:attrNameLst>
                                          <p:attrName>style.visibility</p:attrName>
                                        </p:attrNameLst>
                                      </p:cBhvr>
                                      <p:to>
                                        <p:strVal val="visible"/>
                                      </p:to>
                                    </p:set>
                                    <p:animEffect transition="in" filter="dissolve">
                                      <p:cBhvr>
                                        <p:cTn id="17" dur="500"/>
                                        <p:tgtEl>
                                          <p:spTgt spid="972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228600" y="304800"/>
            <a:ext cx="6934200" cy="685800"/>
          </a:xfrm>
        </p:spPr>
        <p:txBody>
          <a:bodyPr lIns="90488" tIns="44450" rIns="90488" bIns="44450" rtlCol="0">
            <a:normAutofit fontScale="90000"/>
          </a:bodyPr>
          <a:lstStyle/>
          <a:p>
            <a:pPr eaLnBrk="1" fontAlgn="auto" hangingPunct="1">
              <a:spcAft>
                <a:spcPts val="0"/>
              </a:spcAft>
              <a:defRPr/>
            </a:pPr>
            <a:r>
              <a:rPr lang="en-US" u="sng" smtClean="0"/>
              <a:t>Review</a:t>
            </a:r>
            <a:r>
              <a:rPr lang="en-US" smtClean="0"/>
              <a:t>: Chemical Equations</a:t>
            </a:r>
          </a:p>
        </p:txBody>
      </p:sp>
      <p:sp>
        <p:nvSpPr>
          <p:cNvPr id="66563" name="Rectangle 3"/>
          <p:cNvSpPr>
            <a:spLocks noGrp="1" noChangeArrowheads="1"/>
          </p:cNvSpPr>
          <p:nvPr>
            <p:ph type="subTitle" idx="1"/>
          </p:nvPr>
        </p:nvSpPr>
        <p:spPr>
          <a:xfrm>
            <a:off x="609600" y="1066800"/>
            <a:ext cx="8077200" cy="1143000"/>
          </a:xfrm>
        </p:spPr>
        <p:txBody>
          <a:bodyPr lIns="90488" tIns="44450" rIns="90488" bIns="44450" rtlCol="0">
            <a:normAutofit/>
          </a:bodyPr>
          <a:lstStyle/>
          <a:p>
            <a:pPr marL="342900" indent="-342900" algn="l" eaLnBrk="1" fontAlgn="auto" hangingPunct="1">
              <a:spcAft>
                <a:spcPts val="0"/>
              </a:spcAft>
              <a:defRPr/>
            </a:pPr>
            <a:r>
              <a:rPr lang="en-US" sz="2800" smtClean="0"/>
              <a:t>Chemical change involves a reorganization of </a:t>
            </a:r>
          </a:p>
          <a:p>
            <a:pPr marL="342900" indent="-342900" algn="l" eaLnBrk="1" fontAlgn="auto" hangingPunct="1">
              <a:spcAft>
                <a:spcPts val="0"/>
              </a:spcAft>
              <a:defRPr/>
            </a:pPr>
            <a:r>
              <a:rPr lang="en-US" sz="2800" smtClean="0"/>
              <a:t>the atoms in one or more substances.</a:t>
            </a:r>
          </a:p>
        </p:txBody>
      </p:sp>
      <p:sp>
        <p:nvSpPr>
          <p:cNvPr id="66564" name="Text Box 4"/>
          <p:cNvSpPr txBox="1">
            <a:spLocks noChangeArrowheads="1"/>
          </p:cNvSpPr>
          <p:nvPr/>
        </p:nvSpPr>
        <p:spPr bwMode="auto">
          <a:xfrm>
            <a:off x="1371600" y="2300288"/>
            <a:ext cx="6629400" cy="519112"/>
          </a:xfrm>
          <a:prstGeom prst="rect">
            <a:avLst/>
          </a:prstGeom>
          <a:noFill/>
          <a:ln w="12700">
            <a:noFill/>
            <a:miter lim="800000"/>
            <a:headEnd/>
            <a:tailEnd/>
          </a:ln>
          <a:effectLst/>
        </p:spPr>
        <p:txBody>
          <a:bodyPr>
            <a:spAutoFit/>
          </a:bodyPr>
          <a:lstStyle/>
          <a:p>
            <a:pPr>
              <a:defRPr/>
            </a:pPr>
            <a:r>
              <a:rPr lang="en-US" sz="2800" dirty="0">
                <a:solidFill>
                  <a:srgbClr val="FF0000"/>
                </a:solidFill>
                <a:effectLst>
                  <a:outerShdw blurRad="38100" dist="38100" dir="2700000" algn="tl">
                    <a:srgbClr val="000000"/>
                  </a:outerShdw>
                </a:effectLst>
              </a:rPr>
              <a:t>C</a:t>
            </a:r>
            <a:r>
              <a:rPr lang="en-US" sz="2800" baseline="-25000" dirty="0">
                <a:solidFill>
                  <a:srgbClr val="FF0000"/>
                </a:solidFill>
                <a:effectLst>
                  <a:outerShdw blurRad="38100" dist="38100" dir="2700000" algn="tl">
                    <a:srgbClr val="000000"/>
                  </a:outerShdw>
                </a:effectLst>
              </a:rPr>
              <a:t>2</a:t>
            </a:r>
            <a:r>
              <a:rPr lang="en-US" sz="2800" dirty="0">
                <a:solidFill>
                  <a:srgbClr val="FF0000"/>
                </a:solidFill>
                <a:effectLst>
                  <a:outerShdw blurRad="38100" dist="38100" dir="2700000" algn="tl">
                    <a:srgbClr val="000000"/>
                  </a:outerShdw>
                </a:effectLst>
              </a:rPr>
              <a:t>H</a:t>
            </a:r>
            <a:r>
              <a:rPr lang="en-US" sz="2800" baseline="-25000" dirty="0">
                <a:solidFill>
                  <a:srgbClr val="FF0000"/>
                </a:solidFill>
                <a:effectLst>
                  <a:outerShdw blurRad="38100" dist="38100" dir="2700000" algn="tl">
                    <a:srgbClr val="000000"/>
                  </a:outerShdw>
                </a:effectLst>
              </a:rPr>
              <a:t>5</a:t>
            </a:r>
            <a:r>
              <a:rPr lang="en-US" sz="2800" dirty="0">
                <a:solidFill>
                  <a:srgbClr val="FF0000"/>
                </a:solidFill>
                <a:effectLst>
                  <a:outerShdw blurRad="38100" dist="38100" dir="2700000" algn="tl">
                    <a:srgbClr val="000000"/>
                  </a:outerShdw>
                </a:effectLst>
              </a:rPr>
              <a:t>OH  +  </a:t>
            </a:r>
            <a:r>
              <a:rPr lang="en-US" sz="2800" dirty="0">
                <a:solidFill>
                  <a:srgbClr val="675E47"/>
                </a:solidFill>
                <a:effectLst>
                  <a:outerShdw blurRad="38100" dist="38100" dir="2700000" algn="tl">
                    <a:srgbClr val="000000"/>
                  </a:outerShdw>
                </a:effectLst>
              </a:rPr>
              <a:t>3O</a:t>
            </a:r>
            <a:r>
              <a:rPr lang="en-US" sz="2800" baseline="-25000" dirty="0">
                <a:solidFill>
                  <a:srgbClr val="675E47"/>
                </a:solidFill>
                <a:effectLst>
                  <a:outerShdw blurRad="38100" dist="38100" dir="2700000" algn="tl">
                    <a:srgbClr val="000000"/>
                  </a:outerShdw>
                </a:effectLst>
              </a:rPr>
              <a:t>2</a:t>
            </a:r>
            <a:r>
              <a:rPr lang="en-US" sz="2800" dirty="0">
                <a:solidFill>
                  <a:srgbClr val="FF0000"/>
                </a:solidFill>
                <a:effectLst>
                  <a:outerShdw blurRad="38100" dist="38100" dir="2700000" algn="tl">
                    <a:srgbClr val="000000"/>
                  </a:outerShdw>
                </a:effectLst>
              </a:rPr>
              <a:t>  </a:t>
            </a:r>
            <a:r>
              <a:rPr lang="en-US" sz="2800" dirty="0">
                <a:solidFill>
                  <a:srgbClr val="2F2B20"/>
                </a:solidFill>
                <a:effectLst>
                  <a:outerShdw blurRad="38100" dist="38100" dir="2700000" algn="tl">
                    <a:srgbClr val="000000"/>
                  </a:outerShdw>
                </a:effectLst>
                <a:latin typeface="Symbol" pitchFamily="18" charset="2"/>
              </a:rPr>
              <a:t>®</a:t>
            </a:r>
            <a:r>
              <a:rPr lang="en-US" sz="2800" dirty="0">
                <a:solidFill>
                  <a:srgbClr val="2F2B20"/>
                </a:solidFill>
                <a:effectLst>
                  <a:outerShdw blurRad="38100" dist="38100" dir="2700000" algn="tl">
                    <a:srgbClr val="000000"/>
                  </a:outerShdw>
                </a:effectLst>
              </a:rPr>
              <a:t>  </a:t>
            </a:r>
            <a:r>
              <a:rPr lang="en-US" sz="2800" dirty="0">
                <a:solidFill>
                  <a:srgbClr val="51DC00"/>
                </a:solidFill>
                <a:effectLst>
                  <a:outerShdw blurRad="38100" dist="38100" dir="2700000" algn="tl">
                    <a:srgbClr val="000000"/>
                  </a:outerShdw>
                </a:effectLst>
              </a:rPr>
              <a:t>2CO</a:t>
            </a:r>
            <a:r>
              <a:rPr lang="en-US" sz="2800" baseline="-25000" dirty="0">
                <a:solidFill>
                  <a:srgbClr val="51DC00"/>
                </a:solidFill>
                <a:effectLst>
                  <a:outerShdw blurRad="38100" dist="38100" dir="2700000" algn="tl">
                    <a:srgbClr val="000000"/>
                  </a:outerShdw>
                </a:effectLst>
              </a:rPr>
              <a:t>2</a:t>
            </a:r>
            <a:r>
              <a:rPr lang="en-US" sz="2800" dirty="0">
                <a:solidFill>
                  <a:srgbClr val="51DC00"/>
                </a:solidFill>
                <a:effectLst>
                  <a:outerShdw blurRad="38100" dist="38100" dir="2700000" algn="tl">
                    <a:srgbClr val="000000"/>
                  </a:outerShdw>
                </a:effectLst>
              </a:rPr>
              <a:t>  +  </a:t>
            </a:r>
            <a:r>
              <a:rPr lang="en-US" sz="2800" dirty="0">
                <a:solidFill>
                  <a:srgbClr val="7030A0"/>
                </a:solidFill>
                <a:effectLst>
                  <a:outerShdw blurRad="38100" dist="38100" dir="2700000" algn="tl">
                    <a:srgbClr val="000000"/>
                  </a:outerShdw>
                </a:effectLst>
              </a:rPr>
              <a:t>3H</a:t>
            </a:r>
            <a:r>
              <a:rPr lang="en-US" sz="2800" baseline="-25000" dirty="0">
                <a:solidFill>
                  <a:srgbClr val="7030A0"/>
                </a:solidFill>
                <a:effectLst>
                  <a:outerShdw blurRad="38100" dist="38100" dir="2700000" algn="tl">
                    <a:srgbClr val="000000"/>
                  </a:outerShdw>
                </a:effectLst>
              </a:rPr>
              <a:t>2</a:t>
            </a:r>
            <a:r>
              <a:rPr lang="en-US" sz="2800" dirty="0">
                <a:solidFill>
                  <a:srgbClr val="7030A0"/>
                </a:solidFill>
                <a:effectLst>
                  <a:outerShdw blurRad="38100" dist="38100" dir="2700000" algn="tl">
                    <a:srgbClr val="000000"/>
                  </a:outerShdw>
                </a:effectLst>
              </a:rPr>
              <a:t>O</a:t>
            </a:r>
          </a:p>
        </p:txBody>
      </p:sp>
      <p:sp>
        <p:nvSpPr>
          <p:cNvPr id="66565" name="Text Box 5"/>
          <p:cNvSpPr txBox="1">
            <a:spLocks noChangeArrowheads="1"/>
          </p:cNvSpPr>
          <p:nvPr/>
        </p:nvSpPr>
        <p:spPr bwMode="auto">
          <a:xfrm>
            <a:off x="2133600" y="2895600"/>
            <a:ext cx="1590675" cy="457200"/>
          </a:xfrm>
          <a:prstGeom prst="rect">
            <a:avLst/>
          </a:prstGeom>
          <a:noFill/>
          <a:ln w="12700">
            <a:noFill/>
            <a:miter lim="800000"/>
            <a:headEnd/>
            <a:tailEnd/>
          </a:ln>
          <a:effectLst/>
        </p:spPr>
        <p:txBody>
          <a:bodyPr wrap="none">
            <a:spAutoFit/>
          </a:bodyPr>
          <a:lstStyle/>
          <a:p>
            <a:pPr>
              <a:defRPr/>
            </a:pPr>
            <a:r>
              <a:rPr lang="en-US" sz="2400" dirty="0">
                <a:solidFill>
                  <a:srgbClr val="FF0000"/>
                </a:solidFill>
                <a:effectLst>
                  <a:outerShdw blurRad="38100" dist="38100" dir="2700000" algn="tl">
                    <a:srgbClr val="000000"/>
                  </a:outerShdw>
                </a:effectLst>
              </a:rPr>
              <a:t>react</a:t>
            </a:r>
            <a:r>
              <a:rPr lang="en-US" sz="2400" dirty="0">
                <a:solidFill>
                  <a:srgbClr val="675E47"/>
                </a:solidFill>
                <a:effectLst>
                  <a:outerShdw blurRad="38100" dist="38100" dir="2700000" algn="tl">
                    <a:srgbClr val="000000"/>
                  </a:outerShdw>
                </a:effectLst>
              </a:rPr>
              <a:t>ants</a:t>
            </a:r>
          </a:p>
        </p:txBody>
      </p:sp>
      <p:sp>
        <p:nvSpPr>
          <p:cNvPr id="66566" name="Text Box 6"/>
          <p:cNvSpPr txBox="1">
            <a:spLocks noChangeArrowheads="1"/>
          </p:cNvSpPr>
          <p:nvPr/>
        </p:nvSpPr>
        <p:spPr bwMode="auto">
          <a:xfrm>
            <a:off x="5951538" y="2895600"/>
            <a:ext cx="1439862" cy="457200"/>
          </a:xfrm>
          <a:prstGeom prst="rect">
            <a:avLst/>
          </a:prstGeom>
          <a:noFill/>
          <a:ln w="12700">
            <a:noFill/>
            <a:miter lim="800000"/>
            <a:headEnd/>
            <a:tailEnd/>
          </a:ln>
          <a:effectLst/>
        </p:spPr>
        <p:txBody>
          <a:bodyPr wrap="none">
            <a:spAutoFit/>
          </a:bodyPr>
          <a:lstStyle/>
          <a:p>
            <a:pPr>
              <a:defRPr/>
            </a:pPr>
            <a:r>
              <a:rPr lang="en-US" sz="2400" dirty="0">
                <a:solidFill>
                  <a:srgbClr val="51DC00"/>
                </a:solidFill>
                <a:effectLst>
                  <a:outerShdw blurRad="38100" dist="38100" dir="2700000" algn="tl">
                    <a:srgbClr val="000000"/>
                  </a:outerShdw>
                </a:effectLst>
              </a:rPr>
              <a:t>prod</a:t>
            </a:r>
            <a:r>
              <a:rPr lang="en-US" sz="2400" dirty="0">
                <a:solidFill>
                  <a:srgbClr val="7030A0"/>
                </a:solidFill>
                <a:effectLst>
                  <a:outerShdw blurRad="38100" dist="38100" dir="2700000" algn="tl">
                    <a:srgbClr val="000000"/>
                  </a:outerShdw>
                </a:effectLst>
              </a:rPr>
              <a:t>ucts</a:t>
            </a:r>
          </a:p>
        </p:txBody>
      </p:sp>
      <p:sp>
        <p:nvSpPr>
          <p:cNvPr id="66567" name="Text Box 7"/>
          <p:cNvSpPr txBox="1">
            <a:spLocks noChangeArrowheads="1"/>
          </p:cNvSpPr>
          <p:nvPr/>
        </p:nvSpPr>
        <p:spPr bwMode="auto">
          <a:xfrm>
            <a:off x="228600" y="4267200"/>
            <a:ext cx="8610600" cy="1347788"/>
          </a:xfrm>
          <a:prstGeom prst="rect">
            <a:avLst/>
          </a:prstGeom>
          <a:noFill/>
          <a:ln w="12700">
            <a:noFill/>
            <a:miter lim="800000"/>
            <a:headEnd/>
            <a:tailEnd/>
          </a:ln>
          <a:effectLst/>
        </p:spPr>
        <p:txBody>
          <a:bodyPr>
            <a:spAutoFit/>
          </a:bodyPr>
          <a:lstStyle/>
          <a:p>
            <a:pPr>
              <a:spcBef>
                <a:spcPct val="70000"/>
              </a:spcBef>
              <a:defRPr/>
            </a:pPr>
            <a:r>
              <a:rPr lang="en-US" sz="2400" u="sng" dirty="0">
                <a:solidFill>
                  <a:srgbClr val="FF0000"/>
                </a:solidFill>
                <a:effectLst>
                  <a:outerShdw blurRad="38100" dist="38100" dir="2700000" algn="tl">
                    <a:srgbClr val="000000"/>
                  </a:outerShdw>
                </a:effectLst>
              </a:rPr>
              <a:t>1</a:t>
            </a:r>
            <a:r>
              <a:rPr lang="en-US" sz="2400" dirty="0">
                <a:solidFill>
                  <a:srgbClr val="FF0000"/>
                </a:solidFill>
                <a:effectLst>
                  <a:outerShdw blurRad="38100" dist="38100" dir="2700000" algn="tl">
                    <a:srgbClr val="000000"/>
                  </a:outerShdw>
                </a:effectLst>
              </a:rPr>
              <a:t> mole of ethanol </a:t>
            </a:r>
            <a:r>
              <a:rPr lang="en-US" sz="2400" dirty="0">
                <a:solidFill>
                  <a:srgbClr val="2F2B20"/>
                </a:solidFill>
                <a:effectLst>
                  <a:outerShdw blurRad="38100" dist="38100" dir="2700000" algn="tl">
                    <a:srgbClr val="000000"/>
                  </a:outerShdw>
                </a:effectLst>
              </a:rPr>
              <a:t>reacts with </a:t>
            </a:r>
            <a:r>
              <a:rPr lang="en-US" sz="2400" u="sng" dirty="0">
                <a:solidFill>
                  <a:srgbClr val="A9A57C"/>
                </a:solidFill>
                <a:effectLst>
                  <a:outerShdw blurRad="38100" dist="38100" dir="2700000" algn="tl">
                    <a:srgbClr val="000000"/>
                  </a:outerShdw>
                </a:effectLst>
              </a:rPr>
              <a:t>3</a:t>
            </a:r>
            <a:r>
              <a:rPr lang="en-US" sz="2400" dirty="0">
                <a:solidFill>
                  <a:srgbClr val="A9A57C"/>
                </a:solidFill>
                <a:effectLst>
                  <a:outerShdw blurRad="38100" dist="38100" dir="2700000" algn="tl">
                    <a:srgbClr val="000000"/>
                  </a:outerShdw>
                </a:effectLst>
              </a:rPr>
              <a:t> moles of oxygen</a:t>
            </a:r>
          </a:p>
          <a:p>
            <a:pPr>
              <a:spcBef>
                <a:spcPct val="20000"/>
              </a:spcBef>
              <a:defRPr/>
            </a:pPr>
            <a:r>
              <a:rPr lang="en-US" sz="2400" dirty="0">
                <a:solidFill>
                  <a:srgbClr val="2F2B20"/>
                </a:solidFill>
                <a:effectLst>
                  <a:outerShdw blurRad="38100" dist="38100" dir="2700000" algn="tl">
                    <a:srgbClr val="000000"/>
                  </a:outerShdw>
                </a:effectLst>
              </a:rPr>
              <a:t>			to produce </a:t>
            </a:r>
          </a:p>
          <a:p>
            <a:pPr>
              <a:spcBef>
                <a:spcPct val="20000"/>
              </a:spcBef>
              <a:defRPr/>
            </a:pPr>
            <a:r>
              <a:rPr lang="en-US" sz="2400" u="sng" dirty="0">
                <a:solidFill>
                  <a:srgbClr val="51DC00"/>
                </a:solidFill>
                <a:effectLst>
                  <a:outerShdw blurRad="38100" dist="38100" dir="2700000" algn="tl">
                    <a:srgbClr val="000000"/>
                  </a:outerShdw>
                </a:effectLst>
              </a:rPr>
              <a:t>2</a:t>
            </a:r>
            <a:r>
              <a:rPr lang="en-US" sz="2400" dirty="0">
                <a:solidFill>
                  <a:srgbClr val="51DC00"/>
                </a:solidFill>
                <a:effectLst>
                  <a:outerShdw blurRad="38100" dist="38100" dir="2700000" algn="tl">
                    <a:srgbClr val="000000"/>
                  </a:outerShdw>
                </a:effectLst>
              </a:rPr>
              <a:t> moles of carbon dioxide</a:t>
            </a:r>
            <a:r>
              <a:rPr lang="en-US" sz="2400" dirty="0">
                <a:solidFill>
                  <a:srgbClr val="FE9B03"/>
                </a:solidFill>
                <a:effectLst>
                  <a:outerShdw blurRad="38100" dist="38100" dir="2700000" algn="tl">
                    <a:srgbClr val="000000"/>
                  </a:outerShdw>
                </a:effectLst>
              </a:rPr>
              <a:t> </a:t>
            </a:r>
            <a:r>
              <a:rPr lang="en-US" sz="2400" dirty="0">
                <a:solidFill>
                  <a:srgbClr val="2F2B20"/>
                </a:solidFill>
                <a:effectLst>
                  <a:outerShdw blurRad="38100" dist="38100" dir="2700000" algn="tl">
                    <a:srgbClr val="000000"/>
                  </a:outerShdw>
                </a:effectLst>
              </a:rPr>
              <a:t>and </a:t>
            </a:r>
            <a:r>
              <a:rPr lang="en-US" sz="2400" u="sng" dirty="0">
                <a:solidFill>
                  <a:srgbClr val="7030A0"/>
                </a:solidFill>
                <a:effectLst>
                  <a:outerShdw blurRad="38100" dist="38100" dir="2700000" algn="tl">
                    <a:srgbClr val="000000"/>
                  </a:outerShdw>
                </a:effectLst>
              </a:rPr>
              <a:t>3</a:t>
            </a:r>
            <a:r>
              <a:rPr lang="en-US" sz="2400" dirty="0">
                <a:solidFill>
                  <a:srgbClr val="7030A0"/>
                </a:solidFill>
                <a:effectLst>
                  <a:outerShdw blurRad="38100" dist="38100" dir="2700000" algn="tl">
                    <a:srgbClr val="000000"/>
                  </a:outerShdw>
                </a:effectLst>
              </a:rPr>
              <a:t> moles of water</a:t>
            </a:r>
          </a:p>
        </p:txBody>
      </p:sp>
      <p:sp>
        <p:nvSpPr>
          <p:cNvPr id="66568" name="Text Box 8"/>
          <p:cNvSpPr txBox="1">
            <a:spLocks noChangeArrowheads="1"/>
          </p:cNvSpPr>
          <p:nvPr/>
        </p:nvSpPr>
        <p:spPr bwMode="auto">
          <a:xfrm>
            <a:off x="685800" y="3352800"/>
            <a:ext cx="7635875" cy="822325"/>
          </a:xfrm>
          <a:prstGeom prst="rect">
            <a:avLst/>
          </a:prstGeom>
          <a:noFill/>
          <a:ln w="12700">
            <a:noFill/>
            <a:miter lim="800000"/>
            <a:headEnd/>
            <a:tailEnd/>
          </a:ln>
          <a:effectLst/>
        </p:spPr>
        <p:txBody>
          <a:bodyPr>
            <a:spAutoFit/>
          </a:bodyPr>
          <a:lstStyle/>
          <a:p>
            <a:pPr>
              <a:defRPr/>
            </a:pPr>
            <a:r>
              <a:rPr lang="en-US" sz="2400" dirty="0">
                <a:solidFill>
                  <a:srgbClr val="2F2B20"/>
                </a:solidFill>
                <a:effectLst>
                  <a:outerShdw blurRad="38100" dist="38100" dir="2700000" algn="tl">
                    <a:srgbClr val="000000"/>
                  </a:outerShdw>
                </a:effectLst>
              </a:rPr>
              <a:t>When the equation is balanced it has quantitative significance:</a:t>
            </a:r>
          </a:p>
        </p:txBody>
      </p:sp>
    </p:spTree>
    <p:extLst>
      <p:ext uri="{BB962C8B-B14F-4D97-AF65-F5344CB8AC3E}">
        <p14:creationId xmlns:p14="http://schemas.microsoft.com/office/powerpoint/2010/main" val="5736463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anim calcmode="lin" valueType="num">
                                      <p:cBhvr>
                                        <p:cTn id="7" dur="500" fill="hold"/>
                                        <p:tgtEl>
                                          <p:spTgt spid="66564"/>
                                        </p:tgtEl>
                                        <p:attrNameLst>
                                          <p:attrName>ppt_w</p:attrName>
                                        </p:attrNameLst>
                                      </p:cBhvr>
                                      <p:tavLst>
                                        <p:tav tm="0">
                                          <p:val>
                                            <p:fltVal val="0"/>
                                          </p:val>
                                        </p:tav>
                                        <p:tav tm="100000">
                                          <p:val>
                                            <p:strVal val="#ppt_w"/>
                                          </p:val>
                                        </p:tav>
                                      </p:tavLst>
                                    </p:anim>
                                    <p:anim calcmode="lin" valueType="num">
                                      <p:cBhvr>
                                        <p:cTn id="8" dur="500" fill="hold"/>
                                        <p:tgtEl>
                                          <p:spTgt spid="6656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66565"/>
                                        </p:tgtEl>
                                        <p:attrNameLst>
                                          <p:attrName>style.visibility</p:attrName>
                                        </p:attrNameLst>
                                      </p:cBhvr>
                                      <p:to>
                                        <p:strVal val="visible"/>
                                      </p:to>
                                    </p:set>
                                    <p:animEffect transition="in" filter="slide(fromTop)">
                                      <p:cBhvr>
                                        <p:cTn id="13" dur="500"/>
                                        <p:tgtEl>
                                          <p:spTgt spid="6656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66566"/>
                                        </p:tgtEl>
                                        <p:attrNameLst>
                                          <p:attrName>style.visibility</p:attrName>
                                        </p:attrNameLst>
                                      </p:cBhvr>
                                      <p:to>
                                        <p:strVal val="visible"/>
                                      </p:to>
                                    </p:set>
                                    <p:animEffect transition="in" filter="slide(fromTop)">
                                      <p:cBhvr>
                                        <p:cTn id="18" dur="500"/>
                                        <p:tgtEl>
                                          <p:spTgt spid="6656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6568"/>
                                        </p:tgtEl>
                                        <p:attrNameLst>
                                          <p:attrName>style.visibility</p:attrName>
                                        </p:attrNameLst>
                                      </p:cBhvr>
                                      <p:to>
                                        <p:strVal val="visible"/>
                                      </p:to>
                                    </p:set>
                                    <p:animEffect transition="in" filter="wipe(left)">
                                      <p:cBhvr>
                                        <p:cTn id="23" dur="500"/>
                                        <p:tgtEl>
                                          <p:spTgt spid="6656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6567"/>
                                        </p:tgtEl>
                                        <p:attrNameLst>
                                          <p:attrName>style.visibility</p:attrName>
                                        </p:attrNameLst>
                                      </p:cBhvr>
                                      <p:to>
                                        <p:strVal val="visible"/>
                                      </p:to>
                                    </p:set>
                                    <p:animEffect transition="in" filter="wipe(left)">
                                      <p:cBhvr>
                                        <p:cTn id="28" dur="500"/>
                                        <p:tgtEl>
                                          <p:spTgt spid="66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autoUpdateAnimBg="0"/>
      <p:bldP spid="66565" grpId="0" autoUpdateAnimBg="0"/>
      <p:bldP spid="66566" grpId="0" autoUpdateAnimBg="0"/>
      <p:bldP spid="66567" grpId="0" autoUpdateAnimBg="0"/>
      <p:bldP spid="66568" grpId="0"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579438" y="304800"/>
            <a:ext cx="7848600" cy="685800"/>
          </a:xfrm>
        </p:spPr>
        <p:txBody>
          <a:bodyPr rtlCol="0">
            <a:normAutofit fontScale="90000"/>
          </a:bodyPr>
          <a:lstStyle/>
          <a:p>
            <a:pPr eaLnBrk="1" fontAlgn="auto" hangingPunct="1">
              <a:spcAft>
                <a:spcPts val="0"/>
              </a:spcAft>
              <a:defRPr/>
            </a:pPr>
            <a:r>
              <a:rPr lang="en-US" dirty="0" smtClean="0"/>
              <a:t>Working a Stoichiometry Problem</a:t>
            </a:r>
            <a:br>
              <a:rPr lang="en-US" dirty="0" smtClean="0"/>
            </a:br>
            <a:r>
              <a:rPr lang="en-US" dirty="0" smtClean="0"/>
              <a:t>gram A to gram B</a:t>
            </a:r>
          </a:p>
        </p:txBody>
      </p:sp>
      <p:sp>
        <p:nvSpPr>
          <p:cNvPr id="14339" name="Text Box 3"/>
          <p:cNvSpPr txBox="1">
            <a:spLocks noChangeArrowheads="1"/>
          </p:cNvSpPr>
          <p:nvPr/>
        </p:nvSpPr>
        <p:spPr bwMode="auto">
          <a:xfrm>
            <a:off x="685800" y="1219200"/>
            <a:ext cx="7635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2F2B20"/>
                </a:solidFill>
                <a:latin typeface="Comic Sans MS" pitchFamily="66" charset="0"/>
              </a:rPr>
              <a:t>100.0 grams of aluminum reacts with an excess of oxygen. How many grams of aluminum oxide are formed?</a:t>
            </a:r>
          </a:p>
        </p:txBody>
      </p:sp>
      <p:sp>
        <p:nvSpPr>
          <p:cNvPr id="56324" name="Text Box 4"/>
          <p:cNvSpPr txBox="1">
            <a:spLocks noChangeArrowheads="1"/>
          </p:cNvSpPr>
          <p:nvPr/>
        </p:nvSpPr>
        <p:spPr bwMode="auto">
          <a:xfrm>
            <a:off x="1981200" y="2667000"/>
            <a:ext cx="51212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solidFill>
                  <a:srgbClr val="2F2B20"/>
                </a:solidFill>
                <a:latin typeface="Comic Sans MS" pitchFamily="66" charset="0"/>
              </a:rPr>
              <a:t>4 Al   +   3 O</a:t>
            </a:r>
            <a:r>
              <a:rPr lang="en-US" altLang="en-US" sz="2800" baseline="-25000">
                <a:solidFill>
                  <a:srgbClr val="2F2B20"/>
                </a:solidFill>
                <a:latin typeface="Comic Sans MS" pitchFamily="66" charset="0"/>
              </a:rPr>
              <a:t>2</a:t>
            </a:r>
            <a:r>
              <a:rPr lang="en-US" altLang="en-US" sz="2800">
                <a:solidFill>
                  <a:srgbClr val="2F2B20"/>
                </a:solidFill>
                <a:latin typeface="Comic Sans MS" pitchFamily="66" charset="0"/>
              </a:rPr>
              <a:t>  </a:t>
            </a:r>
            <a:r>
              <a:rPr lang="en-US" altLang="en-US" sz="2800">
                <a:solidFill>
                  <a:srgbClr val="2F2B20"/>
                </a:solidFill>
                <a:latin typeface="Comic Sans MS" pitchFamily="66" charset="0"/>
                <a:sym typeface="Wingdings" pitchFamily="2" charset="2"/>
              </a:rPr>
              <a:t></a:t>
            </a:r>
            <a:r>
              <a:rPr lang="en-US" altLang="en-US" sz="2800">
                <a:solidFill>
                  <a:srgbClr val="2F2B20"/>
                </a:solidFill>
                <a:latin typeface="Comic Sans MS" pitchFamily="66" charset="0"/>
              </a:rPr>
              <a:t>  2Al</a:t>
            </a:r>
            <a:r>
              <a:rPr lang="en-US" altLang="en-US" sz="2800" baseline="-25000">
                <a:solidFill>
                  <a:srgbClr val="2F2B20"/>
                </a:solidFill>
                <a:latin typeface="Comic Sans MS" pitchFamily="66" charset="0"/>
              </a:rPr>
              <a:t>2</a:t>
            </a:r>
            <a:r>
              <a:rPr lang="en-US" altLang="en-US" sz="2800">
                <a:solidFill>
                  <a:srgbClr val="2F2B20"/>
                </a:solidFill>
                <a:latin typeface="Comic Sans MS" pitchFamily="66" charset="0"/>
              </a:rPr>
              <a:t>O</a:t>
            </a:r>
            <a:r>
              <a:rPr lang="en-US" altLang="en-US" sz="2800" baseline="-25000">
                <a:solidFill>
                  <a:srgbClr val="2F2B20"/>
                </a:solidFill>
                <a:latin typeface="Comic Sans MS" pitchFamily="66" charset="0"/>
              </a:rPr>
              <a:t>3</a:t>
            </a:r>
          </a:p>
        </p:txBody>
      </p:sp>
      <p:sp>
        <p:nvSpPr>
          <p:cNvPr id="14341" name="Line 5"/>
          <p:cNvSpPr>
            <a:spLocks noChangeShapeType="1"/>
          </p:cNvSpPr>
          <p:nvPr/>
        </p:nvSpPr>
        <p:spPr bwMode="auto">
          <a:xfrm>
            <a:off x="381000" y="4267200"/>
            <a:ext cx="6781800" cy="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14342" name="Text Box 6"/>
          <p:cNvSpPr txBox="1">
            <a:spLocks noChangeArrowheads="1"/>
          </p:cNvSpPr>
          <p:nvPr/>
        </p:nvSpPr>
        <p:spPr bwMode="auto">
          <a:xfrm>
            <a:off x="7239000" y="4038600"/>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A9A57C"/>
                </a:solidFill>
                <a:latin typeface="Comic Sans MS" pitchFamily="66" charset="0"/>
              </a:rPr>
              <a:t>=</a:t>
            </a:r>
          </a:p>
        </p:txBody>
      </p:sp>
      <p:sp>
        <p:nvSpPr>
          <p:cNvPr id="72711" name="Text Box 7"/>
          <p:cNvSpPr txBox="1">
            <a:spLocks noChangeArrowheads="1"/>
          </p:cNvSpPr>
          <p:nvPr/>
        </p:nvSpPr>
        <p:spPr bwMode="auto">
          <a:xfrm>
            <a:off x="228600" y="3810000"/>
            <a:ext cx="1539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a:solidFill>
                  <a:srgbClr val="A9A57C"/>
                </a:solidFill>
                <a:latin typeface="Comic Sans MS" pitchFamily="66" charset="0"/>
              </a:rPr>
              <a:t>100.0 g Al</a:t>
            </a:r>
          </a:p>
        </p:txBody>
      </p:sp>
      <p:sp>
        <p:nvSpPr>
          <p:cNvPr id="72712" name="Text Box 8"/>
          <p:cNvSpPr txBox="1">
            <a:spLocks noChangeArrowheads="1"/>
          </p:cNvSpPr>
          <p:nvPr/>
        </p:nvSpPr>
        <p:spPr bwMode="auto">
          <a:xfrm>
            <a:off x="7543800" y="4038600"/>
            <a:ext cx="1341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a:solidFill>
                  <a:srgbClr val="A9A57C"/>
                </a:solidFill>
                <a:latin typeface="Comic Sans MS" pitchFamily="66" charset="0"/>
              </a:rPr>
              <a:t>? g Al</a:t>
            </a:r>
            <a:r>
              <a:rPr lang="en-US" altLang="en-US" sz="2000" baseline="-25000">
                <a:solidFill>
                  <a:srgbClr val="A9A57C"/>
                </a:solidFill>
                <a:latin typeface="Comic Sans MS" pitchFamily="66" charset="0"/>
              </a:rPr>
              <a:t>2</a:t>
            </a:r>
            <a:r>
              <a:rPr lang="en-US" altLang="en-US" sz="2000">
                <a:solidFill>
                  <a:srgbClr val="A9A57C"/>
                </a:solidFill>
                <a:latin typeface="Comic Sans MS" pitchFamily="66" charset="0"/>
              </a:rPr>
              <a:t>O</a:t>
            </a:r>
            <a:r>
              <a:rPr lang="en-US" altLang="en-US" sz="2000" baseline="-25000">
                <a:solidFill>
                  <a:srgbClr val="A9A57C"/>
                </a:solidFill>
                <a:latin typeface="Comic Sans MS" pitchFamily="66" charset="0"/>
              </a:rPr>
              <a:t>3</a:t>
            </a:r>
          </a:p>
        </p:txBody>
      </p:sp>
      <p:sp>
        <p:nvSpPr>
          <p:cNvPr id="72713" name="Line 9"/>
          <p:cNvSpPr>
            <a:spLocks noChangeShapeType="1"/>
          </p:cNvSpPr>
          <p:nvPr/>
        </p:nvSpPr>
        <p:spPr bwMode="auto">
          <a:xfrm>
            <a:off x="1600200" y="3810000"/>
            <a:ext cx="0" cy="99060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72714" name="Text Box 10"/>
          <p:cNvSpPr txBox="1">
            <a:spLocks noChangeArrowheads="1"/>
          </p:cNvSpPr>
          <p:nvPr/>
        </p:nvSpPr>
        <p:spPr bwMode="auto">
          <a:xfrm>
            <a:off x="1736725" y="3810000"/>
            <a:ext cx="1214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a:solidFill>
                  <a:srgbClr val="A9A57C"/>
                </a:solidFill>
                <a:latin typeface="Comic Sans MS" pitchFamily="66" charset="0"/>
              </a:rPr>
              <a:t>1 mol Al</a:t>
            </a:r>
          </a:p>
        </p:txBody>
      </p:sp>
      <p:sp>
        <p:nvSpPr>
          <p:cNvPr id="72715" name="Text Box 11"/>
          <p:cNvSpPr txBox="1">
            <a:spLocks noChangeArrowheads="1"/>
          </p:cNvSpPr>
          <p:nvPr/>
        </p:nvSpPr>
        <p:spPr bwMode="auto">
          <a:xfrm>
            <a:off x="1676400" y="4343400"/>
            <a:ext cx="1525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a:solidFill>
                  <a:srgbClr val="A9A57C"/>
                </a:solidFill>
                <a:latin typeface="Comic Sans MS" pitchFamily="66" charset="0"/>
              </a:rPr>
              <a:t>26.98 g Al</a:t>
            </a:r>
          </a:p>
        </p:txBody>
      </p:sp>
      <p:sp>
        <p:nvSpPr>
          <p:cNvPr id="72716" name="Line 12"/>
          <p:cNvSpPr>
            <a:spLocks noChangeShapeType="1"/>
          </p:cNvSpPr>
          <p:nvPr/>
        </p:nvSpPr>
        <p:spPr bwMode="auto">
          <a:xfrm flipV="1">
            <a:off x="914400" y="3886200"/>
            <a:ext cx="609600" cy="304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72717" name="Line 13"/>
          <p:cNvSpPr>
            <a:spLocks noChangeShapeType="1"/>
          </p:cNvSpPr>
          <p:nvPr/>
        </p:nvSpPr>
        <p:spPr bwMode="auto">
          <a:xfrm flipV="1">
            <a:off x="2514600" y="4419600"/>
            <a:ext cx="609600" cy="304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72718" name="Line 14"/>
          <p:cNvSpPr>
            <a:spLocks noChangeShapeType="1"/>
          </p:cNvSpPr>
          <p:nvPr/>
        </p:nvSpPr>
        <p:spPr bwMode="auto">
          <a:xfrm>
            <a:off x="3276600" y="3810000"/>
            <a:ext cx="0" cy="99060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72719" name="Text Box 15"/>
          <p:cNvSpPr txBox="1">
            <a:spLocks noChangeArrowheads="1"/>
          </p:cNvSpPr>
          <p:nvPr/>
        </p:nvSpPr>
        <p:spPr bwMode="auto">
          <a:xfrm>
            <a:off x="3352800" y="4327525"/>
            <a:ext cx="1214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a:solidFill>
                  <a:srgbClr val="A9A57C"/>
                </a:solidFill>
                <a:latin typeface="Comic Sans MS" pitchFamily="66" charset="0"/>
              </a:rPr>
              <a:t>4 mol Al</a:t>
            </a:r>
          </a:p>
        </p:txBody>
      </p:sp>
      <p:sp>
        <p:nvSpPr>
          <p:cNvPr id="72720" name="Text Box 16"/>
          <p:cNvSpPr txBox="1">
            <a:spLocks noChangeArrowheads="1"/>
          </p:cNvSpPr>
          <p:nvPr/>
        </p:nvSpPr>
        <p:spPr bwMode="auto">
          <a:xfrm>
            <a:off x="3352800" y="3810000"/>
            <a:ext cx="16176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a:solidFill>
                  <a:srgbClr val="A9A57C"/>
                </a:solidFill>
                <a:latin typeface="Comic Sans MS" pitchFamily="66" charset="0"/>
              </a:rPr>
              <a:t>2 mol Al</a:t>
            </a:r>
            <a:r>
              <a:rPr lang="en-US" altLang="en-US" sz="2000" baseline="-25000">
                <a:solidFill>
                  <a:srgbClr val="A9A57C"/>
                </a:solidFill>
                <a:latin typeface="Comic Sans MS" pitchFamily="66" charset="0"/>
              </a:rPr>
              <a:t>2</a:t>
            </a:r>
            <a:r>
              <a:rPr lang="en-US" altLang="en-US" sz="2000">
                <a:solidFill>
                  <a:srgbClr val="A9A57C"/>
                </a:solidFill>
                <a:latin typeface="Comic Sans MS" pitchFamily="66" charset="0"/>
              </a:rPr>
              <a:t>O</a:t>
            </a:r>
            <a:r>
              <a:rPr lang="en-US" altLang="en-US" sz="2000" baseline="-25000">
                <a:solidFill>
                  <a:srgbClr val="A9A57C"/>
                </a:solidFill>
                <a:latin typeface="Comic Sans MS" pitchFamily="66" charset="0"/>
              </a:rPr>
              <a:t>3</a:t>
            </a:r>
          </a:p>
        </p:txBody>
      </p:sp>
      <p:sp>
        <p:nvSpPr>
          <p:cNvPr id="72721" name="Line 17"/>
          <p:cNvSpPr>
            <a:spLocks noChangeShapeType="1"/>
          </p:cNvSpPr>
          <p:nvPr/>
        </p:nvSpPr>
        <p:spPr bwMode="auto">
          <a:xfrm flipV="1">
            <a:off x="2209800" y="3886200"/>
            <a:ext cx="609600" cy="304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72722" name="Line 18"/>
          <p:cNvSpPr>
            <a:spLocks noChangeShapeType="1"/>
          </p:cNvSpPr>
          <p:nvPr/>
        </p:nvSpPr>
        <p:spPr bwMode="auto">
          <a:xfrm flipV="1">
            <a:off x="3810000" y="4419600"/>
            <a:ext cx="609600" cy="304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72723" name="Line 19"/>
          <p:cNvSpPr>
            <a:spLocks noChangeShapeType="1"/>
          </p:cNvSpPr>
          <p:nvPr/>
        </p:nvSpPr>
        <p:spPr bwMode="auto">
          <a:xfrm>
            <a:off x="4953000" y="3810000"/>
            <a:ext cx="0" cy="99060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72724" name="Text Box 20"/>
          <p:cNvSpPr txBox="1">
            <a:spLocks noChangeArrowheads="1"/>
          </p:cNvSpPr>
          <p:nvPr/>
        </p:nvSpPr>
        <p:spPr bwMode="auto">
          <a:xfrm>
            <a:off x="5029200" y="4327525"/>
            <a:ext cx="16176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a:solidFill>
                  <a:srgbClr val="A9A57C"/>
                </a:solidFill>
                <a:latin typeface="Comic Sans MS" pitchFamily="66" charset="0"/>
              </a:rPr>
              <a:t>1 mol Al</a:t>
            </a:r>
            <a:r>
              <a:rPr lang="en-US" altLang="en-US" sz="2000" baseline="-25000">
                <a:solidFill>
                  <a:srgbClr val="A9A57C"/>
                </a:solidFill>
                <a:latin typeface="Comic Sans MS" pitchFamily="66" charset="0"/>
              </a:rPr>
              <a:t>2</a:t>
            </a:r>
            <a:r>
              <a:rPr lang="en-US" altLang="en-US" sz="2000">
                <a:solidFill>
                  <a:srgbClr val="A9A57C"/>
                </a:solidFill>
                <a:latin typeface="Comic Sans MS" pitchFamily="66" charset="0"/>
              </a:rPr>
              <a:t>O</a:t>
            </a:r>
            <a:r>
              <a:rPr lang="en-US" altLang="en-US" sz="2000" baseline="-25000">
                <a:solidFill>
                  <a:srgbClr val="A9A57C"/>
                </a:solidFill>
                <a:latin typeface="Comic Sans MS" pitchFamily="66" charset="0"/>
              </a:rPr>
              <a:t>3</a:t>
            </a:r>
          </a:p>
        </p:txBody>
      </p:sp>
      <p:sp>
        <p:nvSpPr>
          <p:cNvPr id="72725" name="Text Box 21"/>
          <p:cNvSpPr txBox="1">
            <a:spLocks noChangeArrowheads="1"/>
          </p:cNvSpPr>
          <p:nvPr/>
        </p:nvSpPr>
        <p:spPr bwMode="auto">
          <a:xfrm>
            <a:off x="4953000" y="3810000"/>
            <a:ext cx="2084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a:solidFill>
                  <a:srgbClr val="A9A57C"/>
                </a:solidFill>
                <a:latin typeface="Comic Sans MS" pitchFamily="66" charset="0"/>
              </a:rPr>
              <a:t>101.96 g Al</a:t>
            </a:r>
            <a:r>
              <a:rPr lang="en-US" altLang="en-US" sz="2000" baseline="-25000">
                <a:solidFill>
                  <a:srgbClr val="A9A57C"/>
                </a:solidFill>
                <a:latin typeface="Comic Sans MS" pitchFamily="66" charset="0"/>
              </a:rPr>
              <a:t>2</a:t>
            </a:r>
            <a:r>
              <a:rPr lang="en-US" altLang="en-US" sz="2000">
                <a:solidFill>
                  <a:srgbClr val="A9A57C"/>
                </a:solidFill>
                <a:latin typeface="Comic Sans MS" pitchFamily="66" charset="0"/>
              </a:rPr>
              <a:t>O</a:t>
            </a:r>
            <a:r>
              <a:rPr lang="en-US" altLang="en-US" sz="2000" baseline="-25000">
                <a:solidFill>
                  <a:srgbClr val="A9A57C"/>
                </a:solidFill>
                <a:latin typeface="Comic Sans MS" pitchFamily="66" charset="0"/>
              </a:rPr>
              <a:t>3</a:t>
            </a:r>
          </a:p>
        </p:txBody>
      </p:sp>
      <p:sp>
        <p:nvSpPr>
          <p:cNvPr id="72726" name="Line 22"/>
          <p:cNvSpPr>
            <a:spLocks noChangeShapeType="1"/>
          </p:cNvSpPr>
          <p:nvPr/>
        </p:nvSpPr>
        <p:spPr bwMode="auto">
          <a:xfrm flipV="1">
            <a:off x="3810000" y="3886200"/>
            <a:ext cx="609600" cy="304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72727" name="Line 23"/>
          <p:cNvSpPr>
            <a:spLocks noChangeShapeType="1"/>
          </p:cNvSpPr>
          <p:nvPr/>
        </p:nvSpPr>
        <p:spPr bwMode="auto">
          <a:xfrm flipV="1">
            <a:off x="5562600" y="4343400"/>
            <a:ext cx="609600" cy="304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72729" name="Text Box 25"/>
          <p:cNvSpPr txBox="1">
            <a:spLocks noChangeArrowheads="1"/>
          </p:cNvSpPr>
          <p:nvPr/>
        </p:nvSpPr>
        <p:spPr bwMode="auto">
          <a:xfrm>
            <a:off x="5715000" y="5491163"/>
            <a:ext cx="2301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A9A57C"/>
                </a:solidFill>
                <a:latin typeface="Comic Sans MS" pitchFamily="66" charset="0"/>
              </a:rPr>
              <a:t>189.0 g Al</a:t>
            </a:r>
            <a:r>
              <a:rPr lang="en-US" altLang="en-US" sz="2400" baseline="-25000">
                <a:solidFill>
                  <a:srgbClr val="A9A57C"/>
                </a:solidFill>
                <a:latin typeface="Comic Sans MS" pitchFamily="66" charset="0"/>
              </a:rPr>
              <a:t>2</a:t>
            </a:r>
            <a:r>
              <a:rPr lang="en-US" altLang="en-US" sz="2400">
                <a:solidFill>
                  <a:srgbClr val="A9A57C"/>
                </a:solidFill>
                <a:latin typeface="Comic Sans MS" pitchFamily="66" charset="0"/>
              </a:rPr>
              <a:t>O</a:t>
            </a:r>
            <a:r>
              <a:rPr lang="en-US" altLang="en-US" sz="2400" baseline="-25000">
                <a:solidFill>
                  <a:srgbClr val="A9A57C"/>
                </a:solidFill>
                <a:latin typeface="Comic Sans MS" pitchFamily="66" charset="0"/>
              </a:rPr>
              <a:t>3</a:t>
            </a:r>
          </a:p>
        </p:txBody>
      </p:sp>
    </p:spTree>
    <p:extLst>
      <p:ext uri="{BB962C8B-B14F-4D97-AF65-F5344CB8AC3E}">
        <p14:creationId xmlns:p14="http://schemas.microsoft.com/office/powerpoint/2010/main" val="40959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fade">
                                      <p:cBhvr>
                                        <p:cTn id="7" dur="500"/>
                                        <p:tgtEl>
                                          <p:spTgt spid="563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72711"/>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2" name="type.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72712"/>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7271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2" name="type.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72714"/>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type.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72715"/>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typ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7271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2" name="type.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72717"/>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type.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72718"/>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type.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72719"/>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2" name="type.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7272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2" name="type.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72721"/>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2" name="type.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499"/>
                                          </p:stCondLst>
                                        </p:cTn>
                                        <p:tgtEl>
                                          <p:spTgt spid="727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2" name="type.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499"/>
                                          </p:stCondLst>
                                        </p:cTn>
                                        <p:tgtEl>
                                          <p:spTgt spid="7272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type.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grpId="0" nodeType="clickEffect">
                                  <p:stCondLst>
                                    <p:cond delay="0"/>
                                  </p:stCondLst>
                                  <p:childTnLst>
                                    <p:set>
                                      <p:cBhvr>
                                        <p:cTn id="63" dur="1" fill="hold">
                                          <p:stCondLst>
                                            <p:cond delay="499"/>
                                          </p:stCondLst>
                                        </p:cTn>
                                        <p:tgtEl>
                                          <p:spTgt spid="727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2" name="type.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grpId="0" nodeType="clickEffect">
                                  <p:stCondLst>
                                    <p:cond delay="0"/>
                                  </p:stCondLst>
                                  <p:childTnLst>
                                    <p:set>
                                      <p:cBhvr>
                                        <p:cTn id="67" dur="1" fill="hold">
                                          <p:stCondLst>
                                            <p:cond delay="499"/>
                                          </p:stCondLst>
                                        </p:cTn>
                                        <p:tgtEl>
                                          <p:spTgt spid="72725"/>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2" name="type.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0" nodeType="clickEffect">
                                  <p:stCondLst>
                                    <p:cond delay="0"/>
                                  </p:stCondLst>
                                  <p:childTnLst>
                                    <p:set>
                                      <p:cBhvr>
                                        <p:cTn id="71" dur="1" fill="hold">
                                          <p:stCondLst>
                                            <p:cond delay="499"/>
                                          </p:stCondLst>
                                        </p:cTn>
                                        <p:tgtEl>
                                          <p:spTgt spid="72726"/>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2" name="type.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499"/>
                                          </p:stCondLst>
                                        </p:cTn>
                                        <p:tgtEl>
                                          <p:spTgt spid="7272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2" name="type.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45" presetClass="entr" presetSubtype="0" fill="hold" grpId="0" nodeType="clickEffect">
                                  <p:stCondLst>
                                    <p:cond delay="0"/>
                                  </p:stCondLst>
                                  <p:childTnLst>
                                    <p:set>
                                      <p:cBhvr>
                                        <p:cTn id="79" dur="1" fill="hold">
                                          <p:stCondLst>
                                            <p:cond delay="0"/>
                                          </p:stCondLst>
                                        </p:cTn>
                                        <p:tgtEl>
                                          <p:spTgt spid="72729"/>
                                        </p:tgtEl>
                                        <p:attrNameLst>
                                          <p:attrName>style.visibility</p:attrName>
                                        </p:attrNameLst>
                                      </p:cBhvr>
                                      <p:to>
                                        <p:strVal val="visible"/>
                                      </p:to>
                                    </p:set>
                                    <p:animEffect transition="in" filter="fade">
                                      <p:cBhvr>
                                        <p:cTn id="80" dur="2000"/>
                                        <p:tgtEl>
                                          <p:spTgt spid="72729"/>
                                        </p:tgtEl>
                                      </p:cBhvr>
                                    </p:animEffect>
                                    <p:anim calcmode="lin" valueType="num">
                                      <p:cBhvr>
                                        <p:cTn id="81" dur="2000" fill="hold"/>
                                        <p:tgtEl>
                                          <p:spTgt spid="72729"/>
                                        </p:tgtEl>
                                        <p:attrNameLst>
                                          <p:attrName>ppt_w</p:attrName>
                                        </p:attrNameLst>
                                      </p:cBhvr>
                                      <p:tavLst>
                                        <p:tav tm="0" fmla="#ppt_w*sin(2.5*pi*$)">
                                          <p:val>
                                            <p:fltVal val="0"/>
                                          </p:val>
                                        </p:tav>
                                        <p:tav tm="100000">
                                          <p:val>
                                            <p:fltVal val="1"/>
                                          </p:val>
                                        </p:tav>
                                      </p:tavLst>
                                    </p:anim>
                                    <p:anim calcmode="lin" valueType="num">
                                      <p:cBhvr>
                                        <p:cTn id="82" dur="2000" fill="hold"/>
                                        <p:tgtEl>
                                          <p:spTgt spid="727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72711" grpId="0" autoUpdateAnimBg="0"/>
      <p:bldP spid="72712" grpId="0" autoUpdateAnimBg="0"/>
      <p:bldP spid="72713" grpId="0" animBg="1"/>
      <p:bldP spid="72714" grpId="0" autoUpdateAnimBg="0"/>
      <p:bldP spid="72715" grpId="0" autoUpdateAnimBg="0"/>
      <p:bldP spid="72716" grpId="0" animBg="1"/>
      <p:bldP spid="72717" grpId="0" animBg="1"/>
      <p:bldP spid="72718" grpId="0" animBg="1"/>
      <p:bldP spid="72719" grpId="0" autoUpdateAnimBg="0"/>
      <p:bldP spid="72720" grpId="0" autoUpdateAnimBg="0"/>
      <p:bldP spid="72721" grpId="0" animBg="1"/>
      <p:bldP spid="72722" grpId="0" animBg="1"/>
      <p:bldP spid="72723" grpId="0" animBg="1"/>
      <p:bldP spid="72724" grpId="0" autoUpdateAnimBg="0"/>
      <p:bldP spid="72725" grpId="0" autoUpdateAnimBg="0"/>
      <p:bldP spid="72726" grpId="0" animBg="1"/>
      <p:bldP spid="72727" grpId="0" animBg="1"/>
      <p:bldP spid="72729" grpId="0"/>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304800" y="228600"/>
            <a:ext cx="7467600" cy="609600"/>
          </a:xfrm>
        </p:spPr>
        <p:txBody>
          <a:bodyPr lIns="90488" tIns="44450" rIns="90488" bIns="44450" rtlCol="0">
            <a:normAutofit fontScale="90000"/>
          </a:bodyPr>
          <a:lstStyle/>
          <a:p>
            <a:pPr eaLnBrk="1" fontAlgn="auto" hangingPunct="1">
              <a:spcAft>
                <a:spcPts val="0"/>
              </a:spcAft>
              <a:defRPr/>
            </a:pPr>
            <a:r>
              <a:rPr lang="en-US" u="sng" dirty="0" smtClean="0"/>
              <a:t>Limiting Reactant or Reagent</a:t>
            </a:r>
          </a:p>
        </p:txBody>
      </p:sp>
      <p:sp>
        <p:nvSpPr>
          <p:cNvPr id="73731" name="Rectangle 3"/>
          <p:cNvSpPr>
            <a:spLocks noGrp="1" noChangeArrowheads="1"/>
          </p:cNvSpPr>
          <p:nvPr>
            <p:ph type="subTitle" idx="1"/>
          </p:nvPr>
        </p:nvSpPr>
        <p:spPr>
          <a:xfrm>
            <a:off x="228600" y="838200"/>
            <a:ext cx="8763000" cy="1600200"/>
          </a:xfrm>
        </p:spPr>
        <p:txBody>
          <a:bodyPr lIns="90488" tIns="44450" rIns="90488" bIns="44450" rtlCol="0">
            <a:normAutofit/>
          </a:bodyPr>
          <a:lstStyle/>
          <a:p>
            <a:pPr marL="342900" indent="-342900" algn="l" eaLnBrk="1" fontAlgn="auto" hangingPunct="1">
              <a:spcAft>
                <a:spcPts val="0"/>
              </a:spcAft>
              <a:defRPr/>
            </a:pPr>
            <a:r>
              <a:rPr lang="en-US" dirty="0" smtClean="0"/>
              <a:t>  The </a:t>
            </a:r>
            <a:r>
              <a:rPr lang="en-US" dirty="0" smtClean="0">
                <a:solidFill>
                  <a:schemeClr val="accent1"/>
                </a:solidFill>
              </a:rPr>
              <a:t>limiting reactant</a:t>
            </a:r>
            <a:r>
              <a:rPr lang="en-US" dirty="0" smtClean="0">
                <a:solidFill>
                  <a:srgbClr val="00AE00"/>
                </a:solidFill>
              </a:rPr>
              <a:t> </a:t>
            </a:r>
            <a:r>
              <a:rPr lang="en-US" dirty="0" smtClean="0"/>
              <a:t>is the reactant   that is </a:t>
            </a:r>
            <a:r>
              <a:rPr lang="en-US" dirty="0" smtClean="0">
                <a:solidFill>
                  <a:schemeClr val="accent1"/>
                </a:solidFill>
              </a:rPr>
              <a:t>consumed first</a:t>
            </a:r>
            <a:r>
              <a:rPr lang="en-US" dirty="0" smtClean="0"/>
              <a:t>,</a:t>
            </a:r>
            <a:r>
              <a:rPr lang="en-US" dirty="0" smtClean="0">
                <a:solidFill>
                  <a:srgbClr val="00AE00"/>
                </a:solidFill>
              </a:rPr>
              <a:t> </a:t>
            </a:r>
            <a:r>
              <a:rPr lang="en-US" dirty="0" smtClean="0"/>
              <a:t>limiting the amounts of products formed.</a:t>
            </a:r>
          </a:p>
        </p:txBody>
      </p:sp>
      <p:pic>
        <p:nvPicPr>
          <p:cNvPr id="73732" name="Picture 4" descr="limiting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133600"/>
            <a:ext cx="51085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1"/>
          <p:cNvSpPr txBox="1">
            <a:spLocks noChangeArrowheads="1"/>
          </p:cNvSpPr>
          <p:nvPr/>
        </p:nvSpPr>
        <p:spPr bwMode="auto">
          <a:xfrm>
            <a:off x="381000" y="4960938"/>
            <a:ext cx="8382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solidFill>
                  <a:srgbClr val="2F2B20"/>
                </a:solidFill>
                <a:latin typeface="Comic Sans MS" pitchFamily="66" charset="0"/>
              </a:rPr>
              <a:t>Tend to be:  expensive, rare, or toxic reagent</a:t>
            </a:r>
          </a:p>
        </p:txBody>
      </p:sp>
    </p:spTree>
    <p:extLst>
      <p:ext uri="{BB962C8B-B14F-4D97-AF65-F5344CB8AC3E}">
        <p14:creationId xmlns:p14="http://schemas.microsoft.com/office/powerpoint/2010/main" val="33760213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3731"/>
                                        </p:tgtEl>
                                        <p:attrNameLst>
                                          <p:attrName>style.visibility</p:attrName>
                                        </p:attrNameLst>
                                      </p:cBhvr>
                                      <p:to>
                                        <p:strVal val="visible"/>
                                      </p:to>
                                    </p:set>
                                    <p:anim calcmode="lin" valueType="num">
                                      <p:cBhvr additive="base">
                                        <p:cTn id="7" dur="500" fill="hold"/>
                                        <p:tgtEl>
                                          <p:spTgt spid="73731"/>
                                        </p:tgtEl>
                                        <p:attrNameLst>
                                          <p:attrName>ppt_x</p:attrName>
                                        </p:attrNameLst>
                                      </p:cBhvr>
                                      <p:tavLst>
                                        <p:tav tm="0">
                                          <p:val>
                                            <p:strVal val="0-#ppt_w/2"/>
                                          </p:val>
                                        </p:tav>
                                        <p:tav tm="100000">
                                          <p:val>
                                            <p:strVal val="#ppt_x"/>
                                          </p:val>
                                        </p:tav>
                                      </p:tavLst>
                                    </p:anim>
                                    <p:anim calcmode="lin" valueType="num">
                                      <p:cBhvr additive="base">
                                        <p:cTn id="8" dur="500" fill="hold"/>
                                        <p:tgtEl>
                                          <p:spTgt spid="7373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1" fill="hold" nodeType="clickEffect">
                                  <p:stCondLst>
                                    <p:cond delay="0"/>
                                  </p:stCondLst>
                                  <p:childTnLst>
                                    <p:set>
                                      <p:cBhvr>
                                        <p:cTn id="12" dur="1" fill="hold">
                                          <p:stCondLst>
                                            <p:cond delay="0"/>
                                          </p:stCondLst>
                                        </p:cTn>
                                        <p:tgtEl>
                                          <p:spTgt spid="73732"/>
                                        </p:tgtEl>
                                        <p:attrNameLst>
                                          <p:attrName>style.visibility</p:attrName>
                                        </p:attrNameLst>
                                      </p:cBhvr>
                                      <p:to>
                                        <p:strVal val="visible"/>
                                      </p:to>
                                    </p:set>
                                    <p:animEffect transition="in" filter="slide(fromTop)">
                                      <p:cBhvr>
                                        <p:cTn id="13" dur="500"/>
                                        <p:tgtEl>
                                          <p:spTgt spid="7373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9461">
                                            <p:txEl>
                                              <p:pRg st="0" end="0"/>
                                            </p:txEl>
                                          </p:spTgt>
                                        </p:tgtEl>
                                        <p:attrNameLst>
                                          <p:attrName>style.visibility</p:attrName>
                                        </p:attrNameLst>
                                      </p:cBhvr>
                                      <p:to>
                                        <p:strVal val="visible"/>
                                      </p:to>
                                    </p:set>
                                    <p:animEffect transition="in" filter="fade">
                                      <p:cBhvr>
                                        <p:cTn id="18" dur="500"/>
                                        <p:tgtEl>
                                          <p:spTgt spid="194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mtClean="0"/>
              <a:t>Excess Reagent</a:t>
            </a:r>
          </a:p>
        </p:txBody>
      </p:sp>
      <p:sp>
        <p:nvSpPr>
          <p:cNvPr id="20483" name="Content Placeholder 2"/>
          <p:cNvSpPr>
            <a:spLocks noGrp="1"/>
          </p:cNvSpPr>
          <p:nvPr>
            <p:ph idx="1"/>
          </p:nvPr>
        </p:nvSpPr>
        <p:spPr>
          <a:xfrm>
            <a:off x="457200" y="1600200"/>
            <a:ext cx="8229600" cy="3352800"/>
          </a:xfrm>
        </p:spPr>
        <p:txBody>
          <a:bodyPr/>
          <a:lstStyle/>
          <a:p>
            <a:pPr eaLnBrk="1" hangingPunct="1"/>
            <a:r>
              <a:rPr lang="en-US" altLang="en-US" smtClean="0"/>
              <a:t>The more abundant reactant.  Does not run out at the end of the experiment.  If a chemist has a choice it will </a:t>
            </a:r>
          </a:p>
          <a:p>
            <a:pPr eaLnBrk="1" hangingPunct="1"/>
            <a:r>
              <a:rPr lang="en-US" altLang="en-US" smtClean="0"/>
              <a:t>Tend to be cheaper, </a:t>
            </a:r>
          </a:p>
          <a:p>
            <a:pPr eaLnBrk="1" hangingPunct="1"/>
            <a:r>
              <a:rPr lang="en-US" altLang="en-US" smtClean="0"/>
              <a:t>abundant, </a:t>
            </a:r>
          </a:p>
          <a:p>
            <a:pPr eaLnBrk="1" hangingPunct="1"/>
            <a:r>
              <a:rPr lang="en-US" altLang="en-US" smtClean="0"/>
              <a:t>non-toxic</a:t>
            </a:r>
          </a:p>
        </p:txBody>
      </p:sp>
      <p:sp>
        <p:nvSpPr>
          <p:cNvPr id="2" name="TextBox 1"/>
          <p:cNvSpPr txBox="1">
            <a:spLocks noChangeArrowheads="1"/>
          </p:cNvSpPr>
          <p:nvPr/>
        </p:nvSpPr>
        <p:spPr bwMode="auto">
          <a:xfrm>
            <a:off x="152400" y="49530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2F2B20"/>
                </a:solidFill>
                <a:latin typeface="Comic Sans MS" pitchFamily="66" charset="0"/>
              </a:rPr>
              <a:t>Methane combusts to give a lot of heat and energy. </a:t>
            </a:r>
          </a:p>
          <a:p>
            <a:pPr eaLnBrk="1" hangingPunct="1">
              <a:spcBef>
                <a:spcPct val="0"/>
              </a:spcBef>
              <a:buFontTx/>
              <a:buNone/>
            </a:pPr>
            <a:endParaRPr lang="en-US" altLang="en-US" sz="1800">
              <a:solidFill>
                <a:srgbClr val="2F2B20"/>
              </a:solidFill>
              <a:latin typeface="Comic Sans MS" pitchFamily="66" charset="0"/>
            </a:endParaRPr>
          </a:p>
          <a:p>
            <a:pPr eaLnBrk="1" hangingPunct="1">
              <a:spcBef>
                <a:spcPct val="0"/>
              </a:spcBef>
              <a:buFontTx/>
              <a:buNone/>
            </a:pPr>
            <a:r>
              <a:rPr lang="en-US" altLang="en-US" sz="1800">
                <a:solidFill>
                  <a:srgbClr val="2F2B20"/>
                </a:solidFill>
                <a:latin typeface="Comic Sans MS" pitchFamily="66" charset="0"/>
              </a:rPr>
              <a:t>What reagent do you think a chemist would hold as the limiting reagent? Why?</a:t>
            </a:r>
          </a:p>
        </p:txBody>
      </p:sp>
    </p:spTree>
    <p:extLst>
      <p:ext uri="{BB962C8B-B14F-4D97-AF65-F5344CB8AC3E}">
        <p14:creationId xmlns:p14="http://schemas.microsoft.com/office/powerpoint/2010/main" val="4043415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Effect transition="in" filter="wipe(down)">
                                      <p:cBhvr>
                                        <p:cTn id="13" dur="500"/>
                                        <p:tgtEl>
                                          <p:spTgt spid="2048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nodeType="clickEffect">
                                  <p:stCondLst>
                                    <p:cond delay="0"/>
                                  </p:stCondLst>
                                  <p:childTnLst>
                                    <p:set>
                                      <p:cBhvr>
                                        <p:cTn id="17" dur="1" fill="hold">
                                          <p:stCondLst>
                                            <p:cond delay="0"/>
                                          </p:stCondLst>
                                        </p:cTn>
                                        <p:tgtEl>
                                          <p:spTgt spid="20483">
                                            <p:txEl>
                                              <p:pRg st="2" end="2"/>
                                            </p:txEl>
                                          </p:spTgt>
                                        </p:tgtEl>
                                        <p:attrNameLst>
                                          <p:attrName>style.visibility</p:attrName>
                                        </p:attrNameLst>
                                      </p:cBhvr>
                                      <p:to>
                                        <p:strVal val="visible"/>
                                      </p:to>
                                    </p:set>
                                    <p:animEffect transition="in" filter="circle(in)">
                                      <p:cBhvr>
                                        <p:cTn id="18" dur="2000"/>
                                        <p:tgtEl>
                                          <p:spTgt spid="2048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 calcmode="lin" valueType="num">
                                      <p:cBhvr additive="base">
                                        <p:cTn id="2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additive="base">
                                        <p:cTn id="3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229600" cy="563562"/>
          </a:xfrm>
        </p:spPr>
        <p:txBody>
          <a:bodyPr/>
          <a:lstStyle/>
          <a:p>
            <a:pPr eaLnBrk="1" hangingPunct="1"/>
            <a:r>
              <a:rPr lang="en-US" altLang="en-US" smtClean="0"/>
              <a:t>Determine the Limiting Reagent</a:t>
            </a:r>
          </a:p>
        </p:txBody>
      </p:sp>
      <p:sp>
        <p:nvSpPr>
          <p:cNvPr id="3" name="Content Placeholder 2"/>
          <p:cNvSpPr>
            <a:spLocks noGrp="1"/>
          </p:cNvSpPr>
          <p:nvPr>
            <p:ph idx="1"/>
          </p:nvPr>
        </p:nvSpPr>
        <p:spPr>
          <a:xfrm>
            <a:off x="228600" y="838200"/>
            <a:ext cx="8763000" cy="5867400"/>
          </a:xfrm>
        </p:spPr>
        <p:txBody>
          <a:bodyPr rtlCol="0">
            <a:normAutofit fontScale="92500" lnSpcReduction="10000"/>
          </a:bodyPr>
          <a:lstStyle/>
          <a:p>
            <a:pPr eaLnBrk="1" fontAlgn="auto" hangingPunct="1">
              <a:spcAft>
                <a:spcPts val="0"/>
              </a:spcAft>
              <a:defRPr/>
            </a:pPr>
            <a:r>
              <a:rPr lang="en-US" sz="2000" i="1" dirty="0" smtClean="0"/>
              <a:t>Compare the amount each reagent can produce the one that produces the least is the limiting reagent.  For the problem below solve 2 gram to gram problems and evaluate:                          </a:t>
            </a:r>
            <a:r>
              <a:rPr lang="en-US" sz="2000" dirty="0"/>
              <a:t>4 Al   +   3 O</a:t>
            </a:r>
            <a:r>
              <a:rPr lang="en-US" sz="2000" baseline="-25000" dirty="0"/>
              <a:t>2</a:t>
            </a:r>
            <a:r>
              <a:rPr lang="en-US" sz="2000" dirty="0"/>
              <a:t>  </a:t>
            </a:r>
            <a:r>
              <a:rPr lang="en-US" sz="2000" dirty="0">
                <a:sym typeface="Wingdings" pitchFamily="2" charset="2"/>
              </a:rPr>
              <a:t></a:t>
            </a:r>
            <a:r>
              <a:rPr lang="en-US" sz="2000" dirty="0"/>
              <a:t>  2Al</a:t>
            </a:r>
            <a:r>
              <a:rPr lang="en-US" sz="2000" baseline="-25000" dirty="0"/>
              <a:t>2</a:t>
            </a:r>
            <a:r>
              <a:rPr lang="en-US" sz="2000" dirty="0"/>
              <a:t>O</a:t>
            </a:r>
            <a:r>
              <a:rPr lang="en-US" sz="2000" baseline="-25000" dirty="0"/>
              <a:t>3</a:t>
            </a:r>
          </a:p>
          <a:p>
            <a:pPr eaLnBrk="1" fontAlgn="auto" hangingPunct="1">
              <a:spcAft>
                <a:spcPts val="0"/>
              </a:spcAft>
              <a:defRPr/>
            </a:pPr>
            <a:endParaRPr lang="en-US" sz="1000" i="1" dirty="0" smtClean="0"/>
          </a:p>
          <a:p>
            <a:pPr marL="0" indent="0" eaLnBrk="1" fontAlgn="auto" hangingPunct="1">
              <a:spcAft>
                <a:spcPts val="0"/>
              </a:spcAft>
              <a:buFont typeface="Arial" pitchFamily="34" charset="0"/>
              <a:buNone/>
              <a:defRPr/>
            </a:pPr>
            <a:r>
              <a:rPr lang="en-US" dirty="0" smtClean="0"/>
              <a:t> Given 50.00 </a:t>
            </a:r>
            <a:r>
              <a:rPr lang="en-US" b="1" dirty="0" smtClean="0"/>
              <a:t>grams</a:t>
            </a:r>
            <a:r>
              <a:rPr lang="en-US" dirty="0" smtClean="0"/>
              <a:t> of aluminum </a:t>
            </a:r>
            <a:r>
              <a:rPr lang="en-US" sz="2800" dirty="0" smtClean="0"/>
              <a:t>and</a:t>
            </a:r>
            <a:r>
              <a:rPr lang="en-US" dirty="0" smtClean="0"/>
              <a:t> 50.00 </a:t>
            </a:r>
            <a:r>
              <a:rPr lang="en-US" b="1" dirty="0" smtClean="0"/>
              <a:t>grams</a:t>
            </a:r>
            <a:r>
              <a:rPr lang="en-US" dirty="0" smtClean="0"/>
              <a:t> </a:t>
            </a:r>
            <a:r>
              <a:rPr lang="en-US" sz="2800" dirty="0" smtClean="0"/>
              <a:t>of oxygen what is the maximum </a:t>
            </a:r>
            <a:r>
              <a:rPr lang="en-US" sz="2800" b="1" dirty="0" smtClean="0"/>
              <a:t>mass</a:t>
            </a:r>
            <a:r>
              <a:rPr lang="en-US" sz="2800" dirty="0" smtClean="0"/>
              <a:t> of aluminum oxide that may be produced?  What is the limiting reagent? </a:t>
            </a:r>
          </a:p>
          <a:p>
            <a:pPr marL="0" indent="0" eaLnBrk="1" fontAlgn="auto" hangingPunct="1">
              <a:spcAft>
                <a:spcPts val="0"/>
              </a:spcAft>
              <a:buFont typeface="Arial" pitchFamily="34" charset="0"/>
              <a:buNone/>
              <a:defRPr/>
            </a:pPr>
            <a:r>
              <a:rPr lang="en-US" sz="2800" dirty="0" smtClean="0"/>
              <a:t>	        1mol Al         2 Al</a:t>
            </a:r>
            <a:r>
              <a:rPr lang="en-US" sz="2800" baseline="-25000" dirty="0" smtClean="0"/>
              <a:t>2</a:t>
            </a:r>
            <a:r>
              <a:rPr lang="en-US" sz="2800" dirty="0" smtClean="0"/>
              <a:t>O</a:t>
            </a:r>
            <a:r>
              <a:rPr lang="en-US" sz="2800" baseline="-25000" dirty="0" smtClean="0"/>
              <a:t>3</a:t>
            </a:r>
            <a:r>
              <a:rPr lang="en-US" sz="2800" dirty="0" smtClean="0"/>
              <a:t>    101.96 g</a:t>
            </a:r>
          </a:p>
          <a:p>
            <a:pPr marL="0" indent="0" eaLnBrk="1" fontAlgn="auto" hangingPunct="1">
              <a:spcAft>
                <a:spcPts val="0"/>
              </a:spcAft>
              <a:buFont typeface="Arial" pitchFamily="34" charset="0"/>
              <a:buNone/>
              <a:defRPr/>
            </a:pPr>
            <a:r>
              <a:rPr lang="en-US" sz="2800" dirty="0" smtClean="0"/>
              <a:t>50.0 g Al    27.0 grams    4 Al        1moles Al</a:t>
            </a:r>
            <a:r>
              <a:rPr lang="en-US" sz="2800" baseline="-25000" dirty="0" smtClean="0"/>
              <a:t>2</a:t>
            </a:r>
            <a:r>
              <a:rPr lang="en-US" sz="2800" dirty="0" smtClean="0"/>
              <a:t>O</a:t>
            </a:r>
            <a:r>
              <a:rPr lang="en-US" sz="2800" baseline="-25000" dirty="0" smtClean="0"/>
              <a:t>3</a:t>
            </a:r>
            <a:r>
              <a:rPr lang="en-US" sz="2800" dirty="0" smtClean="0"/>
              <a:t>     =  94.4 g </a:t>
            </a:r>
            <a:r>
              <a:rPr lang="en-US" sz="2800" dirty="0"/>
              <a:t>Al</a:t>
            </a:r>
            <a:r>
              <a:rPr lang="en-US" sz="2800" baseline="-25000" dirty="0"/>
              <a:t>2</a:t>
            </a:r>
            <a:r>
              <a:rPr lang="en-US" sz="2800" dirty="0"/>
              <a:t>O</a:t>
            </a:r>
            <a:r>
              <a:rPr lang="en-US" sz="2800" baseline="-25000" dirty="0"/>
              <a:t>3</a:t>
            </a:r>
            <a:r>
              <a:rPr lang="en-US" sz="2800" dirty="0"/>
              <a:t> </a:t>
            </a:r>
            <a:endParaRPr lang="en-US" sz="2800" dirty="0" smtClean="0"/>
          </a:p>
          <a:p>
            <a:pPr marL="0" indent="0" eaLnBrk="1" fontAlgn="auto" hangingPunct="1">
              <a:spcAft>
                <a:spcPts val="0"/>
              </a:spcAft>
              <a:buFont typeface="Arial" pitchFamily="34" charset="0"/>
              <a:buNone/>
              <a:defRPr/>
            </a:pPr>
            <a:endParaRPr lang="en-US" sz="2800" dirty="0" smtClean="0"/>
          </a:p>
          <a:p>
            <a:pPr marL="0" indent="0" eaLnBrk="1" fontAlgn="auto" hangingPunct="1">
              <a:spcAft>
                <a:spcPts val="0"/>
              </a:spcAft>
              <a:buFont typeface="Arial" pitchFamily="34" charset="0"/>
              <a:buNone/>
              <a:defRPr/>
            </a:pPr>
            <a:r>
              <a:rPr lang="en-US" sz="2800" dirty="0" smtClean="0"/>
              <a:t>	        1mol O</a:t>
            </a:r>
            <a:r>
              <a:rPr lang="en-US" sz="2800" baseline="-25000" dirty="0" smtClean="0"/>
              <a:t>2</a:t>
            </a:r>
            <a:r>
              <a:rPr lang="en-US" sz="2800" dirty="0" smtClean="0"/>
              <a:t>        2 Al</a:t>
            </a:r>
            <a:r>
              <a:rPr lang="en-US" sz="2800" baseline="-25000" dirty="0" smtClean="0"/>
              <a:t>2</a:t>
            </a:r>
            <a:r>
              <a:rPr lang="en-US" sz="2800" dirty="0" smtClean="0"/>
              <a:t>O</a:t>
            </a:r>
            <a:r>
              <a:rPr lang="en-US" sz="2800" baseline="-25000" dirty="0" smtClean="0"/>
              <a:t>3</a:t>
            </a:r>
            <a:r>
              <a:rPr lang="en-US" sz="2800" dirty="0" smtClean="0"/>
              <a:t>    101.96 g</a:t>
            </a:r>
          </a:p>
          <a:p>
            <a:pPr marL="0" indent="0" eaLnBrk="1" fontAlgn="auto" hangingPunct="1">
              <a:spcAft>
                <a:spcPts val="0"/>
              </a:spcAft>
              <a:buFont typeface="Arial" pitchFamily="34" charset="0"/>
              <a:buNone/>
              <a:defRPr/>
            </a:pPr>
            <a:r>
              <a:rPr lang="en-US" sz="2800" dirty="0" smtClean="0"/>
              <a:t>50.0g O</a:t>
            </a:r>
            <a:r>
              <a:rPr lang="en-US" sz="2800" baseline="-25000" dirty="0" smtClean="0"/>
              <a:t>2</a:t>
            </a:r>
            <a:r>
              <a:rPr lang="en-US" sz="2800" dirty="0" smtClean="0"/>
              <a:t>    32.0 grams    3 O</a:t>
            </a:r>
            <a:r>
              <a:rPr lang="en-US" sz="2800" baseline="-25000" dirty="0"/>
              <a:t>2</a:t>
            </a:r>
            <a:r>
              <a:rPr lang="en-US" sz="2800" dirty="0" smtClean="0"/>
              <a:t>         1moles Al</a:t>
            </a:r>
            <a:r>
              <a:rPr lang="en-US" sz="2800" baseline="-25000" dirty="0" smtClean="0"/>
              <a:t>2</a:t>
            </a:r>
            <a:r>
              <a:rPr lang="en-US" sz="2800" dirty="0" smtClean="0"/>
              <a:t>O</a:t>
            </a:r>
            <a:r>
              <a:rPr lang="en-US" sz="2800" baseline="-25000" dirty="0" smtClean="0"/>
              <a:t>3</a:t>
            </a:r>
            <a:r>
              <a:rPr lang="en-US" sz="2800" dirty="0" smtClean="0"/>
              <a:t>     = 106. g</a:t>
            </a:r>
            <a:r>
              <a:rPr lang="en-US" sz="2800" dirty="0"/>
              <a:t> Al</a:t>
            </a:r>
            <a:r>
              <a:rPr lang="en-US" sz="2800" baseline="-25000" dirty="0"/>
              <a:t>2</a:t>
            </a:r>
            <a:r>
              <a:rPr lang="en-US" sz="2800" dirty="0"/>
              <a:t>O</a:t>
            </a:r>
            <a:r>
              <a:rPr lang="en-US" sz="2800" baseline="-25000" dirty="0"/>
              <a:t>3</a:t>
            </a:r>
            <a:r>
              <a:rPr lang="en-US" sz="2800" dirty="0"/>
              <a:t> </a:t>
            </a:r>
            <a:endParaRPr lang="en-US" sz="2800" dirty="0" smtClean="0"/>
          </a:p>
          <a:p>
            <a:pPr marL="0" indent="0" eaLnBrk="1" fontAlgn="auto" hangingPunct="1">
              <a:spcAft>
                <a:spcPts val="0"/>
              </a:spcAft>
              <a:buFont typeface="Arial" pitchFamily="34" charset="0"/>
              <a:buNone/>
              <a:defRPr/>
            </a:pPr>
            <a:r>
              <a:rPr lang="en-US" sz="2800" dirty="0" smtClean="0"/>
              <a:t> </a:t>
            </a:r>
          </a:p>
          <a:p>
            <a:pPr marL="0" indent="0" eaLnBrk="1" fontAlgn="auto" hangingPunct="1">
              <a:spcAft>
                <a:spcPts val="0"/>
              </a:spcAft>
              <a:buFont typeface="Arial" pitchFamily="34" charset="0"/>
              <a:buNone/>
              <a:defRPr/>
            </a:pPr>
            <a:r>
              <a:rPr lang="en-US" sz="2800" dirty="0" smtClean="0"/>
              <a:t>Therefore only 94.4  grams can be made!</a:t>
            </a:r>
          </a:p>
          <a:p>
            <a:pPr marL="0" indent="0" eaLnBrk="1" fontAlgn="auto" hangingPunct="1">
              <a:spcAft>
                <a:spcPts val="0"/>
              </a:spcAft>
              <a:buFont typeface="Arial" pitchFamily="34" charset="0"/>
              <a:buNone/>
              <a:defRPr/>
            </a:pPr>
            <a:r>
              <a:rPr lang="en-US" sz="2800" dirty="0" smtClean="0"/>
              <a:t> How much oxygen remains?</a:t>
            </a:r>
          </a:p>
        </p:txBody>
      </p:sp>
      <p:cxnSp>
        <p:nvCxnSpPr>
          <p:cNvPr id="5" name="Straight Connector 4"/>
          <p:cNvCxnSpPr/>
          <p:nvPr/>
        </p:nvCxnSpPr>
        <p:spPr>
          <a:xfrm>
            <a:off x="1828800" y="3502025"/>
            <a:ext cx="5105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0" y="3114675"/>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352800" y="3114675"/>
            <a:ext cx="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828800" y="4827588"/>
            <a:ext cx="5105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52800" y="4605338"/>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72000" y="4403725"/>
            <a:ext cx="0" cy="914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481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1000"/>
                                        <p:tgtEl>
                                          <p:spTgt spid="3">
                                            <p:txEl>
                                              <p:pRg st="8" end="8"/>
                                            </p:txEl>
                                          </p:spTgt>
                                        </p:tgtEl>
                                      </p:cBhvr>
                                    </p:animEffect>
                                    <p:anim calcmode="lin" valueType="num">
                                      <p:cBhvr>
                                        <p:cTn id="1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20" presetID="22" presetClass="entr" presetSubtype="4"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wipe(down)">
                                      <p:cBhvr>
                                        <p:cTn id="22" dur="500"/>
                                        <p:tgtEl>
                                          <p:spTgt spid="3">
                                            <p:txEl>
                                              <p:pRg st="9" end="9"/>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wipe(down)">
                                      <p:cBhvr>
                                        <p:cTn id="25" dur="500"/>
                                        <p:tgtEl>
                                          <p:spTgt spid="3">
                                            <p:txEl>
                                              <p:pRg st="10" end="10"/>
                                            </p:txEl>
                                          </p:spTgt>
                                        </p:tgtEl>
                                      </p:cBhvr>
                                    </p:animEffect>
                                  </p:childTnLst>
                                </p:cTn>
                              </p:par>
                              <p:par>
                                <p:cTn id="26" presetID="42"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1000"/>
                                        <p:tgtEl>
                                          <p:spTgt spid="3">
                                            <p:txEl>
                                              <p:pRg st="7" end="7"/>
                                            </p:txEl>
                                          </p:spTgt>
                                        </p:tgtEl>
                                      </p:cBhvr>
                                    </p:animEffect>
                                    <p:anim calcmode="lin" valueType="num">
                                      <p:cBhvr>
                                        <p:cTn id="3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solidFill>
                  <a:srgbClr val="FF0000"/>
                </a:solidFill>
              </a:rPr>
              <a:t>Determine the leftover amount of excess reagent</a:t>
            </a:r>
          </a:p>
        </p:txBody>
      </p:sp>
      <p:sp>
        <p:nvSpPr>
          <p:cNvPr id="3" name="Content Placeholder 2"/>
          <p:cNvSpPr>
            <a:spLocks noGrp="1"/>
          </p:cNvSpPr>
          <p:nvPr>
            <p:ph idx="1"/>
          </p:nvPr>
        </p:nvSpPr>
        <p:spPr>
          <a:xfrm>
            <a:off x="457200" y="1600200"/>
            <a:ext cx="8229600" cy="4953000"/>
          </a:xfrm>
        </p:spPr>
        <p:txBody>
          <a:bodyPr rtlCol="0">
            <a:normAutofit/>
          </a:bodyPr>
          <a:lstStyle/>
          <a:p>
            <a:pPr eaLnBrk="1" fontAlgn="auto" hangingPunct="1">
              <a:spcAft>
                <a:spcPts val="0"/>
              </a:spcAft>
              <a:defRPr/>
            </a:pPr>
            <a:r>
              <a:rPr lang="en-US" dirty="0" smtClean="0"/>
              <a:t>Subtract what was produced from what could have been produced and send backwards:</a:t>
            </a:r>
          </a:p>
          <a:p>
            <a:pPr algn="ctr" eaLnBrk="1" fontAlgn="auto" hangingPunct="1">
              <a:spcAft>
                <a:spcPts val="0"/>
              </a:spcAft>
              <a:defRPr/>
            </a:pPr>
            <a:r>
              <a:rPr lang="en-US" dirty="0"/>
              <a:t>4 Al   +   3 O</a:t>
            </a:r>
            <a:r>
              <a:rPr lang="en-US" baseline="-25000" dirty="0"/>
              <a:t>2</a:t>
            </a:r>
            <a:r>
              <a:rPr lang="en-US" dirty="0"/>
              <a:t>  </a:t>
            </a:r>
            <a:r>
              <a:rPr lang="en-US" dirty="0">
                <a:sym typeface="Wingdings" pitchFamily="2" charset="2"/>
              </a:rPr>
              <a:t></a:t>
            </a:r>
            <a:r>
              <a:rPr lang="en-US" dirty="0"/>
              <a:t>  2Al</a:t>
            </a:r>
            <a:r>
              <a:rPr lang="en-US" baseline="-25000" dirty="0"/>
              <a:t>2</a:t>
            </a:r>
            <a:r>
              <a:rPr lang="en-US" dirty="0"/>
              <a:t>O</a:t>
            </a:r>
            <a:r>
              <a:rPr lang="en-US" baseline="-25000" dirty="0"/>
              <a:t>3</a:t>
            </a:r>
          </a:p>
          <a:p>
            <a:pPr eaLnBrk="1" fontAlgn="auto" hangingPunct="1">
              <a:spcAft>
                <a:spcPts val="0"/>
              </a:spcAft>
              <a:defRPr/>
            </a:pPr>
            <a:r>
              <a:rPr lang="en-US" dirty="0" smtClean="0"/>
              <a:t>106.0 grams- 94.4 grams = 11.6 grams </a:t>
            </a:r>
          </a:p>
          <a:p>
            <a:pPr eaLnBrk="1" fontAlgn="auto" hangingPunct="1">
              <a:spcAft>
                <a:spcPts val="0"/>
              </a:spcAft>
              <a:defRPr/>
            </a:pPr>
            <a:endParaRPr lang="en-US" dirty="0" smtClean="0"/>
          </a:p>
          <a:p>
            <a:pPr marL="0" indent="0" eaLnBrk="1" fontAlgn="auto" hangingPunct="1">
              <a:spcAft>
                <a:spcPts val="0"/>
              </a:spcAft>
              <a:buFont typeface="Arial" pitchFamily="34" charset="0"/>
              <a:buNone/>
              <a:defRPr/>
            </a:pPr>
            <a:r>
              <a:rPr lang="en-US" dirty="0" smtClean="0"/>
              <a:t>11.6 g    1mol Al</a:t>
            </a:r>
            <a:r>
              <a:rPr lang="en-US" baseline="-25000" dirty="0" smtClean="0"/>
              <a:t>2</a:t>
            </a:r>
            <a:r>
              <a:rPr lang="en-US" dirty="0" smtClean="0"/>
              <a:t>O</a:t>
            </a:r>
            <a:r>
              <a:rPr lang="en-US" baseline="-25000" dirty="0" smtClean="0"/>
              <a:t>3</a:t>
            </a:r>
            <a:r>
              <a:rPr lang="en-US" dirty="0" smtClean="0"/>
              <a:t>       3 O</a:t>
            </a:r>
            <a:r>
              <a:rPr lang="en-US" baseline="-25000" dirty="0" smtClean="0"/>
              <a:t>2</a:t>
            </a:r>
            <a:r>
              <a:rPr lang="en-US" dirty="0" smtClean="0"/>
              <a:t>         32.0g O</a:t>
            </a:r>
            <a:r>
              <a:rPr lang="en-US" baseline="-25000" dirty="0" smtClean="0"/>
              <a:t>2</a:t>
            </a:r>
            <a:endParaRPr lang="en-US" dirty="0" smtClean="0"/>
          </a:p>
          <a:p>
            <a:pPr marL="0" indent="0" eaLnBrk="1" fontAlgn="auto" hangingPunct="1">
              <a:spcAft>
                <a:spcPts val="0"/>
              </a:spcAft>
              <a:buFont typeface="Arial" pitchFamily="34" charset="0"/>
              <a:buNone/>
              <a:defRPr/>
            </a:pPr>
            <a:r>
              <a:rPr lang="en-US" dirty="0" smtClean="0"/>
              <a:t>             101.96 grams    2 Al</a:t>
            </a:r>
            <a:r>
              <a:rPr lang="en-US" baseline="-25000" dirty="0" smtClean="0"/>
              <a:t>2</a:t>
            </a:r>
            <a:r>
              <a:rPr lang="en-US" dirty="0" smtClean="0"/>
              <a:t>O</a:t>
            </a:r>
            <a:r>
              <a:rPr lang="en-US" baseline="-25000" dirty="0" smtClean="0"/>
              <a:t>3</a:t>
            </a:r>
            <a:r>
              <a:rPr lang="en-US" dirty="0" smtClean="0"/>
              <a:t>    1 mole Al     =</a:t>
            </a:r>
          </a:p>
          <a:p>
            <a:pPr marL="0" indent="0" eaLnBrk="1" fontAlgn="auto" hangingPunct="1">
              <a:spcAft>
                <a:spcPts val="0"/>
              </a:spcAft>
              <a:buFont typeface="Arial" pitchFamily="34" charset="0"/>
              <a:buNone/>
              <a:defRPr/>
            </a:pPr>
            <a:endParaRPr lang="en-US" sz="1200" dirty="0" smtClean="0"/>
          </a:p>
          <a:p>
            <a:pPr marL="0" indent="0" algn="ctr" eaLnBrk="1" fontAlgn="auto" hangingPunct="1">
              <a:spcAft>
                <a:spcPts val="0"/>
              </a:spcAft>
              <a:buFont typeface="Arial" pitchFamily="34" charset="0"/>
              <a:buNone/>
              <a:defRPr/>
            </a:pPr>
            <a:r>
              <a:rPr lang="en-US" dirty="0" smtClean="0"/>
              <a:t>5.46 grams of Oxygen leftover</a:t>
            </a:r>
          </a:p>
          <a:p>
            <a:pPr marL="0" indent="0" eaLnBrk="1" fontAlgn="auto" hangingPunct="1">
              <a:spcAft>
                <a:spcPts val="0"/>
              </a:spcAft>
              <a:buFont typeface="Arial" pitchFamily="34" charset="0"/>
              <a:buNone/>
              <a:defRPr/>
            </a:pPr>
            <a:endParaRPr lang="en-US" dirty="0" smtClean="0"/>
          </a:p>
          <a:p>
            <a:pPr marL="0" indent="0" eaLnBrk="1" fontAlgn="auto" hangingPunct="1">
              <a:spcAft>
                <a:spcPts val="0"/>
              </a:spcAft>
              <a:buFont typeface="Arial" pitchFamily="34" charset="0"/>
              <a:buNone/>
              <a:defRPr/>
            </a:pPr>
            <a:endParaRPr lang="en-US" dirty="0" smtClean="0"/>
          </a:p>
        </p:txBody>
      </p:sp>
      <p:cxnSp>
        <p:nvCxnSpPr>
          <p:cNvPr id="5" name="Straight Connector 4"/>
          <p:cNvCxnSpPr/>
          <p:nvPr/>
        </p:nvCxnSpPr>
        <p:spPr>
          <a:xfrm>
            <a:off x="1828800" y="5076825"/>
            <a:ext cx="586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681663" y="4657725"/>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151313" y="4657725"/>
            <a:ext cx="0" cy="838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354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wipe(down)">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u="sng" dirty="0" smtClean="0"/>
              <a:t>Intensive Properties </a:t>
            </a:r>
            <a:r>
              <a:rPr lang="en-US" i="1" dirty="0" smtClean="0"/>
              <a:t>are not </a:t>
            </a:r>
            <a:r>
              <a:rPr lang="en-US" dirty="0" smtClean="0"/>
              <a:t>dependent on the amount of matter present.</a:t>
            </a:r>
          </a:p>
          <a:p>
            <a:r>
              <a:rPr lang="en-US" dirty="0" smtClean="0"/>
              <a:t>Depend on what is </a:t>
            </a:r>
            <a:r>
              <a:rPr lang="en-US" b="1" dirty="0" smtClean="0"/>
              <a:t>In</a:t>
            </a:r>
            <a:r>
              <a:rPr lang="en-US" dirty="0" smtClean="0"/>
              <a:t>side</a:t>
            </a:r>
          </a:p>
          <a:p>
            <a:pPr lvl="1"/>
            <a:r>
              <a:rPr lang="en-US" dirty="0" smtClean="0"/>
              <a:t>Density, boiling point, color</a:t>
            </a:r>
          </a:p>
          <a:p>
            <a:r>
              <a:rPr lang="en-US" u="sng" dirty="0" smtClean="0"/>
              <a:t>Extensive Properties </a:t>
            </a:r>
            <a:r>
              <a:rPr lang="en-US" i="1" dirty="0" smtClean="0"/>
              <a:t>are </a:t>
            </a:r>
            <a:r>
              <a:rPr lang="en-US" dirty="0" smtClean="0"/>
              <a:t>dependent on the amount of matter present.</a:t>
            </a:r>
          </a:p>
          <a:p>
            <a:r>
              <a:rPr lang="en-US" dirty="0" smtClean="0"/>
              <a:t>Depend on how far they </a:t>
            </a:r>
            <a:r>
              <a:rPr lang="en-US" b="1" dirty="0" smtClean="0"/>
              <a:t>EX</a:t>
            </a:r>
            <a:r>
              <a:rPr lang="en-US" dirty="0" smtClean="0"/>
              <a:t>tend</a:t>
            </a:r>
          </a:p>
          <a:p>
            <a:pPr lvl="1"/>
            <a:r>
              <a:rPr lang="en-US" dirty="0" smtClean="0"/>
              <a:t>Mass, volume, length</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8079A4-7AA8-4A4F-87E2-7781EC5097DD}" type="slidenum">
              <a:rPr lang="en-US" smtClean="0"/>
              <a:pPr/>
              <a:t>13</a:t>
            </a:fld>
            <a:endParaRPr lang="en-US" dirty="0"/>
          </a:p>
        </p:txBody>
      </p:sp>
      <p:sp>
        <p:nvSpPr>
          <p:cNvPr id="2" name="Title 1"/>
          <p:cNvSpPr>
            <a:spLocks noGrp="1"/>
          </p:cNvSpPr>
          <p:nvPr>
            <p:ph type="title"/>
          </p:nvPr>
        </p:nvSpPr>
        <p:spPr/>
        <p:txBody>
          <a:bodyPr/>
          <a:lstStyle/>
          <a:p>
            <a:r>
              <a:rPr lang="en-US" dirty="0" smtClean="0"/>
              <a:t>More on Properties</a:t>
            </a:r>
            <a:endParaRPr lang="en-US" dirty="0"/>
          </a:p>
        </p:txBody>
      </p:sp>
    </p:spTree>
    <p:extLst>
      <p:ext uri="{BB962C8B-B14F-4D97-AF65-F5344CB8AC3E}">
        <p14:creationId xmlns:p14="http://schemas.microsoft.com/office/powerpoint/2010/main" val="117643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smtClean="0"/>
              <a:t>Percent Yield </a:t>
            </a:r>
          </a:p>
        </p:txBody>
      </p:sp>
      <p:sp>
        <p:nvSpPr>
          <p:cNvPr id="3" name="Content Placeholder 2"/>
          <p:cNvSpPr>
            <a:spLocks noGrp="1"/>
          </p:cNvSpPr>
          <p:nvPr>
            <p:ph idx="1"/>
          </p:nvPr>
        </p:nvSpPr>
        <p:spPr>
          <a:xfrm>
            <a:off x="457200" y="1438275"/>
            <a:ext cx="6400800" cy="5038725"/>
          </a:xfrm>
        </p:spPr>
        <p:txBody>
          <a:bodyPr rtlCol="0">
            <a:normAutofit/>
          </a:bodyPr>
          <a:lstStyle/>
          <a:p>
            <a:pPr eaLnBrk="1" fontAlgn="auto" hangingPunct="1">
              <a:spcAft>
                <a:spcPts val="0"/>
              </a:spcAft>
              <a:defRPr/>
            </a:pPr>
            <a:r>
              <a:rPr lang="en-US" dirty="0" smtClean="0"/>
              <a:t>Find the theoretical amount or (Mathematical result )</a:t>
            </a:r>
          </a:p>
          <a:p>
            <a:pPr eaLnBrk="1" fontAlgn="auto" hangingPunct="1">
              <a:spcAft>
                <a:spcPts val="0"/>
              </a:spcAft>
              <a:defRPr/>
            </a:pPr>
            <a:r>
              <a:rPr lang="en-US" dirty="0" smtClean="0"/>
              <a:t>Divide what was obtained (Lab or Actual) by the theoretical </a:t>
            </a:r>
          </a:p>
          <a:p>
            <a:pPr eaLnBrk="1" fontAlgn="auto" hangingPunct="1">
              <a:spcAft>
                <a:spcPts val="0"/>
              </a:spcAft>
              <a:defRPr/>
            </a:pPr>
            <a:r>
              <a:rPr lang="en-US" dirty="0" smtClean="0"/>
              <a:t>Multiply by 100 </a:t>
            </a:r>
          </a:p>
          <a:p>
            <a:pPr eaLnBrk="1" fontAlgn="auto" hangingPunct="1">
              <a:spcAft>
                <a:spcPts val="0"/>
              </a:spcAft>
              <a:defRPr/>
            </a:pPr>
            <a:r>
              <a:rPr lang="en-US" dirty="0" smtClean="0"/>
              <a:t>Yields are seldom 100% due to four factors:</a:t>
            </a:r>
          </a:p>
          <a:p>
            <a:pPr marL="0" indent="0" eaLnBrk="1" fontAlgn="auto" hangingPunct="1">
              <a:spcAft>
                <a:spcPts val="0"/>
              </a:spcAft>
              <a:buFont typeface="Arial" pitchFamily="34" charset="0"/>
              <a:buNone/>
              <a:defRPr/>
            </a:pPr>
            <a:r>
              <a:rPr lang="en-US" dirty="0" smtClean="0"/>
              <a:t>	Poor Collection,</a:t>
            </a:r>
          </a:p>
          <a:p>
            <a:pPr marL="0" indent="0" eaLnBrk="1" fontAlgn="auto" hangingPunct="1">
              <a:spcAft>
                <a:spcPts val="0"/>
              </a:spcAft>
              <a:buFont typeface="Arial" pitchFamily="34" charset="0"/>
              <a:buNone/>
              <a:defRPr/>
            </a:pPr>
            <a:r>
              <a:rPr lang="en-US" dirty="0" smtClean="0"/>
              <a:t> 	Impure reagents, </a:t>
            </a:r>
          </a:p>
          <a:p>
            <a:pPr marL="0" indent="0" eaLnBrk="1" fontAlgn="auto" hangingPunct="1">
              <a:spcAft>
                <a:spcPts val="0"/>
              </a:spcAft>
              <a:buFont typeface="Arial" pitchFamily="34" charset="0"/>
              <a:buNone/>
              <a:defRPr/>
            </a:pPr>
            <a:r>
              <a:rPr lang="en-US" dirty="0" smtClean="0"/>
              <a:t>	Incomplete reactions, </a:t>
            </a:r>
          </a:p>
          <a:p>
            <a:pPr marL="0" indent="0" eaLnBrk="1" fontAlgn="auto" hangingPunct="1">
              <a:spcAft>
                <a:spcPts val="0"/>
              </a:spcAft>
              <a:buFont typeface="Arial" pitchFamily="34" charset="0"/>
              <a:buNone/>
              <a:defRPr/>
            </a:pPr>
            <a:r>
              <a:rPr lang="en-US" dirty="0" smtClean="0"/>
              <a:t>and   Competing side reactions</a:t>
            </a:r>
          </a:p>
          <a:p>
            <a:pPr eaLnBrk="1" fontAlgn="auto" hangingPunct="1">
              <a:spcAft>
                <a:spcPts val="0"/>
              </a:spcAft>
              <a:defRPr/>
            </a:pPr>
            <a:endParaRPr lang="en-US" dirty="0" smtClean="0"/>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81000"/>
            <a:ext cx="1963738"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1590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74638"/>
            <a:ext cx="8229600" cy="792162"/>
          </a:xfrm>
        </p:spPr>
        <p:txBody>
          <a:bodyPr/>
          <a:lstStyle/>
          <a:p>
            <a:pPr eaLnBrk="1" hangingPunct="1"/>
            <a:r>
              <a:rPr lang="en-US" altLang="en-US" smtClean="0"/>
              <a:t>Percent Yield</a:t>
            </a:r>
          </a:p>
        </p:txBody>
      </p:sp>
      <p:sp>
        <p:nvSpPr>
          <p:cNvPr id="3" name="Content Placeholder 2"/>
          <p:cNvSpPr>
            <a:spLocks noGrp="1"/>
          </p:cNvSpPr>
          <p:nvPr>
            <p:ph idx="1"/>
          </p:nvPr>
        </p:nvSpPr>
        <p:spPr>
          <a:xfrm>
            <a:off x="228600" y="1143000"/>
            <a:ext cx="8763000" cy="4983163"/>
          </a:xfrm>
        </p:spPr>
        <p:txBody>
          <a:bodyPr rtlCol="0">
            <a:normAutofit/>
          </a:bodyPr>
          <a:lstStyle/>
          <a:p>
            <a:pPr marL="0" indent="0" eaLnBrk="1" fontAlgn="auto" hangingPunct="1">
              <a:spcAft>
                <a:spcPts val="0"/>
              </a:spcAft>
              <a:buFont typeface="Arial" pitchFamily="34" charset="0"/>
              <a:buNone/>
              <a:defRPr/>
            </a:pPr>
            <a:r>
              <a:rPr lang="en-US" dirty="0" smtClean="0"/>
              <a:t> Cindy reacts </a:t>
            </a:r>
            <a:r>
              <a:rPr lang="en-US" b="1" dirty="0" smtClean="0"/>
              <a:t>4.00 grams of aluminum</a:t>
            </a:r>
            <a:r>
              <a:rPr lang="en-US" dirty="0" smtClean="0"/>
              <a:t> with an excess of oxygen and </a:t>
            </a:r>
            <a:r>
              <a:rPr lang="en-US" b="1" dirty="0" smtClean="0"/>
              <a:t>formed 7.05 grams</a:t>
            </a:r>
            <a:r>
              <a:rPr lang="en-US" dirty="0" smtClean="0"/>
              <a:t> of aluminum oxide.  Please calculate her percent yield. </a:t>
            </a:r>
          </a:p>
          <a:p>
            <a:pPr marL="0" indent="0" eaLnBrk="1" fontAlgn="auto" hangingPunct="1">
              <a:spcAft>
                <a:spcPts val="0"/>
              </a:spcAft>
              <a:buFont typeface="Arial" pitchFamily="34" charset="0"/>
              <a:buNone/>
              <a:defRPr/>
            </a:pPr>
            <a:r>
              <a:rPr lang="en-US" sz="1400" dirty="0" err="1" smtClean="0"/>
              <a:t>Calc</a:t>
            </a:r>
            <a:r>
              <a:rPr lang="en-US" sz="1400" dirty="0" smtClean="0"/>
              <a:t> Theo: </a:t>
            </a:r>
          </a:p>
          <a:p>
            <a:pPr eaLnBrk="1" fontAlgn="auto" hangingPunct="1">
              <a:spcAft>
                <a:spcPts val="0"/>
              </a:spcAft>
              <a:defRPr/>
            </a:pPr>
            <a:r>
              <a:rPr lang="en-US" dirty="0" smtClean="0"/>
              <a:t>4.00 g Al        1mol Al     2 Al</a:t>
            </a:r>
            <a:r>
              <a:rPr lang="en-US" baseline="-25000" dirty="0" smtClean="0"/>
              <a:t>2</a:t>
            </a:r>
            <a:r>
              <a:rPr lang="en-US" dirty="0" smtClean="0"/>
              <a:t>O</a:t>
            </a:r>
            <a:r>
              <a:rPr lang="en-US" baseline="-25000" dirty="0" smtClean="0"/>
              <a:t>3</a:t>
            </a:r>
            <a:r>
              <a:rPr lang="en-US" dirty="0" smtClean="0"/>
              <a:t>      101.96 g</a:t>
            </a:r>
          </a:p>
          <a:p>
            <a:pPr marL="0" indent="0" eaLnBrk="1" fontAlgn="auto" hangingPunct="1">
              <a:spcAft>
                <a:spcPts val="0"/>
              </a:spcAft>
              <a:buFont typeface="Arial" pitchFamily="34" charset="0"/>
              <a:buNone/>
              <a:defRPr/>
            </a:pPr>
            <a:r>
              <a:rPr lang="en-US" dirty="0" smtClean="0"/>
              <a:t>                             27.0 g        4 Al            1 molAl</a:t>
            </a:r>
            <a:r>
              <a:rPr lang="en-US" baseline="-25000" dirty="0" smtClean="0"/>
              <a:t>2</a:t>
            </a:r>
            <a:r>
              <a:rPr lang="en-US" dirty="0" smtClean="0"/>
              <a:t>O</a:t>
            </a:r>
            <a:r>
              <a:rPr lang="en-US" baseline="-25000" dirty="0" smtClean="0"/>
              <a:t>3</a:t>
            </a:r>
          </a:p>
          <a:p>
            <a:pPr marL="0" indent="0" eaLnBrk="1" fontAlgn="auto" hangingPunct="1">
              <a:spcAft>
                <a:spcPts val="0"/>
              </a:spcAft>
              <a:buFont typeface="Arial" pitchFamily="34" charset="0"/>
              <a:buNone/>
              <a:defRPr/>
            </a:pPr>
            <a:endParaRPr lang="en-US" sz="1600" dirty="0" smtClean="0"/>
          </a:p>
          <a:p>
            <a:pPr marL="0" indent="0" eaLnBrk="1" fontAlgn="auto" hangingPunct="1">
              <a:spcAft>
                <a:spcPts val="0"/>
              </a:spcAft>
              <a:buFont typeface="Arial" pitchFamily="34" charset="0"/>
              <a:buNone/>
              <a:defRPr/>
            </a:pPr>
            <a:r>
              <a:rPr lang="en-US" sz="1600" dirty="0" smtClean="0"/>
              <a:t>Should get</a:t>
            </a:r>
            <a:r>
              <a:rPr lang="en-US" dirty="0" smtClean="0"/>
              <a:t>: 7.55 grams Al</a:t>
            </a:r>
            <a:r>
              <a:rPr lang="en-US" baseline="-25000" dirty="0" smtClean="0"/>
              <a:t>2</a:t>
            </a:r>
            <a:r>
              <a:rPr lang="en-US" dirty="0" smtClean="0"/>
              <a:t>O</a:t>
            </a:r>
            <a:r>
              <a:rPr lang="en-US" baseline="-25000" dirty="0" smtClean="0"/>
              <a:t>3</a:t>
            </a:r>
          </a:p>
          <a:p>
            <a:pPr marL="0" indent="0" eaLnBrk="1" fontAlgn="auto" hangingPunct="1">
              <a:spcAft>
                <a:spcPts val="0"/>
              </a:spcAft>
              <a:buFont typeface="Arial" pitchFamily="34" charset="0"/>
              <a:buNone/>
              <a:defRPr/>
            </a:pPr>
            <a:endParaRPr lang="en-US" baseline="-25000" dirty="0" smtClean="0"/>
          </a:p>
          <a:p>
            <a:pPr marL="0" indent="0" eaLnBrk="1" fontAlgn="auto" hangingPunct="1">
              <a:spcAft>
                <a:spcPts val="0"/>
              </a:spcAft>
              <a:buFont typeface="Arial" pitchFamily="34" charset="0"/>
              <a:buNone/>
              <a:defRPr/>
            </a:pPr>
            <a:r>
              <a:rPr lang="en-US" dirty="0" smtClean="0"/>
              <a:t>% Yield =  7.05 / 7.55 x 100 =  </a:t>
            </a:r>
            <a:r>
              <a:rPr lang="en-US" baseline="-25000" dirty="0" smtClean="0"/>
              <a:t>    </a:t>
            </a:r>
            <a:r>
              <a:rPr lang="en-US" dirty="0" smtClean="0"/>
              <a:t>93.4%</a:t>
            </a:r>
          </a:p>
          <a:p>
            <a:pPr marL="0" indent="0" eaLnBrk="1" fontAlgn="auto" hangingPunct="1">
              <a:spcAft>
                <a:spcPts val="0"/>
              </a:spcAft>
              <a:buFont typeface="Arial" pitchFamily="34" charset="0"/>
              <a:buNone/>
              <a:defRPr/>
            </a:pPr>
            <a:endParaRPr lang="en-US" baseline="-25000" dirty="0" smtClean="0"/>
          </a:p>
        </p:txBody>
      </p:sp>
      <p:cxnSp>
        <p:nvCxnSpPr>
          <p:cNvPr id="5" name="Straight Connector 4"/>
          <p:cNvCxnSpPr/>
          <p:nvPr/>
        </p:nvCxnSpPr>
        <p:spPr>
          <a:xfrm>
            <a:off x="1219200" y="2590800"/>
            <a:ext cx="5486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057400" y="1997177"/>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343400" y="1972596"/>
            <a:ext cx="0" cy="990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045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circle(in)">
                                      <p:cBhvr>
                                        <p:cTn id="15" dur="2000"/>
                                        <p:tgtEl>
                                          <p:spTgt spid="3">
                                            <p:txEl>
                                              <p:pRg st="5" end="5"/>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circle(in)">
                                      <p:cBhvr>
                                        <p:cTn id="2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0" y="228600"/>
            <a:ext cx="6477000" cy="685800"/>
          </a:xfrm>
        </p:spPr>
        <p:txBody>
          <a:bodyPr lIns="90488" tIns="44450" rIns="90488" bIns="44450"/>
          <a:lstStyle/>
          <a:p>
            <a:pPr>
              <a:defRPr/>
            </a:pPr>
            <a:r>
              <a:rPr lang="en-US" sz="3600" u="sng" smtClean="0">
                <a:solidFill>
                  <a:schemeClr val="tx2"/>
                </a:solidFill>
                <a:effectLst>
                  <a:outerShdw blurRad="38100" dist="38100" dir="2700000" algn="tl">
                    <a:srgbClr val="FFFFFF"/>
                  </a:outerShdw>
                </a:effectLst>
              </a:rPr>
              <a:t>Kinetic Molecular Theory</a:t>
            </a:r>
          </a:p>
        </p:txBody>
      </p:sp>
      <p:sp>
        <p:nvSpPr>
          <p:cNvPr id="4099" name="Rectangle 3"/>
          <p:cNvSpPr>
            <a:spLocks noGrp="1" noChangeArrowheads="1"/>
          </p:cNvSpPr>
          <p:nvPr>
            <p:ph type="body" idx="1"/>
          </p:nvPr>
        </p:nvSpPr>
        <p:spPr bwMode="auto">
          <a:xfrm>
            <a:off x="762000" y="914400"/>
            <a:ext cx="71628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a:lnSpc>
                <a:spcPct val="90000"/>
              </a:lnSpc>
              <a:buClr>
                <a:srgbClr val="FFFF00"/>
              </a:buClr>
              <a:buFont typeface="Wingdings" pitchFamily="2" charset="2"/>
              <a:buChar char="q"/>
            </a:pPr>
            <a:r>
              <a:rPr lang="en-US" altLang="en-US" sz="2800" smtClean="0">
                <a:solidFill>
                  <a:schemeClr val="tx2"/>
                </a:solidFill>
              </a:rPr>
              <a:t>Particles of matter are ALWAYS in motion</a:t>
            </a:r>
          </a:p>
          <a:p>
            <a:pPr>
              <a:lnSpc>
                <a:spcPct val="90000"/>
              </a:lnSpc>
              <a:buClr>
                <a:schemeClr val="tx2"/>
              </a:buClr>
              <a:buFontTx/>
              <a:buBlip>
                <a:blip r:embed="rId2"/>
              </a:buBlip>
            </a:pPr>
            <a:endParaRPr lang="en-US" altLang="en-US" sz="2800" smtClean="0">
              <a:solidFill>
                <a:schemeClr val="tx2"/>
              </a:solidFill>
            </a:endParaRPr>
          </a:p>
        </p:txBody>
      </p:sp>
      <p:sp>
        <p:nvSpPr>
          <p:cNvPr id="13316" name="Text Box 4"/>
          <p:cNvSpPr txBox="1">
            <a:spLocks noChangeArrowheads="1"/>
          </p:cNvSpPr>
          <p:nvPr/>
        </p:nvSpPr>
        <p:spPr bwMode="auto">
          <a:xfrm>
            <a:off x="593725" y="2132013"/>
            <a:ext cx="8550275"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lnSpc>
                <a:spcPct val="90000"/>
              </a:lnSpc>
              <a:spcBef>
                <a:spcPct val="20000"/>
              </a:spcBef>
              <a:buClr>
                <a:srgbClr val="FFFF00"/>
              </a:buClr>
              <a:buFont typeface="Wingdings" pitchFamily="2" charset="2"/>
              <a:buChar char="q"/>
            </a:pPr>
            <a:r>
              <a:rPr lang="en-US" altLang="en-US" sz="2400">
                <a:solidFill>
                  <a:srgbClr val="675E47"/>
                </a:solidFill>
              </a:rPr>
              <a:t>Volume of individual particles is </a:t>
            </a:r>
            <a:r>
              <a:rPr lang="en-US" altLang="en-US" sz="2400">
                <a:solidFill>
                  <a:srgbClr val="675E47"/>
                </a:solidFill>
                <a:latin typeface="Symbol" pitchFamily="18" charset="2"/>
                <a:sym typeface="Symbol" pitchFamily="18" charset="2"/>
              </a:rPr>
              <a:t></a:t>
            </a:r>
            <a:r>
              <a:rPr lang="en-US" altLang="en-US" sz="2400">
                <a:solidFill>
                  <a:srgbClr val="675E47"/>
                </a:solidFill>
              </a:rPr>
              <a:t> zero. Consists of large number of particles that are very far apart</a:t>
            </a:r>
          </a:p>
          <a:p>
            <a:endParaRPr lang="en-US" altLang="en-US">
              <a:solidFill>
                <a:srgbClr val="675E47"/>
              </a:solidFill>
            </a:endParaRPr>
          </a:p>
        </p:txBody>
      </p:sp>
      <p:sp>
        <p:nvSpPr>
          <p:cNvPr id="13317" name="Text Box 5"/>
          <p:cNvSpPr txBox="1">
            <a:spLocks noChangeArrowheads="1"/>
          </p:cNvSpPr>
          <p:nvPr/>
        </p:nvSpPr>
        <p:spPr bwMode="auto">
          <a:xfrm>
            <a:off x="669925" y="3046413"/>
            <a:ext cx="8169275"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lnSpc>
                <a:spcPct val="90000"/>
              </a:lnSpc>
              <a:spcBef>
                <a:spcPct val="20000"/>
              </a:spcBef>
              <a:buClr>
                <a:srgbClr val="FFFF00"/>
              </a:buClr>
              <a:buFont typeface="Wingdings" pitchFamily="2" charset="2"/>
              <a:buChar char="q"/>
            </a:pPr>
            <a:r>
              <a:rPr lang="en-US" altLang="en-US" sz="2400">
                <a:solidFill>
                  <a:srgbClr val="675E47"/>
                </a:solidFill>
              </a:rPr>
              <a:t>Collisions of particles with container walls       cause pressure exerted by gas but are negated </a:t>
            </a:r>
          </a:p>
          <a:p>
            <a:endParaRPr lang="en-US" altLang="en-US">
              <a:solidFill>
                <a:srgbClr val="675E47"/>
              </a:solidFill>
            </a:endParaRPr>
          </a:p>
        </p:txBody>
      </p:sp>
      <p:sp>
        <p:nvSpPr>
          <p:cNvPr id="13318" name="Text Box 6"/>
          <p:cNvSpPr txBox="1">
            <a:spLocks noChangeArrowheads="1"/>
          </p:cNvSpPr>
          <p:nvPr/>
        </p:nvSpPr>
        <p:spPr bwMode="auto">
          <a:xfrm>
            <a:off x="517525" y="3962400"/>
            <a:ext cx="8016875"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lnSpc>
                <a:spcPct val="90000"/>
              </a:lnSpc>
              <a:spcBef>
                <a:spcPct val="20000"/>
              </a:spcBef>
              <a:buClr>
                <a:srgbClr val="FFFF00"/>
              </a:buClr>
              <a:buFont typeface="Wingdings" pitchFamily="2" charset="2"/>
              <a:buChar char="q"/>
            </a:pPr>
            <a:r>
              <a:rPr lang="en-US" altLang="en-US" sz="2400">
                <a:solidFill>
                  <a:srgbClr val="675E47"/>
                </a:solidFill>
              </a:rPr>
              <a:t>Particles exert no forces on each other </a:t>
            </a:r>
          </a:p>
          <a:p>
            <a:pPr>
              <a:lnSpc>
                <a:spcPct val="90000"/>
              </a:lnSpc>
              <a:spcBef>
                <a:spcPct val="20000"/>
              </a:spcBef>
              <a:buClr>
                <a:srgbClr val="FFFF00"/>
              </a:buClr>
              <a:buFont typeface="Wingdings" pitchFamily="2" charset="2"/>
              <a:buNone/>
            </a:pPr>
            <a:r>
              <a:rPr lang="en-US" altLang="en-US" sz="2400">
                <a:solidFill>
                  <a:srgbClr val="675E47"/>
                </a:solidFill>
              </a:rPr>
              <a:t>     ( neither attraction or repulsion)</a:t>
            </a:r>
          </a:p>
          <a:p>
            <a:endParaRPr lang="en-US" altLang="en-US">
              <a:solidFill>
                <a:srgbClr val="675E47"/>
              </a:solidFill>
            </a:endParaRPr>
          </a:p>
        </p:txBody>
      </p:sp>
      <p:sp>
        <p:nvSpPr>
          <p:cNvPr id="13319" name="Text Box 7"/>
          <p:cNvSpPr txBox="1">
            <a:spLocks noChangeArrowheads="1"/>
          </p:cNvSpPr>
          <p:nvPr/>
        </p:nvSpPr>
        <p:spPr bwMode="auto">
          <a:xfrm>
            <a:off x="457200" y="5410200"/>
            <a:ext cx="8093075" cy="10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lnSpc>
                <a:spcPct val="90000"/>
              </a:lnSpc>
              <a:spcBef>
                <a:spcPct val="20000"/>
              </a:spcBef>
              <a:buClr>
                <a:srgbClr val="FFFF00"/>
              </a:buClr>
              <a:buFont typeface="Wingdings" pitchFamily="2" charset="2"/>
              <a:buChar char="q"/>
            </a:pPr>
            <a:r>
              <a:rPr lang="en-US" altLang="en-US" sz="2400">
                <a:solidFill>
                  <a:srgbClr val="675E47"/>
                </a:solidFill>
              </a:rPr>
              <a:t>Average kinetic energy </a:t>
            </a:r>
            <a:r>
              <a:rPr lang="en-US" altLang="en-US" sz="2400">
                <a:solidFill>
                  <a:srgbClr val="675E47"/>
                </a:solidFill>
                <a:latin typeface="Symbol" pitchFamily="18" charset="2"/>
              </a:rPr>
              <a:t>µ</a:t>
            </a:r>
            <a:r>
              <a:rPr lang="en-US" altLang="en-US" sz="2400">
                <a:solidFill>
                  <a:srgbClr val="675E47"/>
                </a:solidFill>
              </a:rPr>
              <a:t> Kelvin         temperature of a gas. </a:t>
            </a:r>
            <a:r>
              <a:rPr lang="en-US" altLang="en-US" sz="2400" i="1">
                <a:solidFill>
                  <a:srgbClr val="675E47"/>
                </a:solidFill>
              </a:rPr>
              <a:t>( the warmer the faster)</a:t>
            </a:r>
          </a:p>
          <a:p>
            <a:endParaRPr lang="en-US" altLang="en-US">
              <a:solidFill>
                <a:srgbClr val="675E47"/>
              </a:solidFill>
            </a:endParaRPr>
          </a:p>
        </p:txBody>
      </p:sp>
    </p:spTree>
    <p:extLst>
      <p:ext uri="{BB962C8B-B14F-4D97-AF65-F5344CB8AC3E}">
        <p14:creationId xmlns:p14="http://schemas.microsoft.com/office/powerpoint/2010/main" val="24103709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3316"/>
                                        </p:tgtEl>
                                        <p:attrNameLst>
                                          <p:attrName>style.visibility</p:attrName>
                                        </p:attrNameLst>
                                      </p:cBhvr>
                                      <p:to>
                                        <p:strVal val="visible"/>
                                      </p:to>
                                    </p:set>
                                    <p:anim calcmode="lin" valueType="num">
                                      <p:cBhvr additive="base">
                                        <p:cTn id="11" dur="500" fill="hold"/>
                                        <p:tgtEl>
                                          <p:spTgt spid="13316"/>
                                        </p:tgtEl>
                                        <p:attrNameLst>
                                          <p:attrName>ppt_x</p:attrName>
                                        </p:attrNameLst>
                                      </p:cBhvr>
                                      <p:tavLst>
                                        <p:tav tm="0">
                                          <p:val>
                                            <p:strVal val="0-#ppt_w/2"/>
                                          </p:val>
                                        </p:tav>
                                        <p:tav tm="100000">
                                          <p:val>
                                            <p:strVal val="#ppt_x"/>
                                          </p:val>
                                        </p:tav>
                                      </p:tavLst>
                                    </p:anim>
                                    <p:anim calcmode="lin" valueType="num">
                                      <p:cBhvr additive="base">
                                        <p:cTn id="12" dur="500" fill="hold"/>
                                        <p:tgtEl>
                                          <p:spTgt spid="13316"/>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3317"/>
                                        </p:tgtEl>
                                        <p:attrNameLst>
                                          <p:attrName>style.visibility</p:attrName>
                                        </p:attrNameLst>
                                      </p:cBhvr>
                                      <p:to>
                                        <p:strVal val="visible"/>
                                      </p:to>
                                    </p:set>
                                    <p:anim calcmode="lin" valueType="num">
                                      <p:cBhvr additive="base">
                                        <p:cTn id="17" dur="500" fill="hold"/>
                                        <p:tgtEl>
                                          <p:spTgt spid="13317"/>
                                        </p:tgtEl>
                                        <p:attrNameLst>
                                          <p:attrName>ppt_x</p:attrName>
                                        </p:attrNameLst>
                                      </p:cBhvr>
                                      <p:tavLst>
                                        <p:tav tm="0">
                                          <p:val>
                                            <p:strVal val="0-#ppt_w/2"/>
                                          </p:val>
                                        </p:tav>
                                        <p:tav tm="100000">
                                          <p:val>
                                            <p:strVal val="#ppt_x"/>
                                          </p:val>
                                        </p:tav>
                                      </p:tavLst>
                                    </p:anim>
                                    <p:anim calcmode="lin" valueType="num">
                                      <p:cBhvr additive="base">
                                        <p:cTn id="18" dur="500" fill="hold"/>
                                        <p:tgtEl>
                                          <p:spTgt spid="13317"/>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3318"/>
                                        </p:tgtEl>
                                        <p:attrNameLst>
                                          <p:attrName>style.visibility</p:attrName>
                                        </p:attrNameLst>
                                      </p:cBhvr>
                                      <p:to>
                                        <p:strVal val="visible"/>
                                      </p:to>
                                    </p:set>
                                    <p:anim calcmode="lin" valueType="num">
                                      <p:cBhvr additive="base">
                                        <p:cTn id="23" dur="500" fill="hold"/>
                                        <p:tgtEl>
                                          <p:spTgt spid="13318"/>
                                        </p:tgtEl>
                                        <p:attrNameLst>
                                          <p:attrName>ppt_x</p:attrName>
                                        </p:attrNameLst>
                                      </p:cBhvr>
                                      <p:tavLst>
                                        <p:tav tm="0">
                                          <p:val>
                                            <p:strVal val="0-#ppt_w/2"/>
                                          </p:val>
                                        </p:tav>
                                        <p:tav tm="100000">
                                          <p:val>
                                            <p:strVal val="#ppt_x"/>
                                          </p:val>
                                        </p:tav>
                                      </p:tavLst>
                                    </p:anim>
                                    <p:anim calcmode="lin" valueType="num">
                                      <p:cBhvr additive="base">
                                        <p:cTn id="24" dur="500" fill="hold"/>
                                        <p:tgtEl>
                                          <p:spTgt spid="13318"/>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3319"/>
                                        </p:tgtEl>
                                        <p:attrNameLst>
                                          <p:attrName>style.visibility</p:attrName>
                                        </p:attrNameLst>
                                      </p:cBhvr>
                                      <p:to>
                                        <p:strVal val="visible"/>
                                      </p:to>
                                    </p:set>
                                    <p:anim calcmode="lin" valueType="num">
                                      <p:cBhvr additive="base">
                                        <p:cTn id="29" dur="500" fill="hold"/>
                                        <p:tgtEl>
                                          <p:spTgt spid="13319"/>
                                        </p:tgtEl>
                                        <p:attrNameLst>
                                          <p:attrName>ppt_x</p:attrName>
                                        </p:attrNameLst>
                                      </p:cBhvr>
                                      <p:tavLst>
                                        <p:tav tm="0">
                                          <p:val>
                                            <p:strVal val="0-#ppt_w/2"/>
                                          </p:val>
                                        </p:tav>
                                        <p:tav tm="100000">
                                          <p:val>
                                            <p:strVal val="#ppt_x"/>
                                          </p:val>
                                        </p:tav>
                                      </p:tavLst>
                                    </p:anim>
                                    <p:anim calcmode="lin" valueType="num">
                                      <p:cBhvr additive="base">
                                        <p:cTn id="30" dur="500" fill="hold"/>
                                        <p:tgtEl>
                                          <p:spTgt spid="133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P spid="13316" grpId="0" autoUpdateAnimBg="0"/>
      <p:bldP spid="13317" grpId="0" autoUpdateAnimBg="0"/>
      <p:bldP spid="13318" grpId="0" autoUpdateAnimBg="0"/>
      <p:bldP spid="13319" grpId="0"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a:xfrm>
            <a:off x="685800" y="609600"/>
            <a:ext cx="7772400" cy="685800"/>
          </a:xfrm>
        </p:spPr>
        <p:txBody>
          <a:bodyPr lIns="90488" tIns="44450" rIns="90488" bIns="44450"/>
          <a:lstStyle/>
          <a:p>
            <a:pPr>
              <a:defRPr/>
            </a:pPr>
            <a:r>
              <a:rPr lang="en-US" sz="3200" u="sng" smtClean="0">
                <a:solidFill>
                  <a:schemeClr val="tx2"/>
                </a:solidFill>
                <a:effectLst>
                  <a:outerShdw blurRad="38100" dist="38100" dir="2700000" algn="tl">
                    <a:srgbClr val="FFFFFF"/>
                  </a:outerShdw>
                </a:effectLst>
              </a:rPr>
              <a:t>The Meaning of Temperature</a:t>
            </a:r>
          </a:p>
        </p:txBody>
      </p:sp>
      <p:sp>
        <p:nvSpPr>
          <p:cNvPr id="16387" name="Rectangle 1027"/>
          <p:cNvSpPr>
            <a:spLocks noGrp="1" noChangeArrowheads="1"/>
          </p:cNvSpPr>
          <p:nvPr>
            <p:ph type="body" sz="half" idx="2"/>
          </p:nvPr>
        </p:nvSpPr>
        <p:spPr bwMode="auto">
          <a:xfrm>
            <a:off x="609600" y="2895600"/>
            <a:ext cx="8229600" cy="1504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a:buFontTx/>
              <a:buBlip>
                <a:blip r:embed="rId3"/>
              </a:buBlip>
            </a:pPr>
            <a:r>
              <a:rPr lang="en-US" altLang="en-US" sz="2800" smtClean="0">
                <a:solidFill>
                  <a:schemeClr val="tx2"/>
                </a:solidFill>
              </a:rPr>
              <a:t>Kelvin temperature is an index of the random motions of gas particles </a:t>
            </a:r>
          </a:p>
          <a:p>
            <a:pPr>
              <a:buFontTx/>
              <a:buNone/>
            </a:pPr>
            <a:endParaRPr lang="en-US" altLang="en-US" sz="2800" smtClean="0">
              <a:solidFill>
                <a:schemeClr val="tx2"/>
              </a:solidFill>
            </a:endParaRPr>
          </a:p>
        </p:txBody>
      </p:sp>
      <p:graphicFrame>
        <p:nvGraphicFramePr>
          <p:cNvPr id="16388" name="Object 1028">
            <a:hlinkClick r:id="" action="ppaction://ole?verb=0"/>
          </p:cNvPr>
          <p:cNvGraphicFramePr>
            <a:graphicFrameLocks noGrp="1"/>
          </p:cNvGraphicFramePr>
          <p:nvPr>
            <p:ph sz="half" idx="1"/>
          </p:nvPr>
        </p:nvGraphicFramePr>
        <p:xfrm>
          <a:off x="2514600" y="1447800"/>
          <a:ext cx="4291013" cy="1277938"/>
        </p:xfrm>
        <a:graphic>
          <a:graphicData uri="http://schemas.openxmlformats.org/presentationml/2006/ole">
            <mc:AlternateContent xmlns:mc="http://schemas.openxmlformats.org/markup-compatibility/2006">
              <mc:Choice xmlns:v="urn:schemas-microsoft-com:vml" Requires="v">
                <p:oleObj spid="_x0000_s8194" name="Corel Equation 1.0 Equation" r:id="rId4" imgW="4076647" imgH="1238185" progId="CorelEquation">
                  <p:embed/>
                </p:oleObj>
              </mc:Choice>
              <mc:Fallback>
                <p:oleObj name="Corel Equation 1.0 Equation" r:id="rId4" imgW="4076647" imgH="1238185" progId="CorelEquation">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447800"/>
                        <a:ext cx="4291013" cy="1277938"/>
                      </a:xfrm>
                      <a:prstGeom prst="rect">
                        <a:avLst/>
                      </a:prstGeom>
                      <a:solidFill>
                        <a:srgbClr val="003300"/>
                      </a:solidFill>
                      <a:ln>
                        <a:noFill/>
                      </a:ln>
                      <a:extLs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1030" name="Text Box 6"/>
          <p:cNvSpPr txBox="1">
            <a:spLocks noChangeArrowheads="1"/>
          </p:cNvSpPr>
          <p:nvPr/>
        </p:nvSpPr>
        <p:spPr bwMode="auto">
          <a:xfrm>
            <a:off x="533400" y="5178425"/>
            <a:ext cx="70104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spcBef>
                <a:spcPct val="20000"/>
              </a:spcBef>
              <a:buFontTx/>
              <a:buBlip>
                <a:blip r:embed="rId3"/>
              </a:buBlip>
            </a:pPr>
            <a:r>
              <a:rPr lang="en-US" altLang="en-US" sz="2800">
                <a:solidFill>
                  <a:srgbClr val="675E47"/>
                </a:solidFill>
              </a:rPr>
              <a:t>(higher </a:t>
            </a:r>
            <a:r>
              <a:rPr lang="en-US" altLang="en-US" sz="2800" i="1">
                <a:solidFill>
                  <a:srgbClr val="675E47"/>
                </a:solidFill>
              </a:rPr>
              <a:t>T</a:t>
            </a:r>
            <a:r>
              <a:rPr lang="en-US" altLang="en-US" sz="2800">
                <a:solidFill>
                  <a:srgbClr val="675E47"/>
                </a:solidFill>
              </a:rPr>
              <a:t> means greater motion.)</a:t>
            </a:r>
          </a:p>
          <a:p>
            <a:endParaRPr lang="en-US" altLang="en-US">
              <a:solidFill>
                <a:srgbClr val="2F2B20"/>
              </a:solidFill>
            </a:endParaRPr>
          </a:p>
        </p:txBody>
      </p:sp>
    </p:spTree>
    <p:extLst>
      <p:ext uri="{BB962C8B-B14F-4D97-AF65-F5344CB8AC3E}">
        <p14:creationId xmlns:p14="http://schemas.microsoft.com/office/powerpoint/2010/main" val="7211212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10" fill="hold" nodeType="clickEffect">
                                  <p:stCondLst>
                                    <p:cond delay="0"/>
                                  </p:stCondLst>
                                  <p:childTnLst>
                                    <p:set>
                                      <p:cBhvr>
                                        <p:cTn id="10" dur="1" fill="hold">
                                          <p:stCondLst>
                                            <p:cond delay="0"/>
                                          </p:stCondLst>
                                        </p:cTn>
                                        <p:tgtEl>
                                          <p:spTgt spid="16388"/>
                                        </p:tgtEl>
                                        <p:attrNameLst>
                                          <p:attrName>style.visibility</p:attrName>
                                        </p:attrNameLst>
                                      </p:cBhvr>
                                      <p:to>
                                        <p:strVal val="visible"/>
                                      </p:to>
                                    </p:set>
                                    <p:anim calcmode="lin" valueType="num">
                                      <p:cBhvr>
                                        <p:cTn id="11" dur="500" fill="hold"/>
                                        <p:tgtEl>
                                          <p:spTgt spid="16388"/>
                                        </p:tgtEl>
                                        <p:attrNameLst>
                                          <p:attrName>ppt_w</p:attrName>
                                        </p:attrNameLst>
                                      </p:cBhvr>
                                      <p:tavLst>
                                        <p:tav tm="0">
                                          <p:val>
                                            <p:fltVal val="0"/>
                                          </p:val>
                                        </p:tav>
                                        <p:tav tm="100000">
                                          <p:val>
                                            <p:strVal val="#ppt_w"/>
                                          </p:val>
                                        </p:tav>
                                      </p:tavLst>
                                    </p:anim>
                                    <p:anim calcmode="lin" valueType="num">
                                      <p:cBhvr>
                                        <p:cTn id="12" dur="500" fill="hold"/>
                                        <p:tgtEl>
                                          <p:spTgt spid="16388"/>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30"/>
                                        </p:tgtEl>
                                        <p:attrNameLst>
                                          <p:attrName>style.visibility</p:attrName>
                                        </p:attrNameLst>
                                      </p:cBhvr>
                                      <p:to>
                                        <p:strVal val="visible"/>
                                      </p:to>
                                    </p:set>
                                    <p:anim calcmode="lin" valueType="num">
                                      <p:cBhvr additive="base">
                                        <p:cTn id="17" dur="500" fill="hold"/>
                                        <p:tgtEl>
                                          <p:spTgt spid="1030"/>
                                        </p:tgtEl>
                                        <p:attrNameLst>
                                          <p:attrName>ppt_x</p:attrName>
                                        </p:attrNameLst>
                                      </p:cBhvr>
                                      <p:tavLst>
                                        <p:tav tm="0">
                                          <p:val>
                                            <p:strVal val="0-#ppt_w/2"/>
                                          </p:val>
                                        </p:tav>
                                        <p:tav tm="100000">
                                          <p:val>
                                            <p:strVal val="#ppt_x"/>
                                          </p:val>
                                        </p:tav>
                                      </p:tavLst>
                                    </p:anim>
                                    <p:anim calcmode="lin" valueType="num">
                                      <p:cBhvr additive="base">
                                        <p:cTn id="18" dur="500" fill="hold"/>
                                        <p:tgtEl>
                                          <p:spTgt spid="10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P spid="1030" grpId="0"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050"/>
          <p:cNvSpPr>
            <a:spLocks noGrp="1" noChangeArrowheads="1"/>
          </p:cNvSpPr>
          <p:nvPr>
            <p:ph type="title"/>
          </p:nvPr>
        </p:nvSpPr>
        <p:spPr>
          <a:xfrm>
            <a:off x="762000" y="304800"/>
            <a:ext cx="7772400" cy="609600"/>
          </a:xfrm>
        </p:spPr>
        <p:txBody>
          <a:bodyPr/>
          <a:lstStyle/>
          <a:p>
            <a:pPr>
              <a:defRPr/>
            </a:pPr>
            <a:r>
              <a:rPr lang="en-US" sz="3200" smtClean="0">
                <a:effectLst>
                  <a:outerShdw blurRad="38100" dist="38100" dir="2700000" algn="tl">
                    <a:srgbClr val="000000"/>
                  </a:outerShdw>
                </a:effectLst>
              </a:rPr>
              <a:t>The Nature of Gases</a:t>
            </a:r>
          </a:p>
        </p:txBody>
      </p:sp>
      <p:sp>
        <p:nvSpPr>
          <p:cNvPr id="29699" name="Rectangle 2051"/>
          <p:cNvSpPr>
            <a:spLocks noGrp="1" noChangeArrowheads="1"/>
          </p:cNvSpPr>
          <p:nvPr>
            <p:ph type="body" idx="1"/>
          </p:nvPr>
        </p:nvSpPr>
        <p:spPr bwMode="auto">
          <a:xfrm>
            <a:off x="304800" y="784225"/>
            <a:ext cx="86106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Blip>
                <a:blip r:embed="rId3"/>
              </a:buBlip>
            </a:pPr>
            <a:r>
              <a:rPr lang="en-US" altLang="en-US" sz="2800" smtClean="0">
                <a:solidFill>
                  <a:schemeClr val="tx2"/>
                </a:solidFill>
              </a:rPr>
              <a:t> Expansion: Gases expand to fill their containers completely</a:t>
            </a:r>
          </a:p>
          <a:p>
            <a:pPr>
              <a:buFontTx/>
              <a:buBlip>
                <a:blip r:embed="rId3"/>
              </a:buBlip>
            </a:pPr>
            <a:endParaRPr lang="en-US" altLang="en-US" sz="2800" smtClean="0">
              <a:solidFill>
                <a:schemeClr val="tx2"/>
              </a:solidFill>
            </a:endParaRPr>
          </a:p>
        </p:txBody>
      </p:sp>
      <p:sp>
        <p:nvSpPr>
          <p:cNvPr id="19460" name="Text Box 4"/>
          <p:cNvSpPr txBox="1">
            <a:spLocks noChangeArrowheads="1"/>
          </p:cNvSpPr>
          <p:nvPr/>
        </p:nvSpPr>
        <p:spPr bwMode="auto">
          <a:xfrm>
            <a:off x="0" y="1752600"/>
            <a:ext cx="9144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lnSpc>
                <a:spcPct val="90000"/>
              </a:lnSpc>
              <a:spcBef>
                <a:spcPct val="20000"/>
              </a:spcBef>
              <a:buFontTx/>
              <a:buBlip>
                <a:blip r:embed="rId3"/>
              </a:buBlip>
            </a:pPr>
            <a:r>
              <a:rPr lang="en-US" altLang="en-US" sz="2800">
                <a:solidFill>
                  <a:srgbClr val="675E47"/>
                </a:solidFill>
              </a:rPr>
              <a:t>Fluidity: – they flow and slide past one another</a:t>
            </a:r>
          </a:p>
        </p:txBody>
      </p:sp>
      <p:sp>
        <p:nvSpPr>
          <p:cNvPr id="19461" name="Text Box 5"/>
          <p:cNvSpPr txBox="1">
            <a:spLocks noChangeArrowheads="1"/>
          </p:cNvSpPr>
          <p:nvPr/>
        </p:nvSpPr>
        <p:spPr bwMode="auto">
          <a:xfrm>
            <a:off x="381000" y="2286000"/>
            <a:ext cx="7189788"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Comic Sans MS" pitchFamily="66" charset="0"/>
              </a:defRPr>
            </a:lvl1pPr>
            <a:lvl2pPr>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lnSpc>
                <a:spcPct val="90000"/>
              </a:lnSpc>
              <a:spcBef>
                <a:spcPct val="20000"/>
              </a:spcBef>
              <a:buFontTx/>
              <a:buBlip>
                <a:blip r:embed="rId3"/>
              </a:buBlip>
            </a:pPr>
            <a:r>
              <a:rPr lang="en-US" altLang="en-US" sz="2800">
                <a:solidFill>
                  <a:srgbClr val="675E47"/>
                </a:solidFill>
              </a:rPr>
              <a:t>Gases have low density</a:t>
            </a:r>
          </a:p>
          <a:p>
            <a:pPr lvl="1">
              <a:lnSpc>
                <a:spcPct val="90000"/>
              </a:lnSpc>
              <a:spcBef>
                <a:spcPct val="20000"/>
              </a:spcBef>
              <a:buFontTx/>
              <a:buBlip>
                <a:blip r:embed="rId3"/>
              </a:buBlip>
            </a:pPr>
            <a:r>
              <a:rPr lang="en-US" altLang="en-US" sz="2000">
                <a:solidFill>
                  <a:srgbClr val="675E47"/>
                </a:solidFill>
              </a:rPr>
              <a:t>1/1000 the density of the equivalent liquid or solid</a:t>
            </a:r>
          </a:p>
          <a:p>
            <a:endParaRPr lang="en-US" altLang="en-US">
              <a:solidFill>
                <a:srgbClr val="2F2B20"/>
              </a:solidFill>
            </a:endParaRPr>
          </a:p>
        </p:txBody>
      </p:sp>
      <p:sp>
        <p:nvSpPr>
          <p:cNvPr id="19462" name="Text Box 6"/>
          <p:cNvSpPr txBox="1">
            <a:spLocks noChangeArrowheads="1"/>
          </p:cNvSpPr>
          <p:nvPr/>
        </p:nvSpPr>
        <p:spPr bwMode="auto">
          <a:xfrm>
            <a:off x="304800" y="3200400"/>
            <a:ext cx="8534400"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lnSpc>
                <a:spcPct val="90000"/>
              </a:lnSpc>
              <a:spcBef>
                <a:spcPct val="20000"/>
              </a:spcBef>
              <a:buFontTx/>
              <a:buBlip>
                <a:blip r:embed="rId3"/>
              </a:buBlip>
            </a:pPr>
            <a:r>
              <a:rPr lang="en-US" altLang="en-US" sz="2800">
                <a:solidFill>
                  <a:srgbClr val="675E47"/>
                </a:solidFill>
              </a:rPr>
              <a:t>Compressibility:</a:t>
            </a:r>
            <a:r>
              <a:rPr lang="en-US" altLang="en-US" sz="2400">
                <a:solidFill>
                  <a:srgbClr val="675E47"/>
                </a:solidFill>
              </a:rPr>
              <a:t> can move molecules closer together</a:t>
            </a:r>
          </a:p>
          <a:p>
            <a:endParaRPr lang="en-US" altLang="en-US">
              <a:solidFill>
                <a:srgbClr val="2F2B20"/>
              </a:solidFill>
            </a:endParaRPr>
          </a:p>
        </p:txBody>
      </p:sp>
      <p:sp>
        <p:nvSpPr>
          <p:cNvPr id="19463" name="Text Box 7"/>
          <p:cNvSpPr txBox="1">
            <a:spLocks noChangeArrowheads="1"/>
          </p:cNvSpPr>
          <p:nvPr/>
        </p:nvSpPr>
        <p:spPr bwMode="auto">
          <a:xfrm>
            <a:off x="381000" y="3810000"/>
            <a:ext cx="8382000" cy="228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lnSpc>
                <a:spcPct val="90000"/>
              </a:lnSpc>
              <a:spcBef>
                <a:spcPct val="20000"/>
              </a:spcBef>
              <a:buFontTx/>
              <a:buBlip>
                <a:blip r:embed="rId3"/>
              </a:buBlip>
            </a:pPr>
            <a:r>
              <a:rPr lang="en-US" altLang="en-US" sz="2800">
                <a:solidFill>
                  <a:srgbClr val="675E47"/>
                </a:solidFill>
              </a:rPr>
              <a:t>Diffusion:</a:t>
            </a:r>
            <a:r>
              <a:rPr lang="en-US" altLang="en-US" sz="2400">
                <a:solidFill>
                  <a:srgbClr val="675E47"/>
                </a:solidFill>
              </a:rPr>
              <a:t>  Spontaneous mixing of molecules </a:t>
            </a:r>
          </a:p>
          <a:p>
            <a:pPr>
              <a:lnSpc>
                <a:spcPct val="90000"/>
              </a:lnSpc>
              <a:spcBef>
                <a:spcPct val="20000"/>
              </a:spcBef>
            </a:pPr>
            <a:r>
              <a:rPr lang="en-US" altLang="en-US" sz="2400" i="1">
                <a:solidFill>
                  <a:srgbClr val="675E47"/>
                </a:solidFill>
              </a:rPr>
              <a:t>Depends on size, shape, force of attraction &amp; temperature</a:t>
            </a:r>
          </a:p>
          <a:p>
            <a:pPr>
              <a:lnSpc>
                <a:spcPct val="90000"/>
              </a:lnSpc>
              <a:spcBef>
                <a:spcPct val="20000"/>
              </a:spcBef>
            </a:pPr>
            <a:r>
              <a:rPr lang="en-US" altLang="en-US" sz="2400">
                <a:solidFill>
                  <a:srgbClr val="675E47"/>
                </a:solidFill>
              </a:rPr>
              <a:t>   </a:t>
            </a:r>
          </a:p>
          <a:p>
            <a:pPr>
              <a:lnSpc>
                <a:spcPct val="90000"/>
              </a:lnSpc>
              <a:spcBef>
                <a:spcPct val="20000"/>
              </a:spcBef>
            </a:pPr>
            <a:r>
              <a:rPr lang="en-US" altLang="en-US" sz="2400">
                <a:solidFill>
                  <a:srgbClr val="675E47"/>
                </a:solidFill>
              </a:rPr>
              <a:t>effusion:  forced through a tiny opening</a:t>
            </a:r>
          </a:p>
          <a:p>
            <a:endParaRPr lang="en-US" altLang="en-US">
              <a:solidFill>
                <a:srgbClr val="2F2B20"/>
              </a:solidFill>
            </a:endParaRPr>
          </a:p>
        </p:txBody>
      </p:sp>
    </p:spTree>
    <p:extLst>
      <p:ext uri="{BB962C8B-B14F-4D97-AF65-F5344CB8AC3E}">
        <p14:creationId xmlns:p14="http://schemas.microsoft.com/office/powerpoint/2010/main" val="2546149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460"/>
                                        </p:tgtEl>
                                        <p:attrNameLst>
                                          <p:attrName>style.visibility</p:attrName>
                                        </p:attrNameLst>
                                      </p:cBhvr>
                                      <p:to>
                                        <p:strVal val="visible"/>
                                      </p:to>
                                    </p:set>
                                    <p:anim calcmode="lin" valueType="num">
                                      <p:cBhvr additive="base">
                                        <p:cTn id="13" dur="500" fill="hold"/>
                                        <p:tgtEl>
                                          <p:spTgt spid="19460"/>
                                        </p:tgtEl>
                                        <p:attrNameLst>
                                          <p:attrName>ppt_x</p:attrName>
                                        </p:attrNameLst>
                                      </p:cBhvr>
                                      <p:tavLst>
                                        <p:tav tm="0">
                                          <p:val>
                                            <p:strVal val="1+#ppt_w/2"/>
                                          </p:val>
                                        </p:tav>
                                        <p:tav tm="100000">
                                          <p:val>
                                            <p:strVal val="#ppt_x"/>
                                          </p:val>
                                        </p:tav>
                                      </p:tavLst>
                                    </p:anim>
                                    <p:anim calcmode="lin" valueType="num">
                                      <p:cBhvr additive="base">
                                        <p:cTn id="14" dur="500" fill="hold"/>
                                        <p:tgtEl>
                                          <p:spTgt spid="1946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461"/>
                                        </p:tgtEl>
                                        <p:attrNameLst>
                                          <p:attrName>style.visibility</p:attrName>
                                        </p:attrNameLst>
                                      </p:cBhvr>
                                      <p:to>
                                        <p:strVal val="visible"/>
                                      </p:to>
                                    </p:set>
                                    <p:anim calcmode="lin" valueType="num">
                                      <p:cBhvr additive="base">
                                        <p:cTn id="19" dur="500" fill="hold"/>
                                        <p:tgtEl>
                                          <p:spTgt spid="19461"/>
                                        </p:tgtEl>
                                        <p:attrNameLst>
                                          <p:attrName>ppt_x</p:attrName>
                                        </p:attrNameLst>
                                      </p:cBhvr>
                                      <p:tavLst>
                                        <p:tav tm="0">
                                          <p:val>
                                            <p:strVal val="1+#ppt_w/2"/>
                                          </p:val>
                                        </p:tav>
                                        <p:tav tm="100000">
                                          <p:val>
                                            <p:strVal val="#ppt_x"/>
                                          </p:val>
                                        </p:tav>
                                      </p:tavLst>
                                    </p:anim>
                                    <p:anim calcmode="lin" valueType="num">
                                      <p:cBhvr additive="base">
                                        <p:cTn id="20" dur="500" fill="hold"/>
                                        <p:tgtEl>
                                          <p:spTgt spid="1946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9462"/>
                                        </p:tgtEl>
                                        <p:attrNameLst>
                                          <p:attrName>style.visibility</p:attrName>
                                        </p:attrNameLst>
                                      </p:cBhvr>
                                      <p:to>
                                        <p:strVal val="visible"/>
                                      </p:to>
                                    </p:set>
                                    <p:anim calcmode="lin" valueType="num">
                                      <p:cBhvr additive="base">
                                        <p:cTn id="25" dur="500" fill="hold"/>
                                        <p:tgtEl>
                                          <p:spTgt spid="19462"/>
                                        </p:tgtEl>
                                        <p:attrNameLst>
                                          <p:attrName>ppt_x</p:attrName>
                                        </p:attrNameLst>
                                      </p:cBhvr>
                                      <p:tavLst>
                                        <p:tav tm="0">
                                          <p:val>
                                            <p:strVal val="#ppt_x"/>
                                          </p:val>
                                        </p:tav>
                                        <p:tav tm="100000">
                                          <p:val>
                                            <p:strVal val="#ppt_x"/>
                                          </p:val>
                                        </p:tav>
                                      </p:tavLst>
                                    </p:anim>
                                    <p:anim calcmode="lin" valueType="num">
                                      <p:cBhvr additive="base">
                                        <p:cTn id="26" dur="500" fill="hold"/>
                                        <p:tgtEl>
                                          <p:spTgt spid="19462"/>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19463"/>
                                        </p:tgtEl>
                                        <p:attrNameLst>
                                          <p:attrName>style.visibility</p:attrName>
                                        </p:attrNameLst>
                                      </p:cBhvr>
                                      <p:to>
                                        <p:strVal val="visible"/>
                                      </p:to>
                                    </p:set>
                                    <p:anim calcmode="lin" valueType="num">
                                      <p:cBhvr additive="base">
                                        <p:cTn id="31" dur="500" fill="hold"/>
                                        <p:tgtEl>
                                          <p:spTgt spid="19463"/>
                                        </p:tgtEl>
                                        <p:attrNameLst>
                                          <p:attrName>ppt_x</p:attrName>
                                        </p:attrNameLst>
                                      </p:cBhvr>
                                      <p:tavLst>
                                        <p:tav tm="0">
                                          <p:val>
                                            <p:strVal val="0-#ppt_w/2"/>
                                          </p:val>
                                        </p:tav>
                                        <p:tav tm="100000">
                                          <p:val>
                                            <p:strVal val="#ppt_x"/>
                                          </p:val>
                                        </p:tav>
                                      </p:tavLst>
                                    </p:anim>
                                    <p:anim calcmode="lin" valueType="num">
                                      <p:cBhvr additive="base">
                                        <p:cTn id="32" dur="500" fill="hold"/>
                                        <p:tgtEl>
                                          <p:spTgt spid="1946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P spid="19460" grpId="0" autoUpdateAnimBg="0"/>
      <p:bldP spid="19461" grpId="0" autoUpdateAnimBg="0"/>
      <p:bldP spid="19462" grpId="0" autoUpdateAnimBg="0"/>
      <p:bldP spid="19463" grpId="0"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00" name="Rectangle 8"/>
          <p:cNvSpPr>
            <a:spLocks noGrp="1" noChangeArrowheads="1"/>
          </p:cNvSpPr>
          <p:nvPr>
            <p:ph type="title"/>
          </p:nvPr>
        </p:nvSpPr>
        <p:spPr>
          <a:xfrm>
            <a:off x="1600200" y="228600"/>
            <a:ext cx="6553200" cy="685800"/>
          </a:xfrm>
        </p:spPr>
        <p:txBody>
          <a:bodyPr/>
          <a:lstStyle/>
          <a:p>
            <a:pPr>
              <a:defRPr/>
            </a:pPr>
            <a:r>
              <a:rPr lang="en-US" sz="3200" u="sng" smtClean="0">
                <a:effectLst>
                  <a:outerShdw blurRad="38100" dist="38100" dir="2700000" algn="tl">
                    <a:srgbClr val="000000"/>
                  </a:outerShdw>
                </a:effectLst>
              </a:rPr>
              <a:t>Kinetic Energy of Gas Particles</a:t>
            </a:r>
          </a:p>
        </p:txBody>
      </p:sp>
      <p:sp>
        <p:nvSpPr>
          <p:cNvPr id="7171" name="Text Box 7"/>
          <p:cNvSpPr txBox="1">
            <a:spLocks noChangeArrowheads="1"/>
          </p:cNvSpPr>
          <p:nvPr/>
        </p:nvSpPr>
        <p:spPr bwMode="auto">
          <a:xfrm>
            <a:off x="381000" y="1066800"/>
            <a:ext cx="8382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2800">
                <a:solidFill>
                  <a:srgbClr val="675E47"/>
                </a:solidFill>
              </a:rPr>
              <a:t>At the same conditions of temperature, all gases have the same </a:t>
            </a:r>
            <a:r>
              <a:rPr lang="en-US" altLang="en-US" sz="2800" u="sng">
                <a:solidFill>
                  <a:srgbClr val="675E47"/>
                </a:solidFill>
              </a:rPr>
              <a:t>average</a:t>
            </a:r>
            <a:r>
              <a:rPr lang="en-US" altLang="en-US" sz="2800">
                <a:solidFill>
                  <a:srgbClr val="675E47"/>
                </a:solidFill>
              </a:rPr>
              <a:t> kinetic energy. Therefore at the same temperature lighter gases are moving FASTER</a:t>
            </a:r>
          </a:p>
        </p:txBody>
      </p:sp>
      <p:graphicFrame>
        <p:nvGraphicFramePr>
          <p:cNvPr id="7172"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9218" name="Equation" r:id="rId3" imgW="114151" imgH="215619" progId="Equation.3">
                  <p:embed/>
                </p:oleObj>
              </mc:Choice>
              <mc:Fallback>
                <p:oleObj name="Equation" r:id="rId3" imgW="114151"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3"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9219"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4" name="Object 4"/>
          <p:cNvGraphicFramePr>
            <a:graphicFrameLocks noChangeAspect="1"/>
          </p:cNvGraphicFramePr>
          <p:nvPr/>
        </p:nvGraphicFramePr>
        <p:xfrm>
          <a:off x="3657600" y="3048000"/>
          <a:ext cx="2514600" cy="1298575"/>
        </p:xfrm>
        <a:graphic>
          <a:graphicData uri="http://schemas.openxmlformats.org/presentationml/2006/ole">
            <mc:AlternateContent xmlns:mc="http://schemas.openxmlformats.org/markup-compatibility/2006">
              <mc:Choice xmlns:v="urn:schemas-microsoft-com:vml" Requires="v">
                <p:oleObj spid="_x0000_s9220" name="Equation" r:id="rId6" imgW="714264" imgH="342816" progId="Equation.3">
                  <p:embed/>
                </p:oleObj>
              </mc:Choice>
              <mc:Fallback>
                <p:oleObj name="Equation" r:id="rId6" imgW="714264" imgH="342816"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3048000"/>
                        <a:ext cx="2514600" cy="1298575"/>
                      </a:xfrm>
                      <a:prstGeom prst="rect">
                        <a:avLst/>
                      </a:prstGeom>
                      <a:solidFill>
                        <a:schemeClr val="tx2"/>
                      </a:solidFill>
                      <a:ln w="9525">
                        <a:solidFill>
                          <a:srgbClr val="333399"/>
                        </a:solidFill>
                        <a:miter lim="800000"/>
                        <a:headEnd/>
                        <a:tailEnd/>
                      </a:ln>
                    </p:spPr>
                  </p:pic>
                </p:oleObj>
              </mc:Fallback>
            </mc:AlternateContent>
          </a:graphicData>
        </a:graphic>
      </p:graphicFrame>
      <p:sp>
        <p:nvSpPr>
          <p:cNvPr id="7175" name="Text Box 2"/>
          <p:cNvSpPr txBox="1">
            <a:spLocks noChangeArrowheads="1"/>
          </p:cNvSpPr>
          <p:nvPr/>
        </p:nvSpPr>
        <p:spPr bwMode="auto">
          <a:xfrm>
            <a:off x="3505200" y="4267200"/>
            <a:ext cx="19970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3200" i="1">
                <a:solidFill>
                  <a:srgbClr val="675E47"/>
                </a:solidFill>
                <a:latin typeface="Times New Roman" pitchFamily="18" charset="0"/>
              </a:rPr>
              <a:t>m = mass</a:t>
            </a:r>
          </a:p>
        </p:txBody>
      </p:sp>
      <p:sp>
        <p:nvSpPr>
          <p:cNvPr id="7176" name="Text Box 3"/>
          <p:cNvSpPr txBox="1">
            <a:spLocks noChangeArrowheads="1"/>
          </p:cNvSpPr>
          <p:nvPr/>
        </p:nvSpPr>
        <p:spPr bwMode="auto">
          <a:xfrm>
            <a:off x="3641725" y="4953000"/>
            <a:ext cx="29114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3200" i="1">
                <a:solidFill>
                  <a:srgbClr val="675E47"/>
                </a:solidFill>
                <a:latin typeface="Times New Roman" pitchFamily="18" charset="0"/>
              </a:rPr>
              <a:t>v</a:t>
            </a:r>
            <a:r>
              <a:rPr lang="en-US" altLang="en-US" sz="3200">
                <a:solidFill>
                  <a:srgbClr val="675E47"/>
                </a:solidFill>
                <a:latin typeface="Times New Roman" pitchFamily="18" charset="0"/>
              </a:rPr>
              <a:t> = velocity</a:t>
            </a:r>
          </a:p>
        </p:txBody>
      </p:sp>
    </p:spTree>
    <p:extLst>
      <p:ext uri="{BB962C8B-B14F-4D97-AF65-F5344CB8AC3E}">
        <p14:creationId xmlns:p14="http://schemas.microsoft.com/office/powerpoint/2010/main" val="69547305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762000" y="304800"/>
            <a:ext cx="4648200" cy="914400"/>
          </a:xfrm>
        </p:spPr>
        <p:txBody>
          <a:bodyPr/>
          <a:lstStyle/>
          <a:p>
            <a:pPr>
              <a:defRPr/>
            </a:pPr>
            <a:r>
              <a:rPr lang="en-US" sz="3200" u="sng" smtClean="0">
                <a:solidFill>
                  <a:schemeClr val="accent2"/>
                </a:solidFill>
                <a:effectLst>
                  <a:outerShdw blurRad="38100" dist="38100" dir="2700000" algn="tl">
                    <a:srgbClr val="000000"/>
                  </a:outerShdw>
                </a:effectLst>
              </a:rPr>
              <a:t>Measuring Pressure</a:t>
            </a:r>
          </a:p>
        </p:txBody>
      </p:sp>
      <p:sp>
        <p:nvSpPr>
          <p:cNvPr id="23557" name="Text Box 1029"/>
          <p:cNvSpPr txBox="1">
            <a:spLocks noChangeArrowheads="1"/>
          </p:cNvSpPr>
          <p:nvPr/>
        </p:nvSpPr>
        <p:spPr bwMode="auto">
          <a:xfrm>
            <a:off x="762000" y="1143000"/>
            <a:ext cx="4343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2400">
                <a:solidFill>
                  <a:srgbClr val="675E47"/>
                </a:solidFill>
              </a:rPr>
              <a:t>The first device for measuring atmospheric</a:t>
            </a:r>
          </a:p>
          <a:p>
            <a:r>
              <a:rPr lang="en-US" altLang="en-US" sz="2400">
                <a:solidFill>
                  <a:srgbClr val="675E47"/>
                </a:solidFill>
              </a:rPr>
              <a:t>pressure was developed by </a:t>
            </a:r>
            <a:r>
              <a:rPr lang="en-US" altLang="en-US" sz="2400" u="sng">
                <a:solidFill>
                  <a:srgbClr val="9CBEBD"/>
                </a:solidFill>
              </a:rPr>
              <a:t>Evangelista Torricelli</a:t>
            </a:r>
            <a:r>
              <a:rPr lang="en-US" altLang="en-US" sz="2400">
                <a:solidFill>
                  <a:srgbClr val="675E47"/>
                </a:solidFill>
              </a:rPr>
              <a:t> </a:t>
            </a:r>
          </a:p>
          <a:p>
            <a:r>
              <a:rPr lang="en-US" altLang="en-US" sz="2400">
                <a:solidFill>
                  <a:srgbClr val="675E47"/>
                </a:solidFill>
              </a:rPr>
              <a:t>during the 17</a:t>
            </a:r>
            <a:r>
              <a:rPr lang="en-US" altLang="en-US" sz="2400" baseline="30000">
                <a:solidFill>
                  <a:srgbClr val="675E47"/>
                </a:solidFill>
              </a:rPr>
              <a:t>th</a:t>
            </a:r>
            <a:r>
              <a:rPr lang="en-US" altLang="en-US" sz="2400">
                <a:solidFill>
                  <a:srgbClr val="675E47"/>
                </a:solidFill>
              </a:rPr>
              <a:t> century.</a:t>
            </a:r>
          </a:p>
        </p:txBody>
      </p:sp>
      <p:sp>
        <p:nvSpPr>
          <p:cNvPr id="23558" name="Text Box 1030"/>
          <p:cNvSpPr txBox="1">
            <a:spLocks noChangeArrowheads="1"/>
          </p:cNvSpPr>
          <p:nvPr/>
        </p:nvSpPr>
        <p:spPr bwMode="auto">
          <a:xfrm>
            <a:off x="762000" y="3352800"/>
            <a:ext cx="472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2400">
                <a:solidFill>
                  <a:srgbClr val="675E47"/>
                </a:solidFill>
              </a:rPr>
              <a:t>The device was called a “barometer”</a:t>
            </a:r>
          </a:p>
        </p:txBody>
      </p:sp>
      <p:sp>
        <p:nvSpPr>
          <p:cNvPr id="23559" name="Text Box 1031"/>
          <p:cNvSpPr txBox="1">
            <a:spLocks noChangeArrowheads="1"/>
          </p:cNvSpPr>
          <p:nvPr/>
        </p:nvSpPr>
        <p:spPr bwMode="auto">
          <a:xfrm>
            <a:off x="2362200" y="4191000"/>
            <a:ext cx="30781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buFontTx/>
              <a:buBlip>
                <a:blip r:embed="rId2"/>
              </a:buBlip>
            </a:pPr>
            <a:r>
              <a:rPr lang="en-US" altLang="en-US" sz="2400">
                <a:solidFill>
                  <a:srgbClr val="FFFFFF"/>
                </a:solidFill>
              </a:rPr>
              <a:t> </a:t>
            </a:r>
            <a:r>
              <a:rPr lang="en-US" altLang="en-US" sz="2400">
                <a:solidFill>
                  <a:srgbClr val="675E47"/>
                </a:solidFill>
              </a:rPr>
              <a:t>Baro = weight</a:t>
            </a:r>
          </a:p>
          <a:p>
            <a:pPr>
              <a:buFontTx/>
              <a:buBlip>
                <a:blip r:embed="rId2"/>
              </a:buBlip>
            </a:pPr>
            <a:r>
              <a:rPr lang="en-US" altLang="en-US" sz="2400">
                <a:solidFill>
                  <a:srgbClr val="675E47"/>
                </a:solidFill>
              </a:rPr>
              <a:t> Meter = measure</a:t>
            </a:r>
          </a:p>
        </p:txBody>
      </p:sp>
      <p:pic>
        <p:nvPicPr>
          <p:cNvPr id="8198" name="Picture 1032" descr="toricelli"/>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91200" y="457200"/>
            <a:ext cx="3022600" cy="414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2284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 calcmode="lin" valueType="num">
                                      <p:cBhvr additive="base">
                                        <p:cTn id="7" dur="500" fill="hold"/>
                                        <p:tgtEl>
                                          <p:spTgt spid="23557"/>
                                        </p:tgtEl>
                                        <p:attrNameLst>
                                          <p:attrName>ppt_x</p:attrName>
                                        </p:attrNameLst>
                                      </p:cBhvr>
                                      <p:tavLst>
                                        <p:tav tm="0">
                                          <p:val>
                                            <p:strVal val="0-#ppt_w/2"/>
                                          </p:val>
                                        </p:tav>
                                        <p:tav tm="100000">
                                          <p:val>
                                            <p:strVal val="#ppt_x"/>
                                          </p:val>
                                        </p:tav>
                                      </p:tavLst>
                                    </p:anim>
                                    <p:anim calcmode="lin" valueType="num">
                                      <p:cBhvr additive="base">
                                        <p:cTn id="8" dur="500" fill="hold"/>
                                        <p:tgtEl>
                                          <p:spTgt spid="2355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8"/>
                                        </p:tgtEl>
                                        <p:attrNameLst>
                                          <p:attrName>style.visibility</p:attrName>
                                        </p:attrNameLst>
                                      </p:cBhvr>
                                      <p:to>
                                        <p:strVal val="visible"/>
                                      </p:to>
                                    </p:set>
                                    <p:anim calcmode="lin" valueType="num">
                                      <p:cBhvr additive="base">
                                        <p:cTn id="13" dur="500" fill="hold"/>
                                        <p:tgtEl>
                                          <p:spTgt spid="23558"/>
                                        </p:tgtEl>
                                        <p:attrNameLst>
                                          <p:attrName>ppt_x</p:attrName>
                                        </p:attrNameLst>
                                      </p:cBhvr>
                                      <p:tavLst>
                                        <p:tav tm="0">
                                          <p:val>
                                            <p:strVal val="0-#ppt_w/2"/>
                                          </p:val>
                                        </p:tav>
                                        <p:tav tm="100000">
                                          <p:val>
                                            <p:strVal val="#ppt_x"/>
                                          </p:val>
                                        </p:tav>
                                      </p:tavLst>
                                    </p:anim>
                                    <p:anim calcmode="lin" valueType="num">
                                      <p:cBhvr additive="base">
                                        <p:cTn id="14" dur="500" fill="hold"/>
                                        <p:tgtEl>
                                          <p:spTgt spid="2355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9"/>
                                        </p:tgtEl>
                                        <p:attrNameLst>
                                          <p:attrName>style.visibility</p:attrName>
                                        </p:attrNameLst>
                                      </p:cBhvr>
                                      <p:to>
                                        <p:strVal val="visible"/>
                                      </p:to>
                                    </p:set>
                                    <p:anim calcmode="lin" valueType="num">
                                      <p:cBhvr additive="base">
                                        <p:cTn id="19" dur="500" fill="hold"/>
                                        <p:tgtEl>
                                          <p:spTgt spid="23559"/>
                                        </p:tgtEl>
                                        <p:attrNameLst>
                                          <p:attrName>ppt_x</p:attrName>
                                        </p:attrNameLst>
                                      </p:cBhvr>
                                      <p:tavLst>
                                        <p:tav tm="0">
                                          <p:val>
                                            <p:strVal val="#ppt_x"/>
                                          </p:val>
                                        </p:tav>
                                        <p:tav tm="100000">
                                          <p:val>
                                            <p:strVal val="#ppt_x"/>
                                          </p:val>
                                        </p:tav>
                                      </p:tavLst>
                                    </p:anim>
                                    <p:anim calcmode="lin" valueType="num">
                                      <p:cBhvr additive="base">
                                        <p:cTn id="20" dur="500" fill="hold"/>
                                        <p:tgtEl>
                                          <p:spTgt spid="235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utoUpdateAnimBg="0"/>
      <p:bldP spid="23558" grpId="0" autoUpdateAnimBg="0"/>
      <p:bldP spid="23559" grpId="0"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381000"/>
            <a:ext cx="9144000" cy="1143000"/>
          </a:xfrm>
        </p:spPr>
        <p:txBody>
          <a:bodyPr lIns="90488" tIns="44450" rIns="90488" bIns="44450"/>
          <a:lstStyle/>
          <a:p>
            <a:pPr>
              <a:defRPr/>
            </a:pPr>
            <a:r>
              <a:rPr lang="en-US" sz="4000" smtClean="0">
                <a:solidFill>
                  <a:schemeClr val="tx2"/>
                </a:solidFill>
                <a:effectLst>
                  <a:outerShdw blurRad="38100" dist="38100" dir="2700000" algn="tl">
                    <a:srgbClr val="FFFFFF"/>
                  </a:outerShdw>
                </a:effectLst>
              </a:rPr>
              <a:t>Standard Temperature &amp; Pressure</a:t>
            </a:r>
            <a:r>
              <a:rPr lang="en-US" sz="4000" smtClean="0">
                <a:solidFill>
                  <a:schemeClr val="tx2"/>
                </a:solidFill>
              </a:rPr>
              <a:t/>
            </a:r>
            <a:br>
              <a:rPr lang="en-US" sz="4000" smtClean="0">
                <a:solidFill>
                  <a:schemeClr val="tx2"/>
                </a:solidFill>
              </a:rPr>
            </a:br>
            <a:r>
              <a:rPr lang="en-US" sz="4000" smtClean="0">
                <a:solidFill>
                  <a:schemeClr val="tx2"/>
                </a:solidFill>
                <a:effectLst>
                  <a:outerShdw blurRad="38100" dist="38100" dir="2700000" algn="tl">
                    <a:srgbClr val="FFFFFF"/>
                  </a:outerShdw>
                </a:effectLst>
              </a:rPr>
              <a:t>“STP”</a:t>
            </a:r>
          </a:p>
        </p:txBody>
      </p:sp>
      <p:sp>
        <p:nvSpPr>
          <p:cNvPr id="13315" name="Rectangle 3"/>
          <p:cNvSpPr>
            <a:spLocks noGrp="1" noChangeArrowheads="1"/>
          </p:cNvSpPr>
          <p:nvPr>
            <p:ph type="body" idx="1"/>
          </p:nvPr>
        </p:nvSpPr>
        <p:spPr bwMode="auto">
          <a:xfrm>
            <a:off x="685800" y="1981200"/>
            <a:ext cx="8229600" cy="236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a:lnSpc>
                <a:spcPct val="90000"/>
              </a:lnSpc>
              <a:buFontTx/>
              <a:buBlip>
                <a:blip r:embed="rId2"/>
              </a:buBlip>
            </a:pPr>
            <a:r>
              <a:rPr lang="en-US" altLang="en-US" sz="2800" smtClean="0">
                <a:solidFill>
                  <a:schemeClr val="tx2"/>
                </a:solidFill>
              </a:rPr>
              <a:t>	</a:t>
            </a:r>
            <a:r>
              <a:rPr lang="en-US" altLang="en-US" sz="2800" i="1" smtClean="0">
                <a:solidFill>
                  <a:schemeClr val="tx2"/>
                </a:solidFill>
              </a:rPr>
              <a:t>P</a:t>
            </a:r>
            <a:r>
              <a:rPr lang="en-US" altLang="en-US" sz="2800" smtClean="0">
                <a:solidFill>
                  <a:schemeClr val="tx2"/>
                </a:solidFill>
              </a:rPr>
              <a:t> = 1 atmosphere (atm), </a:t>
            </a:r>
          </a:p>
          <a:p>
            <a:pPr>
              <a:lnSpc>
                <a:spcPct val="90000"/>
              </a:lnSpc>
              <a:buFontTx/>
              <a:buNone/>
            </a:pPr>
            <a:r>
              <a:rPr lang="en-US" altLang="en-US" sz="2800" smtClean="0">
                <a:solidFill>
                  <a:schemeClr val="tx2"/>
                </a:solidFill>
              </a:rPr>
              <a:t>          760 torr</a:t>
            </a:r>
          </a:p>
          <a:p>
            <a:pPr>
              <a:lnSpc>
                <a:spcPct val="90000"/>
              </a:lnSpc>
              <a:buFontTx/>
              <a:buNone/>
            </a:pPr>
            <a:r>
              <a:rPr lang="en-US" altLang="en-US" sz="2800" smtClean="0">
                <a:solidFill>
                  <a:schemeClr val="tx2"/>
                </a:solidFill>
              </a:rPr>
              <a:t>          101.3 kPa</a:t>
            </a:r>
          </a:p>
          <a:p>
            <a:pPr>
              <a:lnSpc>
                <a:spcPct val="90000"/>
              </a:lnSpc>
              <a:buFontTx/>
              <a:buNone/>
            </a:pPr>
            <a:r>
              <a:rPr lang="en-US" altLang="en-US" sz="2800" smtClean="0">
                <a:solidFill>
                  <a:schemeClr val="tx2"/>
                </a:solidFill>
              </a:rPr>
              <a:t>          760 mmHg</a:t>
            </a:r>
          </a:p>
          <a:p>
            <a:pPr>
              <a:lnSpc>
                <a:spcPct val="90000"/>
              </a:lnSpc>
              <a:buFontTx/>
              <a:buBlip>
                <a:blip r:embed="rId2"/>
              </a:buBlip>
            </a:pPr>
            <a:r>
              <a:rPr lang="en-US" altLang="en-US" sz="2800" smtClean="0">
                <a:solidFill>
                  <a:schemeClr val="tx2"/>
                </a:solidFill>
              </a:rPr>
              <a:t>   </a:t>
            </a:r>
            <a:r>
              <a:rPr lang="en-US" altLang="en-US" sz="2800" i="1" smtClean="0">
                <a:solidFill>
                  <a:schemeClr val="tx2"/>
                </a:solidFill>
              </a:rPr>
              <a:t>T</a:t>
            </a:r>
            <a:r>
              <a:rPr lang="en-US" altLang="en-US" sz="2800" smtClean="0">
                <a:solidFill>
                  <a:schemeClr val="tx2"/>
                </a:solidFill>
              </a:rPr>
              <a:t> = </a:t>
            </a:r>
            <a:r>
              <a:rPr lang="en-US" altLang="en-US" sz="2800" smtClean="0">
                <a:solidFill>
                  <a:schemeClr val="tx2"/>
                </a:solidFill>
                <a:latin typeface="Symbol" pitchFamily="18" charset="2"/>
              </a:rPr>
              <a:t>0°</a:t>
            </a:r>
            <a:r>
              <a:rPr lang="en-US" altLang="en-US" sz="2800" smtClean="0">
                <a:solidFill>
                  <a:schemeClr val="tx2"/>
                </a:solidFill>
              </a:rPr>
              <a:t>C, 273 Kelvins</a:t>
            </a:r>
          </a:p>
        </p:txBody>
      </p:sp>
    </p:spTree>
    <p:extLst>
      <p:ext uri="{BB962C8B-B14F-4D97-AF65-F5344CB8AC3E}">
        <p14:creationId xmlns:p14="http://schemas.microsoft.com/office/powerpoint/2010/main" val="31998942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81000" y="304800"/>
            <a:ext cx="7772400" cy="1143000"/>
          </a:xfrm>
        </p:spPr>
        <p:txBody>
          <a:bodyPr lIns="90488" tIns="44450" rIns="90488" bIns="44450"/>
          <a:lstStyle/>
          <a:p>
            <a:pPr>
              <a:defRPr/>
            </a:pPr>
            <a:r>
              <a:rPr lang="en-US" sz="3600" u="sng" smtClean="0">
                <a:solidFill>
                  <a:schemeClr val="tx2"/>
                </a:solidFill>
                <a:effectLst>
                  <a:outerShdw blurRad="38100" dist="38100" dir="2700000" algn="tl">
                    <a:srgbClr val="FFFFFF"/>
                  </a:outerShdw>
                </a:effectLst>
              </a:rPr>
              <a:t>Boyle’s Law</a:t>
            </a:r>
            <a:endParaRPr lang="en-US" u="sng" baseline="30000" smtClean="0">
              <a:solidFill>
                <a:schemeClr val="tx2"/>
              </a:solidFill>
              <a:effectLst>
                <a:outerShdw blurRad="38100" dist="38100" dir="2700000" algn="tl">
                  <a:srgbClr val="FFFFFF"/>
                </a:outerShdw>
              </a:effectLst>
            </a:endParaRPr>
          </a:p>
        </p:txBody>
      </p:sp>
      <p:graphicFrame>
        <p:nvGraphicFramePr>
          <p:cNvPr id="93188" name="Object 4"/>
          <p:cNvGraphicFramePr>
            <a:graphicFrameLocks noGrp="1" noChangeAspect="1"/>
          </p:cNvGraphicFramePr>
          <p:nvPr>
            <p:ph idx="1"/>
          </p:nvPr>
        </p:nvGraphicFramePr>
        <p:xfrm>
          <a:off x="2211388" y="5080000"/>
          <a:ext cx="3959225" cy="1147763"/>
        </p:xfrm>
        <a:graphic>
          <a:graphicData uri="http://schemas.openxmlformats.org/presentationml/2006/ole">
            <mc:AlternateContent xmlns:mc="http://schemas.openxmlformats.org/markup-compatibility/2006">
              <mc:Choice xmlns:v="urn:schemas-microsoft-com:vml" Requires="v">
                <p:oleObj spid="_x0000_s10242" name="Equation" r:id="rId3" imgW="638140" imgH="171408" progId="Equation.3">
                  <p:embed/>
                </p:oleObj>
              </mc:Choice>
              <mc:Fallback>
                <p:oleObj name="Equation" r:id="rId3" imgW="638140" imgH="171408"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1388" y="5080000"/>
                        <a:ext cx="3959225" cy="1147763"/>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187" name="Text Box 3"/>
          <p:cNvSpPr txBox="1">
            <a:spLocks noChangeArrowheads="1"/>
          </p:cNvSpPr>
          <p:nvPr/>
        </p:nvSpPr>
        <p:spPr bwMode="auto">
          <a:xfrm>
            <a:off x="533400" y="1524000"/>
            <a:ext cx="8001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2800">
                <a:solidFill>
                  <a:srgbClr val="675E47"/>
                </a:solidFill>
              </a:rPr>
              <a:t>The volume of a fixed mass of gas varies inversely with the pressure at a constant temperature ( pressure and volume under both conditions must have the same units)  </a:t>
            </a:r>
            <a:endParaRPr lang="en-US" altLang="en-US" sz="2800" i="1">
              <a:solidFill>
                <a:srgbClr val="675E47"/>
              </a:solidFill>
            </a:endParaRPr>
          </a:p>
        </p:txBody>
      </p:sp>
      <p:sp>
        <p:nvSpPr>
          <p:cNvPr id="3078" name="Text Box 6"/>
          <p:cNvSpPr txBox="1">
            <a:spLocks noChangeArrowheads="1"/>
          </p:cNvSpPr>
          <p:nvPr/>
        </p:nvSpPr>
        <p:spPr bwMode="auto">
          <a:xfrm>
            <a:off x="0" y="3657600"/>
            <a:ext cx="91440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2800" i="1">
                <a:solidFill>
                  <a:srgbClr val="675E47"/>
                </a:solidFill>
              </a:rPr>
              <a:t>Think of a piston in a plunger:  it is harder to push the plunger down at the end of the stroke where volume has decreased)</a:t>
            </a:r>
            <a:endParaRPr lang="en-US" altLang="en-US" sz="2800">
              <a:solidFill>
                <a:srgbClr val="675E47"/>
              </a:solidFill>
            </a:endParaRPr>
          </a:p>
          <a:p>
            <a:endParaRPr lang="en-US" altLang="en-US">
              <a:solidFill>
                <a:srgbClr val="2F2B20"/>
              </a:solidFill>
            </a:endParaRPr>
          </a:p>
        </p:txBody>
      </p:sp>
    </p:spTree>
    <p:extLst>
      <p:ext uri="{BB962C8B-B14F-4D97-AF65-F5344CB8AC3E}">
        <p14:creationId xmlns:p14="http://schemas.microsoft.com/office/powerpoint/2010/main" val="38325716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3187"/>
                                        </p:tgtEl>
                                        <p:attrNameLst>
                                          <p:attrName>style.visibility</p:attrName>
                                        </p:attrNameLst>
                                      </p:cBhvr>
                                      <p:to>
                                        <p:strVal val="visible"/>
                                      </p:to>
                                    </p:set>
                                    <p:anim calcmode="lin" valueType="num">
                                      <p:cBhvr additive="base">
                                        <p:cTn id="7" dur="500" fill="hold"/>
                                        <p:tgtEl>
                                          <p:spTgt spid="93187"/>
                                        </p:tgtEl>
                                        <p:attrNameLst>
                                          <p:attrName>ppt_x</p:attrName>
                                        </p:attrNameLst>
                                      </p:cBhvr>
                                      <p:tavLst>
                                        <p:tav tm="0">
                                          <p:val>
                                            <p:strVal val="1+#ppt_w/2"/>
                                          </p:val>
                                        </p:tav>
                                        <p:tav tm="100000">
                                          <p:val>
                                            <p:strVal val="#ppt_x"/>
                                          </p:val>
                                        </p:tav>
                                      </p:tavLst>
                                    </p:anim>
                                    <p:anim calcmode="lin" valueType="num">
                                      <p:cBhvr additive="base">
                                        <p:cTn id="8" dur="500" fill="hold"/>
                                        <p:tgtEl>
                                          <p:spTgt spid="9318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93188"/>
                                        </p:tgtEl>
                                        <p:attrNameLst>
                                          <p:attrName>style.visibility</p:attrName>
                                        </p:attrNameLst>
                                      </p:cBhvr>
                                      <p:to>
                                        <p:strVal val="visible"/>
                                      </p:to>
                                    </p:set>
                                    <p:anim calcmode="lin" valueType="num">
                                      <p:cBhvr additive="base">
                                        <p:cTn id="13" dur="500" fill="hold"/>
                                        <p:tgtEl>
                                          <p:spTgt spid="93188"/>
                                        </p:tgtEl>
                                        <p:attrNameLst>
                                          <p:attrName>ppt_x</p:attrName>
                                        </p:attrNameLst>
                                      </p:cBhvr>
                                      <p:tavLst>
                                        <p:tav tm="0">
                                          <p:val>
                                            <p:strVal val="0-#ppt_w/2"/>
                                          </p:val>
                                        </p:tav>
                                        <p:tav tm="100000">
                                          <p:val>
                                            <p:strVal val="#ppt_x"/>
                                          </p:val>
                                        </p:tav>
                                      </p:tavLst>
                                    </p:anim>
                                    <p:anim calcmode="lin" valueType="num">
                                      <p:cBhvr additive="base">
                                        <p:cTn id="14" dur="500" fill="hold"/>
                                        <p:tgtEl>
                                          <p:spTgt spid="9318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8"/>
                                        </p:tgtEl>
                                        <p:attrNameLst>
                                          <p:attrName>style.visibility</p:attrName>
                                        </p:attrNameLst>
                                      </p:cBhvr>
                                      <p:to>
                                        <p:strVal val="visible"/>
                                      </p:to>
                                    </p:set>
                                    <p:anim calcmode="lin" valueType="num">
                                      <p:cBhvr additive="base">
                                        <p:cTn id="19" dur="500" fill="hold"/>
                                        <p:tgtEl>
                                          <p:spTgt spid="3078"/>
                                        </p:tgtEl>
                                        <p:attrNameLst>
                                          <p:attrName>ppt_x</p:attrName>
                                        </p:attrNameLst>
                                      </p:cBhvr>
                                      <p:tavLst>
                                        <p:tav tm="0">
                                          <p:val>
                                            <p:strVal val="0-#ppt_w/2"/>
                                          </p:val>
                                        </p:tav>
                                        <p:tav tm="100000">
                                          <p:val>
                                            <p:strVal val="#ppt_x"/>
                                          </p:val>
                                        </p:tav>
                                      </p:tavLst>
                                    </p:anim>
                                    <p:anim calcmode="lin" valueType="num">
                                      <p:cBhvr additive="base">
                                        <p:cTn id="20" dur="500" fill="hold"/>
                                        <p:tgtEl>
                                          <p:spTgt spid="30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autoUpdateAnimBg="0"/>
      <p:bldP spid="3078" grpId="0" autoUpdateAnimBg="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solidFill>
                  <a:schemeClr val="tx2"/>
                </a:solidFill>
              </a:rPr>
              <a:t>Mathematical Computation Boyles Law # 1:</a:t>
            </a:r>
          </a:p>
        </p:txBody>
      </p:sp>
      <p:sp>
        <p:nvSpPr>
          <p:cNvPr id="20483" name="Rectangle 3"/>
          <p:cNvSpPr>
            <a:spLocks noGrp="1" noChangeArrowheads="1"/>
          </p:cNvSpPr>
          <p:nvPr>
            <p:ph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mtClean="0">
                <a:solidFill>
                  <a:schemeClr val="tx2"/>
                </a:solidFill>
              </a:rPr>
              <a:t>A fixed sample of oxygen exerted a pressure of 789 mmHg in a 325 ml vessel.  Providing the temperature remains constant, if the gas is transferred to a 275ml vessel what pressure would the gas exert in the new vessel in atm?</a:t>
            </a:r>
          </a:p>
        </p:txBody>
      </p:sp>
    </p:spTree>
    <p:extLst>
      <p:ext uri="{BB962C8B-B14F-4D97-AF65-F5344CB8AC3E}">
        <p14:creationId xmlns:p14="http://schemas.microsoft.com/office/powerpoint/2010/main" val="1412344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152400"/>
            <a:ext cx="7848600" cy="685800"/>
          </a:xfrm>
          <a:noFill/>
          <a:ln/>
        </p:spPr>
        <p:txBody>
          <a:bodyPr/>
          <a:lstStyle/>
          <a:p>
            <a:r>
              <a:rPr lang="en-US" sz="3200" b="0" u="sng" dirty="0">
                <a:solidFill>
                  <a:schemeClr val="accent4">
                    <a:lumMod val="10000"/>
                  </a:schemeClr>
                </a:solidFill>
              </a:rPr>
              <a:t>Precision and Accuracy</a:t>
            </a:r>
          </a:p>
        </p:txBody>
      </p:sp>
      <p:sp>
        <p:nvSpPr>
          <p:cNvPr id="18435" name="Rectangle 3"/>
          <p:cNvSpPr>
            <a:spLocks noChangeArrowheads="1"/>
          </p:cNvSpPr>
          <p:nvPr/>
        </p:nvSpPr>
        <p:spPr bwMode="auto">
          <a:xfrm>
            <a:off x="1371600" y="2284413"/>
            <a:ext cx="7315200" cy="1190625"/>
          </a:xfrm>
          <a:prstGeom prst="rect">
            <a:avLst/>
          </a:prstGeom>
          <a:noFill/>
          <a:ln w="12700">
            <a:noFill/>
            <a:miter lim="800000"/>
            <a:headEnd/>
            <a:tailEnd/>
          </a:ln>
          <a:effectLst/>
        </p:spPr>
        <p:txBody>
          <a:bodyPr wrap="none" anchor="ctr"/>
          <a:lstStyle/>
          <a:p>
            <a:endParaRPr lang="en-US"/>
          </a:p>
        </p:txBody>
      </p:sp>
      <p:sp>
        <p:nvSpPr>
          <p:cNvPr id="18436" name="Rectangle 4"/>
          <p:cNvSpPr>
            <a:spLocks noChangeArrowheads="1"/>
          </p:cNvSpPr>
          <p:nvPr/>
        </p:nvSpPr>
        <p:spPr bwMode="auto">
          <a:xfrm>
            <a:off x="1371600" y="4083050"/>
            <a:ext cx="7770813" cy="1739900"/>
          </a:xfrm>
          <a:prstGeom prst="rect">
            <a:avLst/>
          </a:prstGeom>
          <a:noFill/>
          <a:ln w="12700">
            <a:noFill/>
            <a:miter lim="800000"/>
            <a:headEnd/>
            <a:tailEnd/>
          </a:ln>
          <a:effectLst/>
        </p:spPr>
        <p:txBody>
          <a:bodyPr wrap="none" anchor="ctr"/>
          <a:lstStyle/>
          <a:p>
            <a:endParaRPr lang="en-US"/>
          </a:p>
        </p:txBody>
      </p:sp>
      <p:sp>
        <p:nvSpPr>
          <p:cNvPr id="18437" name="Rectangle 5"/>
          <p:cNvSpPr>
            <a:spLocks noGrp="1" noChangeArrowheads="1"/>
          </p:cNvSpPr>
          <p:nvPr>
            <p:ph type="body" idx="1"/>
          </p:nvPr>
        </p:nvSpPr>
        <p:spPr>
          <a:xfrm>
            <a:off x="304800" y="697634"/>
            <a:ext cx="8686800" cy="2209800"/>
          </a:xfrm>
          <a:noFill/>
          <a:ln/>
        </p:spPr>
        <p:txBody>
          <a:bodyPr/>
          <a:lstStyle/>
          <a:p>
            <a:pPr>
              <a:lnSpc>
                <a:spcPct val="90000"/>
              </a:lnSpc>
              <a:spcBef>
                <a:spcPct val="0"/>
              </a:spcBef>
            </a:pPr>
            <a:r>
              <a:rPr lang="en-US" sz="2800" dirty="0">
                <a:solidFill>
                  <a:srgbClr val="CC0000"/>
                </a:solidFill>
              </a:rPr>
              <a:t>	</a:t>
            </a:r>
            <a:r>
              <a:rPr lang="en-US" b="0" u="sng" dirty="0">
                <a:solidFill>
                  <a:srgbClr val="006600"/>
                </a:solidFill>
                <a:effectLst>
                  <a:outerShdw blurRad="38100" dist="38100" dir="2700000" algn="tl">
                    <a:srgbClr val="000000"/>
                  </a:outerShdw>
                </a:effectLst>
              </a:rPr>
              <a:t>Accuracy</a:t>
            </a:r>
            <a:r>
              <a:rPr lang="en-US" b="0" dirty="0">
                <a:solidFill>
                  <a:schemeClr val="tx2"/>
                </a:solidFill>
                <a:effectLst>
                  <a:outerShdw blurRad="38100" dist="38100" dir="2700000" algn="tl">
                    <a:srgbClr val="000000"/>
                  </a:outerShdw>
                </a:effectLst>
              </a:rPr>
              <a:t> </a:t>
            </a:r>
            <a:r>
              <a:rPr lang="en-US" b="0" dirty="0">
                <a:solidFill>
                  <a:srgbClr val="006600"/>
                </a:solidFill>
                <a:effectLst>
                  <a:outerShdw blurRad="38100" dist="38100" dir="2700000" algn="tl">
                    <a:srgbClr val="000000"/>
                  </a:outerShdw>
                </a:effectLst>
              </a:rPr>
              <a:t>refers to the agreement of a particular value with the true value.</a:t>
            </a:r>
          </a:p>
          <a:p>
            <a:pPr>
              <a:lnSpc>
                <a:spcPct val="90000"/>
              </a:lnSpc>
              <a:spcBef>
                <a:spcPct val="70000"/>
              </a:spcBef>
            </a:pPr>
            <a:r>
              <a:rPr lang="en-US" dirty="0">
                <a:solidFill>
                  <a:srgbClr val="CC0000"/>
                </a:solidFill>
                <a:effectLst>
                  <a:outerShdw blurRad="38100" dist="38100" dir="2700000" algn="tl">
                    <a:srgbClr val="000000"/>
                  </a:outerShdw>
                </a:effectLst>
              </a:rPr>
              <a:t>	</a:t>
            </a:r>
            <a:r>
              <a:rPr lang="en-US" b="0" u="sng" dirty="0">
                <a:solidFill>
                  <a:srgbClr val="006600"/>
                </a:solidFill>
                <a:effectLst>
                  <a:outerShdw blurRad="38100" dist="38100" dir="2700000" algn="tl">
                    <a:srgbClr val="000000"/>
                  </a:outerShdw>
                </a:effectLst>
              </a:rPr>
              <a:t>Precision</a:t>
            </a:r>
            <a:r>
              <a:rPr lang="en-US" b="0" dirty="0">
                <a:solidFill>
                  <a:srgbClr val="006600"/>
                </a:solidFill>
                <a:effectLst>
                  <a:outerShdw blurRad="38100" dist="38100" dir="2700000" algn="tl">
                    <a:srgbClr val="000000"/>
                  </a:outerShdw>
                </a:effectLst>
              </a:rPr>
              <a:t> refers to the degree of  agreement among several measurements made in the same manner.</a:t>
            </a:r>
          </a:p>
        </p:txBody>
      </p:sp>
      <p:pic>
        <p:nvPicPr>
          <p:cNvPr id="18438" name="Picture 6" descr="neither"/>
          <p:cNvPicPr>
            <a:picLocks noChangeAspect="1" noChangeArrowheads="1"/>
          </p:cNvPicPr>
          <p:nvPr/>
        </p:nvPicPr>
        <p:blipFill>
          <a:blip r:embed="rId3"/>
          <a:srcRect/>
          <a:stretch>
            <a:fillRect/>
          </a:stretch>
        </p:blipFill>
        <p:spPr bwMode="auto">
          <a:xfrm>
            <a:off x="919307" y="3475038"/>
            <a:ext cx="2125663" cy="1806575"/>
          </a:xfrm>
          <a:prstGeom prst="rect">
            <a:avLst/>
          </a:prstGeom>
          <a:ln>
            <a:noFill/>
          </a:ln>
          <a:effectLst>
            <a:outerShdw blurRad="292100" dist="139700" dir="2700000" algn="tl" rotWithShape="0">
              <a:srgbClr val="333333">
                <a:alpha val="65000"/>
              </a:srgbClr>
            </a:outerShdw>
          </a:effectLst>
        </p:spPr>
      </p:pic>
      <p:pic>
        <p:nvPicPr>
          <p:cNvPr id="18439" name="Picture 7" descr="precise"/>
          <p:cNvPicPr>
            <a:picLocks noChangeAspect="1" noChangeArrowheads="1"/>
          </p:cNvPicPr>
          <p:nvPr/>
        </p:nvPicPr>
        <p:blipFill>
          <a:blip r:embed="rId4"/>
          <a:srcRect/>
          <a:stretch>
            <a:fillRect/>
          </a:stretch>
        </p:blipFill>
        <p:spPr bwMode="auto">
          <a:xfrm>
            <a:off x="3352800" y="3581400"/>
            <a:ext cx="2206625" cy="1793875"/>
          </a:xfrm>
          <a:prstGeom prst="rect">
            <a:avLst/>
          </a:prstGeom>
          <a:ln>
            <a:noFill/>
          </a:ln>
          <a:effectLst>
            <a:outerShdw blurRad="292100" dist="139700" dir="2700000" algn="tl" rotWithShape="0">
              <a:srgbClr val="333333">
                <a:alpha val="65000"/>
              </a:srgbClr>
            </a:outerShdw>
          </a:effectLst>
        </p:spPr>
      </p:pic>
      <p:pic>
        <p:nvPicPr>
          <p:cNvPr id="18440" name="Picture 8" descr="accurate"/>
          <p:cNvPicPr>
            <a:picLocks noChangeAspect="1" noChangeArrowheads="1"/>
          </p:cNvPicPr>
          <p:nvPr/>
        </p:nvPicPr>
        <p:blipFill>
          <a:blip r:embed="rId5"/>
          <a:srcRect/>
          <a:stretch>
            <a:fillRect/>
          </a:stretch>
        </p:blipFill>
        <p:spPr bwMode="auto">
          <a:xfrm>
            <a:off x="6230937" y="3592512"/>
            <a:ext cx="2114550" cy="1817688"/>
          </a:xfrm>
          <a:prstGeom prst="rect">
            <a:avLst/>
          </a:prstGeom>
          <a:ln>
            <a:noFill/>
          </a:ln>
          <a:effectLst>
            <a:outerShdw blurRad="292100" dist="139700" dir="2700000" algn="tl" rotWithShape="0">
              <a:srgbClr val="333333">
                <a:alpha val="65000"/>
              </a:srgbClr>
            </a:outerShdw>
          </a:effectLst>
        </p:spPr>
      </p:pic>
      <p:sp>
        <p:nvSpPr>
          <p:cNvPr id="18441" name="Text Box 9"/>
          <p:cNvSpPr txBox="1">
            <a:spLocks noChangeArrowheads="1"/>
          </p:cNvSpPr>
          <p:nvPr/>
        </p:nvSpPr>
        <p:spPr bwMode="auto">
          <a:xfrm>
            <a:off x="891598" y="5199707"/>
            <a:ext cx="2225675" cy="1200329"/>
          </a:xfrm>
          <a:prstGeom prst="rect">
            <a:avLst/>
          </a:prstGeom>
          <a:noFill/>
          <a:ln w="12700">
            <a:noFill/>
            <a:miter lim="800000"/>
            <a:headEnd/>
            <a:tailEnd/>
          </a:ln>
          <a:effectLst/>
        </p:spPr>
        <p:txBody>
          <a:bodyPr>
            <a:spAutoFit/>
          </a:bodyPr>
          <a:lstStyle/>
          <a:p>
            <a:pPr algn="ctr"/>
            <a:r>
              <a:rPr lang="en-US" sz="2400" dirty="0">
                <a:solidFill>
                  <a:schemeClr val="accent4">
                    <a:lumMod val="10000"/>
                  </a:schemeClr>
                </a:solidFill>
              </a:rPr>
              <a:t>Neither accurate nor precise</a:t>
            </a:r>
          </a:p>
        </p:txBody>
      </p:sp>
      <p:sp>
        <p:nvSpPr>
          <p:cNvPr id="18442" name="Text Box 10"/>
          <p:cNvSpPr txBox="1">
            <a:spLocks noChangeArrowheads="1"/>
          </p:cNvSpPr>
          <p:nvPr/>
        </p:nvSpPr>
        <p:spPr bwMode="auto">
          <a:xfrm>
            <a:off x="3489325" y="5567596"/>
            <a:ext cx="2378075" cy="830997"/>
          </a:xfrm>
          <a:prstGeom prst="rect">
            <a:avLst/>
          </a:prstGeom>
          <a:noFill/>
          <a:ln w="12700">
            <a:noFill/>
            <a:miter lim="800000"/>
            <a:headEnd/>
            <a:tailEnd/>
          </a:ln>
          <a:effectLst/>
        </p:spPr>
        <p:txBody>
          <a:bodyPr>
            <a:spAutoFit/>
          </a:bodyPr>
          <a:lstStyle/>
          <a:p>
            <a:pPr algn="ctr"/>
            <a:r>
              <a:rPr lang="en-US" sz="2400" dirty="0">
                <a:solidFill>
                  <a:schemeClr val="accent4">
                    <a:lumMod val="10000"/>
                  </a:schemeClr>
                </a:solidFill>
                <a:latin typeface="+mn-lt"/>
              </a:rPr>
              <a:t>Precise but not accurate</a:t>
            </a:r>
          </a:p>
        </p:txBody>
      </p:sp>
      <p:sp>
        <p:nvSpPr>
          <p:cNvPr id="18443" name="Text Box 11"/>
          <p:cNvSpPr txBox="1">
            <a:spLocks noChangeArrowheads="1"/>
          </p:cNvSpPr>
          <p:nvPr/>
        </p:nvSpPr>
        <p:spPr bwMode="auto">
          <a:xfrm>
            <a:off x="6213475" y="5563411"/>
            <a:ext cx="2149475" cy="830997"/>
          </a:xfrm>
          <a:prstGeom prst="rect">
            <a:avLst/>
          </a:prstGeom>
          <a:noFill/>
          <a:ln w="12700">
            <a:noFill/>
            <a:miter lim="800000"/>
            <a:headEnd/>
            <a:tailEnd/>
          </a:ln>
          <a:effectLst/>
        </p:spPr>
        <p:txBody>
          <a:bodyPr>
            <a:spAutoFit/>
          </a:bodyPr>
          <a:lstStyle/>
          <a:p>
            <a:pPr algn="ctr"/>
            <a:r>
              <a:rPr lang="en-US" sz="2400" dirty="0">
                <a:solidFill>
                  <a:schemeClr val="accent4">
                    <a:lumMod val="10000"/>
                  </a:schemeClr>
                </a:solidFill>
                <a:latin typeface="+mn-lt"/>
              </a:rPr>
              <a:t>Precise AND accurate</a:t>
            </a:r>
          </a:p>
        </p:txBody>
      </p:sp>
    </p:spTree>
    <p:extLst>
      <p:ext uri="{BB962C8B-B14F-4D97-AF65-F5344CB8AC3E}">
        <p14:creationId xmlns:p14="http://schemas.microsoft.com/office/powerpoint/2010/main" val="7836955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animEffect transition="in" filter="wipe(left)">
                                      <p:cBhvr>
                                        <p:cTn id="7" dur="500"/>
                                        <p:tgtEl>
                                          <p:spTgt spid="184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7">
                                            <p:txEl>
                                              <p:pRg st="1" end="1"/>
                                            </p:txEl>
                                          </p:spTgt>
                                        </p:tgtEl>
                                        <p:attrNameLst>
                                          <p:attrName>style.visibility</p:attrName>
                                        </p:attrNameLst>
                                      </p:cBhvr>
                                      <p:to>
                                        <p:strVal val="visible"/>
                                      </p:to>
                                    </p:set>
                                    <p:animEffect transition="in" filter="wipe(left)">
                                      <p:cBhvr>
                                        <p:cTn id="12" dur="500"/>
                                        <p:tgtEl>
                                          <p:spTgt spid="184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8438"/>
                                        </p:tgtEl>
                                        <p:attrNameLst>
                                          <p:attrName>style.visibility</p:attrName>
                                        </p:attrNameLst>
                                      </p:cBhvr>
                                      <p:to>
                                        <p:strVal val="visible"/>
                                      </p:to>
                                    </p:set>
                                    <p:animEffect transition="in" filter="dissolve">
                                      <p:cBhvr>
                                        <p:cTn id="17" dur="500"/>
                                        <p:tgtEl>
                                          <p:spTgt spid="1843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8441"/>
                                        </p:tgtEl>
                                        <p:attrNameLst>
                                          <p:attrName>style.visibility</p:attrName>
                                        </p:attrNameLst>
                                      </p:cBhvr>
                                      <p:to>
                                        <p:strVal val="visible"/>
                                      </p:to>
                                    </p:set>
                                    <p:anim calcmode="lin" valueType="num">
                                      <p:cBhvr additive="base">
                                        <p:cTn id="22" dur="500" fill="hold"/>
                                        <p:tgtEl>
                                          <p:spTgt spid="18441"/>
                                        </p:tgtEl>
                                        <p:attrNameLst>
                                          <p:attrName>ppt_x</p:attrName>
                                        </p:attrNameLst>
                                      </p:cBhvr>
                                      <p:tavLst>
                                        <p:tav tm="0">
                                          <p:val>
                                            <p:strVal val="#ppt_x"/>
                                          </p:val>
                                        </p:tav>
                                        <p:tav tm="100000">
                                          <p:val>
                                            <p:strVal val="#ppt_x"/>
                                          </p:val>
                                        </p:tav>
                                      </p:tavLst>
                                    </p:anim>
                                    <p:anim calcmode="lin" valueType="num">
                                      <p:cBhvr additive="base">
                                        <p:cTn id="23" dur="500" fill="hold"/>
                                        <p:tgtEl>
                                          <p:spTgt spid="1844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8439"/>
                                        </p:tgtEl>
                                        <p:attrNameLst>
                                          <p:attrName>style.visibility</p:attrName>
                                        </p:attrNameLst>
                                      </p:cBhvr>
                                      <p:to>
                                        <p:strVal val="visible"/>
                                      </p:to>
                                    </p:set>
                                    <p:animEffect transition="in" filter="dissolve">
                                      <p:cBhvr>
                                        <p:cTn id="28" dur="500"/>
                                        <p:tgtEl>
                                          <p:spTgt spid="1843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442"/>
                                        </p:tgtEl>
                                        <p:attrNameLst>
                                          <p:attrName>style.visibility</p:attrName>
                                        </p:attrNameLst>
                                      </p:cBhvr>
                                      <p:to>
                                        <p:strVal val="visible"/>
                                      </p:to>
                                    </p:set>
                                    <p:anim calcmode="lin" valueType="num">
                                      <p:cBhvr additive="base">
                                        <p:cTn id="33" dur="500" fill="hold"/>
                                        <p:tgtEl>
                                          <p:spTgt spid="18442"/>
                                        </p:tgtEl>
                                        <p:attrNameLst>
                                          <p:attrName>ppt_x</p:attrName>
                                        </p:attrNameLst>
                                      </p:cBhvr>
                                      <p:tavLst>
                                        <p:tav tm="0">
                                          <p:val>
                                            <p:strVal val="#ppt_x"/>
                                          </p:val>
                                        </p:tav>
                                        <p:tav tm="100000">
                                          <p:val>
                                            <p:strVal val="#ppt_x"/>
                                          </p:val>
                                        </p:tav>
                                      </p:tavLst>
                                    </p:anim>
                                    <p:anim calcmode="lin" valueType="num">
                                      <p:cBhvr additive="base">
                                        <p:cTn id="34" dur="500" fill="hold"/>
                                        <p:tgtEl>
                                          <p:spTgt spid="1844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18440"/>
                                        </p:tgtEl>
                                        <p:attrNameLst>
                                          <p:attrName>style.visibility</p:attrName>
                                        </p:attrNameLst>
                                      </p:cBhvr>
                                      <p:to>
                                        <p:strVal val="visible"/>
                                      </p:to>
                                    </p:set>
                                    <p:animEffect transition="in" filter="dissolve">
                                      <p:cBhvr>
                                        <p:cTn id="39" dur="500"/>
                                        <p:tgtEl>
                                          <p:spTgt spid="18440"/>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443"/>
                                        </p:tgtEl>
                                        <p:attrNameLst>
                                          <p:attrName>style.visibility</p:attrName>
                                        </p:attrNameLst>
                                      </p:cBhvr>
                                      <p:to>
                                        <p:strVal val="visible"/>
                                      </p:to>
                                    </p:set>
                                    <p:anim calcmode="lin" valueType="num">
                                      <p:cBhvr additive="base">
                                        <p:cTn id="44" dur="500" fill="hold"/>
                                        <p:tgtEl>
                                          <p:spTgt spid="18443"/>
                                        </p:tgtEl>
                                        <p:attrNameLst>
                                          <p:attrName>ppt_x</p:attrName>
                                        </p:attrNameLst>
                                      </p:cBhvr>
                                      <p:tavLst>
                                        <p:tav tm="0">
                                          <p:val>
                                            <p:strVal val="#ppt_x"/>
                                          </p:val>
                                        </p:tav>
                                        <p:tav tm="100000">
                                          <p:val>
                                            <p:strVal val="#ppt_x"/>
                                          </p:val>
                                        </p:tav>
                                      </p:tavLst>
                                    </p:anim>
                                    <p:anim calcmode="lin" valueType="num">
                                      <p:cBhvr additive="base">
                                        <p:cTn id="45" dur="500" fill="hold"/>
                                        <p:tgtEl>
                                          <p:spTgt spid="184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uild="p" autoUpdateAnimBg="0"/>
      <p:bldP spid="18441" grpId="0" autoUpdateAnimBg="0"/>
      <p:bldP spid="18442" grpId="0" autoUpdateAnimBg="0"/>
      <p:bldP spid="18443" grpId="0" autoUpdateAnimBg="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609600"/>
            <a:ext cx="7772400" cy="609600"/>
          </a:xfrm>
        </p:spPr>
        <p:txBody>
          <a:bodyPr/>
          <a:lstStyle/>
          <a:p>
            <a:pPr>
              <a:defRPr/>
            </a:pPr>
            <a:r>
              <a:rPr lang="en-US" sz="3600" u="sng" smtClean="0">
                <a:solidFill>
                  <a:srgbClr val="660066"/>
                </a:solidFill>
                <a:effectLst>
                  <a:outerShdw blurRad="38100" dist="38100" dir="2700000" algn="tl">
                    <a:srgbClr val="000000"/>
                  </a:outerShdw>
                </a:effectLst>
              </a:rPr>
              <a:t>Converting Celsius to Kelvin</a:t>
            </a:r>
          </a:p>
        </p:txBody>
      </p:sp>
      <p:sp>
        <p:nvSpPr>
          <p:cNvPr id="38916" name="Text Box 4"/>
          <p:cNvSpPr txBox="1">
            <a:spLocks noChangeArrowheads="1"/>
          </p:cNvSpPr>
          <p:nvPr/>
        </p:nvSpPr>
        <p:spPr bwMode="auto">
          <a:xfrm>
            <a:off x="1752600" y="1447800"/>
            <a:ext cx="60198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3200">
                <a:solidFill>
                  <a:srgbClr val="675E47"/>
                </a:solidFill>
              </a:rPr>
              <a:t>Gas law problems involving temperature require that the temperature be in KELVINS!</a:t>
            </a:r>
          </a:p>
        </p:txBody>
      </p:sp>
      <p:sp>
        <p:nvSpPr>
          <p:cNvPr id="38917" name="Text Box 5"/>
          <p:cNvSpPr txBox="1">
            <a:spLocks noChangeArrowheads="1"/>
          </p:cNvSpPr>
          <p:nvPr/>
        </p:nvSpPr>
        <p:spPr bwMode="auto">
          <a:xfrm>
            <a:off x="2438400" y="3200400"/>
            <a:ext cx="4565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3200">
                <a:solidFill>
                  <a:srgbClr val="660066"/>
                </a:solidFill>
              </a:rPr>
              <a:t>Kelvins = </a:t>
            </a:r>
            <a:r>
              <a:rPr lang="en-US" altLang="en-US" sz="3200">
                <a:solidFill>
                  <a:srgbClr val="660066"/>
                </a:solidFill>
                <a:sym typeface="Symbol" pitchFamily="18" charset="2"/>
              </a:rPr>
              <a:t></a:t>
            </a:r>
            <a:r>
              <a:rPr lang="en-US" altLang="en-US" sz="3200">
                <a:solidFill>
                  <a:srgbClr val="660066"/>
                </a:solidFill>
              </a:rPr>
              <a:t>C + 273.15</a:t>
            </a:r>
          </a:p>
        </p:txBody>
      </p:sp>
      <p:sp>
        <p:nvSpPr>
          <p:cNvPr id="38918" name="Text Box 6"/>
          <p:cNvSpPr txBox="1">
            <a:spLocks noChangeArrowheads="1"/>
          </p:cNvSpPr>
          <p:nvPr/>
        </p:nvSpPr>
        <p:spPr bwMode="auto">
          <a:xfrm>
            <a:off x="2465388" y="42672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3200">
                <a:solidFill>
                  <a:srgbClr val="660066"/>
                </a:solidFill>
              </a:rPr>
              <a:t>°C = Kelvins – 273.15</a:t>
            </a:r>
          </a:p>
        </p:txBody>
      </p:sp>
    </p:spTree>
    <p:extLst>
      <p:ext uri="{BB962C8B-B14F-4D97-AF65-F5344CB8AC3E}">
        <p14:creationId xmlns:p14="http://schemas.microsoft.com/office/powerpoint/2010/main" val="6190163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additive="base">
                                        <p:cTn id="7" dur="500" fill="hold"/>
                                        <p:tgtEl>
                                          <p:spTgt spid="38916"/>
                                        </p:tgtEl>
                                        <p:attrNameLst>
                                          <p:attrName>ppt_x</p:attrName>
                                        </p:attrNameLst>
                                      </p:cBhvr>
                                      <p:tavLst>
                                        <p:tav tm="0">
                                          <p:val>
                                            <p:strVal val="0-#ppt_w/2"/>
                                          </p:val>
                                        </p:tav>
                                        <p:tav tm="100000">
                                          <p:val>
                                            <p:strVal val="#ppt_x"/>
                                          </p:val>
                                        </p:tav>
                                      </p:tavLst>
                                    </p:anim>
                                    <p:anim calcmode="lin" valueType="num">
                                      <p:cBhvr additive="base">
                                        <p:cTn id="8" dur="500" fill="hold"/>
                                        <p:tgtEl>
                                          <p:spTgt spid="3891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7"/>
                                        </p:tgtEl>
                                        <p:attrNameLst>
                                          <p:attrName>style.visibility</p:attrName>
                                        </p:attrNameLst>
                                      </p:cBhvr>
                                      <p:to>
                                        <p:strVal val="visible"/>
                                      </p:to>
                                    </p:set>
                                    <p:anim calcmode="lin" valueType="num">
                                      <p:cBhvr additive="base">
                                        <p:cTn id="13" dur="500" fill="hold"/>
                                        <p:tgtEl>
                                          <p:spTgt spid="38917"/>
                                        </p:tgtEl>
                                        <p:attrNameLst>
                                          <p:attrName>ppt_x</p:attrName>
                                        </p:attrNameLst>
                                      </p:cBhvr>
                                      <p:tavLst>
                                        <p:tav tm="0">
                                          <p:val>
                                            <p:strVal val="0-#ppt_w/2"/>
                                          </p:val>
                                        </p:tav>
                                        <p:tav tm="100000">
                                          <p:val>
                                            <p:strVal val="#ppt_x"/>
                                          </p:val>
                                        </p:tav>
                                      </p:tavLst>
                                    </p:anim>
                                    <p:anim calcmode="lin" valueType="num">
                                      <p:cBhvr additive="base">
                                        <p:cTn id="14" dur="500" fill="hold"/>
                                        <p:tgtEl>
                                          <p:spTgt spid="3891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18"/>
                                        </p:tgtEl>
                                        <p:attrNameLst>
                                          <p:attrName>style.visibility</p:attrName>
                                        </p:attrNameLst>
                                      </p:cBhvr>
                                      <p:to>
                                        <p:strVal val="visible"/>
                                      </p:to>
                                    </p:set>
                                    <p:anim calcmode="lin" valueType="num">
                                      <p:cBhvr additive="base">
                                        <p:cTn id="19" dur="500" fill="hold"/>
                                        <p:tgtEl>
                                          <p:spTgt spid="38918"/>
                                        </p:tgtEl>
                                        <p:attrNameLst>
                                          <p:attrName>ppt_x</p:attrName>
                                        </p:attrNameLst>
                                      </p:cBhvr>
                                      <p:tavLst>
                                        <p:tav tm="0">
                                          <p:val>
                                            <p:strVal val="0-#ppt_w/2"/>
                                          </p:val>
                                        </p:tav>
                                        <p:tav tm="100000">
                                          <p:val>
                                            <p:strVal val="#ppt_x"/>
                                          </p:val>
                                        </p:tav>
                                      </p:tavLst>
                                    </p:anim>
                                    <p:anim calcmode="lin" valueType="num">
                                      <p:cBhvr additive="base">
                                        <p:cTn id="20" dur="500" fill="hold"/>
                                        <p:tgtEl>
                                          <p:spTgt spid="389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utoUpdateAnimBg="0"/>
      <p:bldP spid="38917" grpId="0" autoUpdateAnimBg="0"/>
      <p:bldP spid="38918" grpId="0" autoUpdateAnimBg="0"/>
    </p:bldLst>
  </p:timing>
</p:sld>
</file>

<file path=ppt/slides/slide1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5" name="Rectangle 5"/>
          <p:cNvSpPr>
            <a:spLocks noGrp="1" noChangeArrowheads="1"/>
          </p:cNvSpPr>
          <p:nvPr>
            <p:ph type="title"/>
          </p:nvPr>
        </p:nvSpPr>
        <p:spPr>
          <a:xfrm>
            <a:off x="609600" y="304800"/>
            <a:ext cx="7772400" cy="609600"/>
          </a:xfrm>
        </p:spPr>
        <p:txBody>
          <a:bodyPr lIns="90488" tIns="44450" rIns="90488" bIns="44450"/>
          <a:lstStyle/>
          <a:p>
            <a:pPr>
              <a:defRPr/>
            </a:pPr>
            <a:r>
              <a:rPr lang="en-US" sz="3200" u="sng" smtClean="0">
                <a:effectLst>
                  <a:outerShdw blurRad="38100" dist="38100" dir="2700000" algn="tl">
                    <a:srgbClr val="000000"/>
                  </a:outerShdw>
                </a:effectLst>
              </a:rPr>
              <a:t>Charles’s Law</a:t>
            </a:r>
          </a:p>
        </p:txBody>
      </p:sp>
      <p:sp>
        <p:nvSpPr>
          <p:cNvPr id="107524" name="Rectangle 4"/>
          <p:cNvSpPr>
            <a:spLocks noGrp="1" noChangeArrowheads="1"/>
          </p:cNvSpPr>
          <p:nvPr>
            <p:ph type="body" idx="1"/>
          </p:nvPr>
        </p:nvSpPr>
        <p:spPr bwMode="auto">
          <a:xfrm>
            <a:off x="228600" y="1066800"/>
            <a:ext cx="8534400" cy="167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a:buFontTx/>
              <a:buBlip>
                <a:blip r:embed="rId3"/>
              </a:buBlip>
            </a:pPr>
            <a:r>
              <a:rPr lang="en-US" altLang="en-US" sz="2400" smtClean="0">
                <a:solidFill>
                  <a:srgbClr val="660066"/>
                </a:solidFill>
              </a:rPr>
              <a:t>The volume of a gas at constant pressure is directly proportional to  Kelvin temperature, and extrapolates to zero at zero Kelvin. </a:t>
            </a:r>
          </a:p>
          <a:p>
            <a:pPr lvl="2">
              <a:buFontTx/>
              <a:buNone/>
            </a:pPr>
            <a:r>
              <a:rPr lang="en-US" altLang="en-US" smtClean="0">
                <a:solidFill>
                  <a:srgbClr val="660066"/>
                </a:solidFill>
              </a:rPr>
              <a:t>            (</a:t>
            </a:r>
            <a:r>
              <a:rPr lang="en-US" altLang="en-US" i="1" smtClean="0">
                <a:solidFill>
                  <a:srgbClr val="660066"/>
                </a:solidFill>
              </a:rPr>
              <a:t>P</a:t>
            </a:r>
            <a:r>
              <a:rPr lang="en-US" altLang="en-US" smtClean="0">
                <a:solidFill>
                  <a:srgbClr val="660066"/>
                </a:solidFill>
              </a:rPr>
              <a:t> = constant)</a:t>
            </a:r>
          </a:p>
        </p:txBody>
      </p:sp>
      <p:graphicFrame>
        <p:nvGraphicFramePr>
          <p:cNvPr id="107523" name="Object 3">
            <a:hlinkClick r:id="" action="ppaction://ole?verb=0"/>
          </p:cNvPr>
          <p:cNvGraphicFramePr>
            <a:graphicFrameLocks/>
          </p:cNvGraphicFramePr>
          <p:nvPr/>
        </p:nvGraphicFramePr>
        <p:xfrm>
          <a:off x="1447800" y="3657600"/>
          <a:ext cx="6669088" cy="1423988"/>
        </p:xfrm>
        <a:graphic>
          <a:graphicData uri="http://schemas.openxmlformats.org/presentationml/2006/ole">
            <mc:AlternateContent xmlns:mc="http://schemas.openxmlformats.org/markup-compatibility/2006">
              <mc:Choice xmlns:v="urn:schemas-microsoft-com:vml" Requires="v">
                <p:oleObj spid="_x0000_s11266" name="Corel Equation 1.0 Equation" r:id="rId4" imgW="6677302" imgH="1434477" progId="CorelEquation">
                  <p:embed/>
                </p:oleObj>
              </mc:Choice>
              <mc:Fallback>
                <p:oleObj name="Corel Equation 1.0 Equation" r:id="rId4" imgW="6677302" imgH="1434477" progId="CorelEquation">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657600"/>
                        <a:ext cx="6669088" cy="1423988"/>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522" name="Text Box 2"/>
          <p:cNvSpPr txBox="1">
            <a:spLocks noChangeArrowheads="1"/>
          </p:cNvSpPr>
          <p:nvPr/>
        </p:nvSpPr>
        <p:spPr bwMode="auto">
          <a:xfrm>
            <a:off x="1066800" y="5464175"/>
            <a:ext cx="64547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2800">
                <a:solidFill>
                  <a:srgbClr val="660066"/>
                </a:solidFill>
              </a:rPr>
              <a:t>Temperature MUST be in </a:t>
            </a:r>
            <a:r>
              <a:rPr lang="en-US" altLang="en-US" sz="2800" u="sng">
                <a:solidFill>
                  <a:srgbClr val="660066"/>
                </a:solidFill>
              </a:rPr>
              <a:t>KELVINS!</a:t>
            </a:r>
          </a:p>
        </p:txBody>
      </p:sp>
      <p:sp>
        <p:nvSpPr>
          <p:cNvPr id="4103" name="Text Box 7"/>
          <p:cNvSpPr txBox="1">
            <a:spLocks noChangeArrowheads="1"/>
          </p:cNvSpPr>
          <p:nvPr/>
        </p:nvSpPr>
        <p:spPr bwMode="auto">
          <a:xfrm>
            <a:off x="593725" y="2819400"/>
            <a:ext cx="8321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2400" i="1">
                <a:solidFill>
                  <a:srgbClr val="660066"/>
                </a:solidFill>
              </a:rPr>
              <a:t>Think about an inflated balloon in a warm home. You step out into the cold night air.  What happens?</a:t>
            </a:r>
          </a:p>
        </p:txBody>
      </p:sp>
    </p:spTree>
    <p:extLst>
      <p:ext uri="{BB962C8B-B14F-4D97-AF65-F5344CB8AC3E}">
        <p14:creationId xmlns:p14="http://schemas.microsoft.com/office/powerpoint/2010/main" val="12595844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7524">
                                            <p:txEl>
                                              <p:pRg st="0" end="0"/>
                                            </p:txEl>
                                          </p:spTgt>
                                        </p:tgtEl>
                                        <p:attrNameLst>
                                          <p:attrName>style.visibility</p:attrName>
                                        </p:attrNameLst>
                                      </p:cBhvr>
                                      <p:to>
                                        <p:strVal val="visible"/>
                                      </p:to>
                                    </p:set>
                                    <p:animEffect transition="in" filter="strips(downRight)">
                                      <p:cBhvr>
                                        <p:cTn id="7" dur="500"/>
                                        <p:tgtEl>
                                          <p:spTgt spid="107524">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07524">
                                            <p:txEl>
                                              <p:pRg st="1" end="1"/>
                                            </p:txEl>
                                          </p:spTgt>
                                        </p:tgtEl>
                                        <p:attrNameLst>
                                          <p:attrName>style.visibility</p:attrName>
                                        </p:attrNameLst>
                                      </p:cBhvr>
                                      <p:to>
                                        <p:strVal val="visible"/>
                                      </p:to>
                                    </p:set>
                                    <p:animEffect transition="in" filter="strips(downRight)">
                                      <p:cBhvr>
                                        <p:cTn id="10" dur="500"/>
                                        <p:tgtEl>
                                          <p:spTgt spid="107524">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07523"/>
                                        </p:tgtEl>
                                        <p:attrNameLst>
                                          <p:attrName>style.visibility</p:attrName>
                                        </p:attrNameLst>
                                      </p:cBhvr>
                                      <p:to>
                                        <p:strVal val="visible"/>
                                      </p:to>
                                    </p:set>
                                    <p:anim calcmode="lin" valueType="num">
                                      <p:cBhvr additive="base">
                                        <p:cTn id="15" dur="500" fill="hold"/>
                                        <p:tgtEl>
                                          <p:spTgt spid="107523"/>
                                        </p:tgtEl>
                                        <p:attrNameLst>
                                          <p:attrName>ppt_x</p:attrName>
                                        </p:attrNameLst>
                                      </p:cBhvr>
                                      <p:tavLst>
                                        <p:tav tm="0">
                                          <p:val>
                                            <p:strVal val="#ppt_x"/>
                                          </p:val>
                                        </p:tav>
                                        <p:tav tm="100000">
                                          <p:val>
                                            <p:strVal val="#ppt_x"/>
                                          </p:val>
                                        </p:tav>
                                      </p:tavLst>
                                    </p:anim>
                                    <p:anim calcmode="lin" valueType="num">
                                      <p:cBhvr additive="base">
                                        <p:cTn id="16" dur="500" fill="hold"/>
                                        <p:tgtEl>
                                          <p:spTgt spid="107523"/>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7522"/>
                                        </p:tgtEl>
                                        <p:attrNameLst>
                                          <p:attrName>style.visibility</p:attrName>
                                        </p:attrNameLst>
                                      </p:cBhvr>
                                      <p:to>
                                        <p:strVal val="visible"/>
                                      </p:to>
                                    </p:set>
                                    <p:anim calcmode="lin" valueType="num">
                                      <p:cBhvr additive="base">
                                        <p:cTn id="21" dur="500" fill="hold"/>
                                        <p:tgtEl>
                                          <p:spTgt spid="107522"/>
                                        </p:tgtEl>
                                        <p:attrNameLst>
                                          <p:attrName>ppt_x</p:attrName>
                                        </p:attrNameLst>
                                      </p:cBhvr>
                                      <p:tavLst>
                                        <p:tav tm="0">
                                          <p:val>
                                            <p:strVal val="#ppt_x"/>
                                          </p:val>
                                        </p:tav>
                                        <p:tav tm="100000">
                                          <p:val>
                                            <p:strVal val="#ppt_x"/>
                                          </p:val>
                                        </p:tav>
                                      </p:tavLst>
                                    </p:anim>
                                    <p:anim calcmode="lin" valueType="num">
                                      <p:cBhvr additive="base">
                                        <p:cTn id="22" dur="500" fill="hold"/>
                                        <p:tgtEl>
                                          <p:spTgt spid="107522"/>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103"/>
                                        </p:tgtEl>
                                        <p:attrNameLst>
                                          <p:attrName>style.visibility</p:attrName>
                                        </p:attrNameLst>
                                      </p:cBhvr>
                                      <p:to>
                                        <p:strVal val="visible"/>
                                      </p:to>
                                    </p:set>
                                    <p:anim calcmode="lin" valueType="num">
                                      <p:cBhvr additive="base">
                                        <p:cTn id="27" dur="500" fill="hold"/>
                                        <p:tgtEl>
                                          <p:spTgt spid="4103"/>
                                        </p:tgtEl>
                                        <p:attrNameLst>
                                          <p:attrName>ppt_x</p:attrName>
                                        </p:attrNameLst>
                                      </p:cBhvr>
                                      <p:tavLst>
                                        <p:tav tm="0">
                                          <p:val>
                                            <p:strVal val="#ppt_x"/>
                                          </p:val>
                                        </p:tav>
                                        <p:tav tm="100000">
                                          <p:val>
                                            <p:strVal val="#ppt_x"/>
                                          </p:val>
                                        </p:tav>
                                      </p:tavLst>
                                    </p:anim>
                                    <p:anim calcmode="lin" valueType="num">
                                      <p:cBhvr additive="base">
                                        <p:cTn id="28" dur="500" fill="hold"/>
                                        <p:tgtEl>
                                          <p:spTgt spid="4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build="p" autoUpdateAnimBg="0"/>
      <p:bldP spid="107522" grpId="0" autoUpdateAnimBg="0"/>
      <p:bldP spid="4103" grpId="0" autoUpdateAnimBg="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mtClean="0">
                <a:solidFill>
                  <a:srgbClr val="660066"/>
                </a:solidFill>
              </a:rPr>
              <a:t>Mathematical Computation : Charles Law #1</a:t>
            </a:r>
          </a:p>
        </p:txBody>
      </p:sp>
      <p:sp>
        <p:nvSpPr>
          <p:cNvPr id="26627"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mtClean="0">
                <a:solidFill>
                  <a:srgbClr val="660066"/>
                </a:solidFill>
              </a:rPr>
              <a:t>A sample of neon in a balloon  at constant pressure has a volume of 725.ml at 22.0</a:t>
            </a:r>
            <a:r>
              <a:rPr lang="en-US" altLang="en-US" baseline="30000" smtClean="0">
                <a:solidFill>
                  <a:srgbClr val="660066"/>
                </a:solidFill>
              </a:rPr>
              <a:t>0</a:t>
            </a:r>
            <a:r>
              <a:rPr lang="en-US" altLang="en-US" smtClean="0">
                <a:solidFill>
                  <a:srgbClr val="660066"/>
                </a:solidFill>
              </a:rPr>
              <a:t>c.   If the balloon  is left in a car where the volume expeands to 800.00 ml,  what temperature in 0c is the interior of the car assuming the pressure remains constant?</a:t>
            </a:r>
          </a:p>
        </p:txBody>
      </p:sp>
    </p:spTree>
    <p:extLst>
      <p:ext uri="{BB962C8B-B14F-4D97-AF65-F5344CB8AC3E}">
        <p14:creationId xmlns:p14="http://schemas.microsoft.com/office/powerpoint/2010/main" val="94763078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1" name="Rectangle 5"/>
          <p:cNvSpPr>
            <a:spLocks noGrp="1" noChangeArrowheads="1"/>
          </p:cNvSpPr>
          <p:nvPr>
            <p:ph type="title"/>
          </p:nvPr>
        </p:nvSpPr>
        <p:spPr>
          <a:xfrm>
            <a:off x="685800" y="152400"/>
            <a:ext cx="7772400" cy="609600"/>
          </a:xfrm>
        </p:spPr>
        <p:txBody>
          <a:bodyPr/>
          <a:lstStyle/>
          <a:p>
            <a:pPr>
              <a:defRPr/>
            </a:pPr>
            <a:r>
              <a:rPr lang="en-US" sz="3200" u="sng" smtClean="0">
                <a:solidFill>
                  <a:srgbClr val="660066"/>
                </a:solidFill>
                <a:effectLst>
                  <a:outerShdw blurRad="38100" dist="38100" dir="2700000" algn="tl">
                    <a:srgbClr val="000000"/>
                  </a:outerShdw>
                </a:effectLst>
              </a:rPr>
              <a:t>Gay Lussac’s Law</a:t>
            </a:r>
          </a:p>
        </p:txBody>
      </p:sp>
      <p:sp>
        <p:nvSpPr>
          <p:cNvPr id="106500" name="Text Box 4"/>
          <p:cNvSpPr txBox="1">
            <a:spLocks noChangeArrowheads="1"/>
          </p:cNvSpPr>
          <p:nvPr/>
        </p:nvSpPr>
        <p:spPr bwMode="auto">
          <a:xfrm>
            <a:off x="152400" y="838200"/>
            <a:ext cx="84582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2800">
                <a:solidFill>
                  <a:srgbClr val="660066"/>
                </a:solidFill>
              </a:rPr>
              <a:t>The pressure and Kelvin temperature of a gas</a:t>
            </a:r>
          </a:p>
          <a:p>
            <a:r>
              <a:rPr lang="en-US" altLang="en-US" sz="2800">
                <a:solidFill>
                  <a:srgbClr val="660066"/>
                </a:solidFill>
              </a:rPr>
              <a:t> are directly related, provided that the volume </a:t>
            </a:r>
          </a:p>
          <a:p>
            <a:r>
              <a:rPr lang="en-US" altLang="en-US" sz="2800">
                <a:solidFill>
                  <a:srgbClr val="660066"/>
                </a:solidFill>
              </a:rPr>
              <a:t>remains constant.</a:t>
            </a:r>
            <a:r>
              <a:rPr lang="en-US" altLang="en-US" sz="2800" i="1">
                <a:solidFill>
                  <a:srgbClr val="660066"/>
                </a:solidFill>
              </a:rPr>
              <a:t> </a:t>
            </a:r>
            <a:endParaRPr lang="en-US" altLang="en-US" sz="2800">
              <a:solidFill>
                <a:srgbClr val="660066"/>
              </a:solidFill>
            </a:endParaRPr>
          </a:p>
        </p:txBody>
      </p:sp>
      <p:graphicFrame>
        <p:nvGraphicFramePr>
          <p:cNvPr id="106499" name="Object 3"/>
          <p:cNvGraphicFramePr>
            <a:graphicFrameLocks noChangeAspect="1"/>
          </p:cNvGraphicFramePr>
          <p:nvPr>
            <p:extLst>
              <p:ext uri="{D42A27DB-BD31-4B8C-83A1-F6EECF244321}">
                <p14:modId xmlns:p14="http://schemas.microsoft.com/office/powerpoint/2010/main" val="833319353"/>
              </p:ext>
            </p:extLst>
          </p:nvPr>
        </p:nvGraphicFramePr>
        <p:xfrm>
          <a:off x="533400" y="4249737"/>
          <a:ext cx="2768600" cy="2352675"/>
        </p:xfrm>
        <a:graphic>
          <a:graphicData uri="http://schemas.openxmlformats.org/presentationml/2006/ole">
            <mc:AlternateContent xmlns:mc="http://schemas.openxmlformats.org/markup-compatibility/2006">
              <mc:Choice xmlns:v="urn:schemas-microsoft-com:vml" Requires="v">
                <p:oleObj spid="_x0000_s12290" name="Equation" r:id="rId3" imgW="457280" imgH="380876" progId="Equation.3">
                  <p:embed/>
                </p:oleObj>
              </mc:Choice>
              <mc:Fallback>
                <p:oleObj name="Equation" r:id="rId3" imgW="457280" imgH="38087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249737"/>
                        <a:ext cx="2768600" cy="23526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6498" name="Text Box 2"/>
          <p:cNvSpPr txBox="1">
            <a:spLocks noChangeArrowheads="1"/>
          </p:cNvSpPr>
          <p:nvPr/>
        </p:nvSpPr>
        <p:spPr bwMode="auto">
          <a:xfrm>
            <a:off x="3429000" y="4953000"/>
            <a:ext cx="5410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lgn="ctr"/>
            <a:r>
              <a:rPr lang="en-US" altLang="en-US" sz="2800">
                <a:solidFill>
                  <a:srgbClr val="660066"/>
                </a:solidFill>
              </a:rPr>
              <a:t>Temperature MUST be in </a:t>
            </a:r>
            <a:r>
              <a:rPr lang="en-US" altLang="en-US" sz="2800" u="sng">
                <a:solidFill>
                  <a:srgbClr val="660066"/>
                </a:solidFill>
              </a:rPr>
              <a:t>KELVINS</a:t>
            </a:r>
            <a:r>
              <a:rPr lang="en-US" altLang="en-US" sz="2800" u="sng">
                <a:solidFill>
                  <a:srgbClr val="FFFFFF"/>
                </a:solidFill>
              </a:rPr>
              <a:t>!</a:t>
            </a:r>
          </a:p>
        </p:txBody>
      </p:sp>
      <p:sp>
        <p:nvSpPr>
          <p:cNvPr id="5127" name="Text Box 7"/>
          <p:cNvSpPr txBox="1">
            <a:spLocks noChangeArrowheads="1"/>
          </p:cNvSpPr>
          <p:nvPr/>
        </p:nvSpPr>
        <p:spPr bwMode="auto">
          <a:xfrm>
            <a:off x="152400" y="2209800"/>
            <a:ext cx="8991600" cy="207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2800" i="1">
                <a:solidFill>
                  <a:srgbClr val="660066"/>
                </a:solidFill>
              </a:rPr>
              <a:t>Think about when you have a fixed space and increase the temp, molecules will increase movement which increases collisions which is pressure (and vice versa)!</a:t>
            </a:r>
            <a:endParaRPr lang="en-US" altLang="en-US" sz="2800">
              <a:solidFill>
                <a:srgbClr val="660066"/>
              </a:solidFill>
            </a:endParaRPr>
          </a:p>
          <a:p>
            <a:endParaRPr lang="en-US" altLang="en-US">
              <a:solidFill>
                <a:srgbClr val="660066"/>
              </a:solidFill>
            </a:endParaRPr>
          </a:p>
        </p:txBody>
      </p:sp>
    </p:spTree>
    <p:extLst>
      <p:ext uri="{BB962C8B-B14F-4D97-AF65-F5344CB8AC3E}">
        <p14:creationId xmlns:p14="http://schemas.microsoft.com/office/powerpoint/2010/main" val="2363940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6500"/>
                                        </p:tgtEl>
                                        <p:attrNameLst>
                                          <p:attrName>style.visibility</p:attrName>
                                        </p:attrNameLst>
                                      </p:cBhvr>
                                      <p:to>
                                        <p:strVal val="visible"/>
                                      </p:to>
                                    </p:set>
                                    <p:anim calcmode="lin" valueType="num">
                                      <p:cBhvr additive="base">
                                        <p:cTn id="7" dur="500" fill="hold"/>
                                        <p:tgtEl>
                                          <p:spTgt spid="106500"/>
                                        </p:tgtEl>
                                        <p:attrNameLst>
                                          <p:attrName>ppt_x</p:attrName>
                                        </p:attrNameLst>
                                      </p:cBhvr>
                                      <p:tavLst>
                                        <p:tav tm="0">
                                          <p:val>
                                            <p:strVal val="1+#ppt_w/2"/>
                                          </p:val>
                                        </p:tav>
                                        <p:tav tm="100000">
                                          <p:val>
                                            <p:strVal val="#ppt_x"/>
                                          </p:val>
                                        </p:tav>
                                      </p:tavLst>
                                    </p:anim>
                                    <p:anim calcmode="lin" valueType="num">
                                      <p:cBhvr additive="base">
                                        <p:cTn id="8" dur="500" fill="hold"/>
                                        <p:tgtEl>
                                          <p:spTgt spid="10650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6499"/>
                                        </p:tgtEl>
                                        <p:attrNameLst>
                                          <p:attrName>style.visibility</p:attrName>
                                        </p:attrNameLst>
                                      </p:cBhvr>
                                      <p:to>
                                        <p:strVal val="visible"/>
                                      </p:to>
                                    </p:set>
                                    <p:anim calcmode="lin" valueType="num">
                                      <p:cBhvr additive="base">
                                        <p:cTn id="13" dur="500" fill="hold"/>
                                        <p:tgtEl>
                                          <p:spTgt spid="106499"/>
                                        </p:tgtEl>
                                        <p:attrNameLst>
                                          <p:attrName>ppt_x</p:attrName>
                                        </p:attrNameLst>
                                      </p:cBhvr>
                                      <p:tavLst>
                                        <p:tav tm="0">
                                          <p:val>
                                            <p:strVal val="#ppt_x"/>
                                          </p:val>
                                        </p:tav>
                                        <p:tav tm="100000">
                                          <p:val>
                                            <p:strVal val="#ppt_x"/>
                                          </p:val>
                                        </p:tav>
                                      </p:tavLst>
                                    </p:anim>
                                    <p:anim calcmode="lin" valueType="num">
                                      <p:cBhvr additive="base">
                                        <p:cTn id="14" dur="500" fill="hold"/>
                                        <p:tgtEl>
                                          <p:spTgt spid="10649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6498"/>
                                        </p:tgtEl>
                                        <p:attrNameLst>
                                          <p:attrName>style.visibility</p:attrName>
                                        </p:attrNameLst>
                                      </p:cBhvr>
                                      <p:to>
                                        <p:strVal val="visible"/>
                                      </p:to>
                                    </p:set>
                                    <p:anim calcmode="lin" valueType="num">
                                      <p:cBhvr additive="base">
                                        <p:cTn id="19" dur="500" fill="hold"/>
                                        <p:tgtEl>
                                          <p:spTgt spid="106498"/>
                                        </p:tgtEl>
                                        <p:attrNameLst>
                                          <p:attrName>ppt_x</p:attrName>
                                        </p:attrNameLst>
                                      </p:cBhvr>
                                      <p:tavLst>
                                        <p:tav tm="0">
                                          <p:val>
                                            <p:strVal val="#ppt_x"/>
                                          </p:val>
                                        </p:tav>
                                        <p:tav tm="100000">
                                          <p:val>
                                            <p:strVal val="#ppt_x"/>
                                          </p:val>
                                        </p:tav>
                                      </p:tavLst>
                                    </p:anim>
                                    <p:anim calcmode="lin" valueType="num">
                                      <p:cBhvr additive="base">
                                        <p:cTn id="20" dur="500" fill="hold"/>
                                        <p:tgtEl>
                                          <p:spTgt spid="10649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5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autoUpdateAnimBg="0"/>
      <p:bldP spid="106498" grpId="0" autoUpdateAnimBg="0"/>
      <p:bldP spid="5127" grpId="0" autoUpdateAnimBg="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mtClean="0">
                <a:solidFill>
                  <a:srgbClr val="660066"/>
                </a:solidFill>
              </a:rPr>
              <a:t>Mathematical Computation:  Gay-Lussacs Law#1</a:t>
            </a:r>
          </a:p>
        </p:txBody>
      </p:sp>
      <p:sp>
        <p:nvSpPr>
          <p:cNvPr id="30723"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z="2800" smtClean="0">
                <a:solidFill>
                  <a:srgbClr val="660066"/>
                </a:solidFill>
                <a:latin typeface="Tahoma" pitchFamily="34" charset="0"/>
                <a:cs typeface="Tahoma" pitchFamily="34" charset="0"/>
              </a:rPr>
              <a:t>Before a car ride the pressure in an automobile tire was measured with a pressure gauge to be 1370 mmHg at a temperature of 20.0</a:t>
            </a:r>
            <a:r>
              <a:rPr lang="en-US" altLang="en-US" sz="2800" baseline="30000" smtClean="0">
                <a:solidFill>
                  <a:srgbClr val="660066"/>
                </a:solidFill>
                <a:latin typeface="Tahoma" pitchFamily="34" charset="0"/>
                <a:cs typeface="Tahoma" pitchFamily="34" charset="0"/>
              </a:rPr>
              <a:t>0</a:t>
            </a:r>
            <a:r>
              <a:rPr lang="en-US" altLang="en-US" sz="2800" smtClean="0">
                <a:solidFill>
                  <a:srgbClr val="660066"/>
                </a:solidFill>
                <a:latin typeface="Tahoma" pitchFamily="34" charset="0"/>
                <a:cs typeface="Tahoma" pitchFamily="34" charset="0"/>
              </a:rPr>
              <a:t>c.  At the end of a road trip the pressure was found to be 1.90 atm.  Assuming the volume of the tires did not change, what is the temperature of gas inside the tire in Celsius?</a:t>
            </a:r>
            <a:r>
              <a:rPr lang="en-US" altLang="en-US" sz="2800" smtClean="0">
                <a:latin typeface="Tahoma" pitchFamily="34" charset="0"/>
                <a:cs typeface="Tahoma" pitchFamily="34" charset="0"/>
              </a:rPr>
              <a:t>  </a:t>
            </a:r>
            <a:endParaRPr lang="en-US" altLang="en-US" sz="2800" smtClean="0"/>
          </a:p>
        </p:txBody>
      </p:sp>
    </p:spTree>
    <p:extLst>
      <p:ext uri="{BB962C8B-B14F-4D97-AF65-F5344CB8AC3E}">
        <p14:creationId xmlns:p14="http://schemas.microsoft.com/office/powerpoint/2010/main" val="228398631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304800"/>
            <a:ext cx="7772400" cy="685800"/>
          </a:xfrm>
        </p:spPr>
        <p:txBody>
          <a:bodyPr/>
          <a:lstStyle/>
          <a:p>
            <a:pPr>
              <a:defRPr/>
            </a:pPr>
            <a:r>
              <a:rPr lang="en-US" sz="3200" u="sng" smtClean="0">
                <a:solidFill>
                  <a:srgbClr val="660066"/>
                </a:solidFill>
                <a:effectLst>
                  <a:outerShdw blurRad="38100" dist="38100" dir="2700000" algn="tl">
                    <a:srgbClr val="000000"/>
                  </a:outerShdw>
                </a:effectLst>
              </a:rPr>
              <a:t>The Combined Gas Law</a:t>
            </a:r>
          </a:p>
        </p:txBody>
      </p:sp>
      <p:sp>
        <p:nvSpPr>
          <p:cNvPr id="92163" name="Text Box 3"/>
          <p:cNvSpPr txBox="1">
            <a:spLocks noChangeArrowheads="1"/>
          </p:cNvSpPr>
          <p:nvPr/>
        </p:nvSpPr>
        <p:spPr bwMode="auto">
          <a:xfrm>
            <a:off x="762000" y="1066800"/>
            <a:ext cx="77724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2800">
                <a:solidFill>
                  <a:srgbClr val="660066"/>
                </a:solidFill>
              </a:rPr>
              <a:t>The combined gas law expresses the relationship between pressure, volume and temperature of a fixed amount of gas.</a:t>
            </a:r>
          </a:p>
        </p:txBody>
      </p:sp>
      <p:graphicFrame>
        <p:nvGraphicFramePr>
          <p:cNvPr id="92164" name="Object 4"/>
          <p:cNvGraphicFramePr>
            <a:graphicFrameLocks noChangeAspect="1"/>
          </p:cNvGraphicFramePr>
          <p:nvPr/>
        </p:nvGraphicFramePr>
        <p:xfrm>
          <a:off x="2560638" y="2925763"/>
          <a:ext cx="3635375" cy="2000250"/>
        </p:xfrm>
        <a:graphic>
          <a:graphicData uri="http://schemas.openxmlformats.org/presentationml/2006/ole">
            <mc:AlternateContent xmlns:mc="http://schemas.openxmlformats.org/markup-compatibility/2006">
              <mc:Choice xmlns:v="urn:schemas-microsoft-com:vml" Requires="v">
                <p:oleObj spid="_x0000_s13314" name="Equation" r:id="rId3" imgW="714264" imgH="371429" progId="Equation.3">
                  <p:embed/>
                </p:oleObj>
              </mc:Choice>
              <mc:Fallback>
                <p:oleObj name="Equation" r:id="rId3" imgW="714264" imgH="3714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0638" y="2925763"/>
                        <a:ext cx="3635375" cy="2000250"/>
                      </a:xfrm>
                      <a:prstGeom prst="rect">
                        <a:avLst/>
                      </a:prstGeom>
                      <a:solidFill>
                        <a:srgbClr val="3333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65" name="Text Box 5"/>
          <p:cNvSpPr txBox="1">
            <a:spLocks noChangeArrowheads="1"/>
          </p:cNvSpPr>
          <p:nvPr/>
        </p:nvSpPr>
        <p:spPr bwMode="auto">
          <a:xfrm>
            <a:off x="762000" y="5029200"/>
            <a:ext cx="7696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2400">
                <a:solidFill>
                  <a:srgbClr val="660066"/>
                </a:solidFill>
              </a:rPr>
              <a:t>Boyle’s law, Gay-Lussac’s law, and Charles’ law are all derived from this by holding a variable constant. Again temperature must be in Kelvins and units must match!</a:t>
            </a:r>
          </a:p>
        </p:txBody>
      </p:sp>
    </p:spTree>
    <p:extLst>
      <p:ext uri="{BB962C8B-B14F-4D97-AF65-F5344CB8AC3E}">
        <p14:creationId xmlns:p14="http://schemas.microsoft.com/office/powerpoint/2010/main" val="2611360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2163"/>
                                        </p:tgtEl>
                                        <p:attrNameLst>
                                          <p:attrName>style.visibility</p:attrName>
                                        </p:attrNameLst>
                                      </p:cBhvr>
                                      <p:to>
                                        <p:strVal val="visible"/>
                                      </p:to>
                                    </p:set>
                                    <p:anim calcmode="lin" valueType="num">
                                      <p:cBhvr additive="base">
                                        <p:cTn id="7" dur="500" fill="hold"/>
                                        <p:tgtEl>
                                          <p:spTgt spid="92163"/>
                                        </p:tgtEl>
                                        <p:attrNameLst>
                                          <p:attrName>ppt_x</p:attrName>
                                        </p:attrNameLst>
                                      </p:cBhvr>
                                      <p:tavLst>
                                        <p:tav tm="0">
                                          <p:val>
                                            <p:strVal val="1+#ppt_w/2"/>
                                          </p:val>
                                        </p:tav>
                                        <p:tav tm="100000">
                                          <p:val>
                                            <p:strVal val="#ppt_x"/>
                                          </p:val>
                                        </p:tav>
                                      </p:tavLst>
                                    </p:anim>
                                    <p:anim calcmode="lin" valueType="num">
                                      <p:cBhvr additive="base">
                                        <p:cTn id="8" dur="500" fill="hold"/>
                                        <p:tgtEl>
                                          <p:spTgt spid="921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2164"/>
                                        </p:tgtEl>
                                        <p:attrNameLst>
                                          <p:attrName>style.visibility</p:attrName>
                                        </p:attrNameLst>
                                      </p:cBhvr>
                                      <p:to>
                                        <p:strVal val="visible"/>
                                      </p:to>
                                    </p:set>
                                    <p:anim calcmode="lin" valueType="num">
                                      <p:cBhvr additive="base">
                                        <p:cTn id="13" dur="500" fill="hold"/>
                                        <p:tgtEl>
                                          <p:spTgt spid="92164"/>
                                        </p:tgtEl>
                                        <p:attrNameLst>
                                          <p:attrName>ppt_x</p:attrName>
                                        </p:attrNameLst>
                                      </p:cBhvr>
                                      <p:tavLst>
                                        <p:tav tm="0">
                                          <p:val>
                                            <p:strVal val="#ppt_x"/>
                                          </p:val>
                                        </p:tav>
                                        <p:tav tm="100000">
                                          <p:val>
                                            <p:strVal val="#ppt_x"/>
                                          </p:val>
                                        </p:tav>
                                      </p:tavLst>
                                    </p:anim>
                                    <p:anim calcmode="lin" valueType="num">
                                      <p:cBhvr additive="base">
                                        <p:cTn id="14" dur="500" fill="hold"/>
                                        <p:tgtEl>
                                          <p:spTgt spid="9216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92165"/>
                                        </p:tgtEl>
                                        <p:attrNameLst>
                                          <p:attrName>style.visibility</p:attrName>
                                        </p:attrNameLst>
                                      </p:cBhvr>
                                      <p:to>
                                        <p:strVal val="visible"/>
                                      </p:to>
                                    </p:set>
                                    <p:animEffect transition="in" filter="blinds(horizontal)">
                                      <p:cBhvr>
                                        <p:cTn id="19" dur="500"/>
                                        <p:tgtEl>
                                          <p:spTgt spid="92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autoUpdateAnimBg="0"/>
      <p:bldP spid="92165"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mtClean="0">
                <a:solidFill>
                  <a:srgbClr val="660066"/>
                </a:solidFill>
              </a:rPr>
              <a:t>Mathematical Computation:  Combined Gas Law #1</a:t>
            </a:r>
          </a:p>
        </p:txBody>
      </p:sp>
      <p:sp>
        <p:nvSpPr>
          <p:cNvPr id="34819" name="Rectangle 3"/>
          <p:cNvSpPr>
            <a:spLocks noGrp="1" noChangeArrowheads="1"/>
          </p:cNvSpPr>
          <p:nvPr>
            <p:ph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mtClean="0">
                <a:solidFill>
                  <a:srgbClr val="660066"/>
                </a:solidFill>
                <a:latin typeface="Tahoma" pitchFamily="34" charset="0"/>
                <a:cs typeface="Tahoma" pitchFamily="34" charset="0"/>
              </a:rPr>
              <a:t>A sample of oxygen gas occupies a volume of 0.250 liters  at 22.0</a:t>
            </a:r>
            <a:r>
              <a:rPr lang="en-US" altLang="en-US" baseline="30000" smtClean="0">
                <a:solidFill>
                  <a:srgbClr val="660066"/>
                </a:solidFill>
                <a:latin typeface="Tahoma" pitchFamily="34" charset="0"/>
                <a:cs typeface="Tahoma" pitchFamily="34" charset="0"/>
              </a:rPr>
              <a:t>0</a:t>
            </a:r>
            <a:r>
              <a:rPr lang="en-US" altLang="en-US" smtClean="0">
                <a:solidFill>
                  <a:srgbClr val="660066"/>
                </a:solidFill>
                <a:latin typeface="Tahoma" pitchFamily="34" charset="0"/>
                <a:cs typeface="Tahoma" pitchFamily="34" charset="0"/>
              </a:rPr>
              <a:t>c and exerts a pressure of 750.0 mmHg.  What volume will the gas occupy  if the temperature drops to 5.0</a:t>
            </a:r>
            <a:r>
              <a:rPr lang="en-US" altLang="en-US" baseline="30000" smtClean="0">
                <a:solidFill>
                  <a:srgbClr val="660066"/>
                </a:solidFill>
                <a:latin typeface="Tahoma" pitchFamily="34" charset="0"/>
                <a:cs typeface="Tahoma" pitchFamily="34" charset="0"/>
              </a:rPr>
              <a:t>0</a:t>
            </a:r>
            <a:r>
              <a:rPr lang="en-US" altLang="en-US" smtClean="0">
                <a:solidFill>
                  <a:srgbClr val="660066"/>
                </a:solidFill>
                <a:latin typeface="Tahoma" pitchFamily="34" charset="0"/>
                <a:cs typeface="Tahoma" pitchFamily="34" charset="0"/>
              </a:rPr>
              <a:t>c and the pressure decreased to 0.950 atm?</a:t>
            </a:r>
            <a:r>
              <a:rPr lang="en-US" altLang="en-US" smtClean="0">
                <a:latin typeface="Tahoma" pitchFamily="34" charset="0"/>
                <a:cs typeface="Tahoma" pitchFamily="34" charset="0"/>
              </a:rPr>
              <a:t>   </a:t>
            </a:r>
            <a:endParaRPr lang="en-US" altLang="en-US" smtClean="0"/>
          </a:p>
        </p:txBody>
      </p:sp>
    </p:spTree>
    <p:extLst>
      <p:ext uri="{BB962C8B-B14F-4D97-AF65-F5344CB8AC3E}">
        <p14:creationId xmlns:p14="http://schemas.microsoft.com/office/powerpoint/2010/main" val="158466355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 y="228600"/>
            <a:ext cx="2819400" cy="609600"/>
          </a:xfrm>
        </p:spPr>
        <p:txBody>
          <a:bodyPr/>
          <a:lstStyle/>
          <a:p>
            <a:pPr algn="l">
              <a:defRPr/>
            </a:pPr>
            <a:r>
              <a:rPr lang="en-US" sz="3200" u="sng" smtClean="0">
                <a:solidFill>
                  <a:srgbClr val="660066"/>
                </a:solidFill>
                <a:effectLst>
                  <a:outerShdw blurRad="38100" dist="38100" dir="2700000" algn="tl">
                    <a:srgbClr val="000000"/>
                  </a:outerShdw>
                </a:effectLst>
              </a:rPr>
              <a:t>Ideal Gases</a:t>
            </a:r>
          </a:p>
        </p:txBody>
      </p:sp>
      <p:sp>
        <p:nvSpPr>
          <p:cNvPr id="28677" name="Text Box 5"/>
          <p:cNvSpPr txBox="1">
            <a:spLocks noChangeArrowheads="1"/>
          </p:cNvSpPr>
          <p:nvPr/>
        </p:nvSpPr>
        <p:spPr bwMode="auto">
          <a:xfrm>
            <a:off x="533400" y="914400"/>
            <a:ext cx="801687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2800">
                <a:solidFill>
                  <a:srgbClr val="660066"/>
                </a:solidFill>
              </a:rPr>
              <a:t>Ideal gases are imaginary gases that perfectly fit all of the assumptions of the kinetic molecular theory.</a:t>
            </a:r>
          </a:p>
        </p:txBody>
      </p:sp>
      <p:sp>
        <p:nvSpPr>
          <p:cNvPr id="28678" name="Text Box 6"/>
          <p:cNvSpPr txBox="1">
            <a:spLocks noChangeArrowheads="1"/>
          </p:cNvSpPr>
          <p:nvPr/>
        </p:nvSpPr>
        <p:spPr bwMode="auto">
          <a:xfrm>
            <a:off x="838200" y="2362200"/>
            <a:ext cx="80248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buFontTx/>
              <a:buBlip>
                <a:blip r:embed="rId2"/>
              </a:buBlip>
            </a:pPr>
            <a:r>
              <a:rPr lang="en-US" altLang="en-US" sz="2400">
                <a:solidFill>
                  <a:srgbClr val="FFFFFF"/>
                </a:solidFill>
              </a:rPr>
              <a:t> </a:t>
            </a:r>
            <a:r>
              <a:rPr lang="en-US" altLang="en-US" sz="2400">
                <a:solidFill>
                  <a:srgbClr val="660066"/>
                </a:solidFill>
              </a:rPr>
              <a:t>Gases consist of tiny particles that are far apart</a:t>
            </a:r>
          </a:p>
          <a:p>
            <a:r>
              <a:rPr lang="en-US" altLang="en-US" sz="2400">
                <a:solidFill>
                  <a:srgbClr val="660066"/>
                </a:solidFill>
              </a:rPr>
              <a:t>   relative to their size.</a:t>
            </a:r>
          </a:p>
          <a:p>
            <a:endParaRPr lang="en-US" altLang="en-US" sz="2400">
              <a:solidFill>
                <a:srgbClr val="660066"/>
              </a:solidFill>
            </a:endParaRPr>
          </a:p>
          <a:p>
            <a:endParaRPr lang="en-US" altLang="en-US" sz="2400">
              <a:solidFill>
                <a:srgbClr val="660066"/>
              </a:solidFill>
            </a:endParaRPr>
          </a:p>
          <a:p>
            <a:endParaRPr lang="en-US" altLang="en-US" sz="2400">
              <a:solidFill>
                <a:srgbClr val="660066"/>
              </a:solidFill>
            </a:endParaRPr>
          </a:p>
        </p:txBody>
      </p:sp>
      <p:sp>
        <p:nvSpPr>
          <p:cNvPr id="28679" name="Text Box 7"/>
          <p:cNvSpPr txBox="1">
            <a:spLocks noChangeArrowheads="1"/>
          </p:cNvSpPr>
          <p:nvPr/>
        </p:nvSpPr>
        <p:spPr bwMode="auto">
          <a:xfrm>
            <a:off x="823913" y="3505200"/>
            <a:ext cx="72866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buFontTx/>
              <a:buBlip>
                <a:blip r:embed="rId2"/>
              </a:buBlip>
            </a:pPr>
            <a:r>
              <a:rPr lang="en-US" altLang="en-US" sz="2400">
                <a:solidFill>
                  <a:srgbClr val="660066"/>
                </a:solidFill>
              </a:rPr>
              <a:t> Collisions between gas particles and between </a:t>
            </a:r>
          </a:p>
          <a:p>
            <a:r>
              <a:rPr lang="en-US" altLang="en-US" sz="2400">
                <a:solidFill>
                  <a:srgbClr val="660066"/>
                </a:solidFill>
              </a:rPr>
              <a:t>   particles and the walls of the container are</a:t>
            </a:r>
          </a:p>
          <a:p>
            <a:r>
              <a:rPr lang="en-US" altLang="en-US" sz="2400">
                <a:solidFill>
                  <a:srgbClr val="660066"/>
                </a:solidFill>
              </a:rPr>
              <a:t>   elastic collisions</a:t>
            </a:r>
          </a:p>
        </p:txBody>
      </p:sp>
      <p:sp>
        <p:nvSpPr>
          <p:cNvPr id="28680" name="Text Box 8"/>
          <p:cNvSpPr txBox="1">
            <a:spLocks noChangeArrowheads="1"/>
          </p:cNvSpPr>
          <p:nvPr/>
        </p:nvSpPr>
        <p:spPr bwMode="auto">
          <a:xfrm>
            <a:off x="852488" y="4953000"/>
            <a:ext cx="57769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buFontTx/>
              <a:buBlip>
                <a:blip r:embed="rId2"/>
              </a:buBlip>
            </a:pPr>
            <a:r>
              <a:rPr lang="en-US" altLang="en-US" sz="2400">
                <a:solidFill>
                  <a:srgbClr val="660066"/>
                </a:solidFill>
              </a:rPr>
              <a:t> No kinetic energy is lost in elastic </a:t>
            </a:r>
          </a:p>
          <a:p>
            <a:r>
              <a:rPr lang="en-US" altLang="en-US" sz="2400">
                <a:solidFill>
                  <a:srgbClr val="660066"/>
                </a:solidFill>
              </a:rPr>
              <a:t>   collisions</a:t>
            </a:r>
          </a:p>
          <a:p>
            <a:endParaRPr lang="en-US" altLang="en-US" sz="2400">
              <a:solidFill>
                <a:srgbClr val="660066"/>
              </a:solidFill>
            </a:endParaRPr>
          </a:p>
        </p:txBody>
      </p:sp>
    </p:spTree>
    <p:extLst>
      <p:ext uri="{BB962C8B-B14F-4D97-AF65-F5344CB8AC3E}">
        <p14:creationId xmlns:p14="http://schemas.microsoft.com/office/powerpoint/2010/main" val="1396107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anim calcmode="lin" valueType="num">
                                      <p:cBhvr additive="base">
                                        <p:cTn id="7" dur="500" fill="hold"/>
                                        <p:tgtEl>
                                          <p:spTgt spid="28678"/>
                                        </p:tgtEl>
                                        <p:attrNameLst>
                                          <p:attrName>ppt_x</p:attrName>
                                        </p:attrNameLst>
                                      </p:cBhvr>
                                      <p:tavLst>
                                        <p:tav tm="0">
                                          <p:val>
                                            <p:strVal val="0-#ppt_w/2"/>
                                          </p:val>
                                        </p:tav>
                                        <p:tav tm="100000">
                                          <p:val>
                                            <p:strVal val="#ppt_x"/>
                                          </p:val>
                                        </p:tav>
                                      </p:tavLst>
                                    </p:anim>
                                    <p:anim calcmode="lin" valueType="num">
                                      <p:cBhvr additive="base">
                                        <p:cTn id="8" dur="500" fill="hold"/>
                                        <p:tgtEl>
                                          <p:spTgt spid="286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679"/>
                                        </p:tgtEl>
                                        <p:attrNameLst>
                                          <p:attrName>style.visibility</p:attrName>
                                        </p:attrNameLst>
                                      </p:cBhvr>
                                      <p:to>
                                        <p:strVal val="visible"/>
                                      </p:to>
                                    </p:set>
                                    <p:anim calcmode="lin" valueType="num">
                                      <p:cBhvr additive="base">
                                        <p:cTn id="13" dur="500" fill="hold"/>
                                        <p:tgtEl>
                                          <p:spTgt spid="28679"/>
                                        </p:tgtEl>
                                        <p:attrNameLst>
                                          <p:attrName>ppt_x</p:attrName>
                                        </p:attrNameLst>
                                      </p:cBhvr>
                                      <p:tavLst>
                                        <p:tav tm="0">
                                          <p:val>
                                            <p:strVal val="0-#ppt_w/2"/>
                                          </p:val>
                                        </p:tav>
                                        <p:tav tm="100000">
                                          <p:val>
                                            <p:strVal val="#ppt_x"/>
                                          </p:val>
                                        </p:tav>
                                      </p:tavLst>
                                    </p:anim>
                                    <p:anim calcmode="lin" valueType="num">
                                      <p:cBhvr additive="base">
                                        <p:cTn id="14" dur="500" fill="hold"/>
                                        <p:tgtEl>
                                          <p:spTgt spid="2867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680"/>
                                        </p:tgtEl>
                                        <p:attrNameLst>
                                          <p:attrName>style.visibility</p:attrName>
                                        </p:attrNameLst>
                                      </p:cBhvr>
                                      <p:to>
                                        <p:strVal val="visible"/>
                                      </p:to>
                                    </p:set>
                                    <p:anim calcmode="lin" valueType="num">
                                      <p:cBhvr additive="base">
                                        <p:cTn id="19" dur="500" fill="hold"/>
                                        <p:tgtEl>
                                          <p:spTgt spid="28680"/>
                                        </p:tgtEl>
                                        <p:attrNameLst>
                                          <p:attrName>ppt_x</p:attrName>
                                        </p:attrNameLst>
                                      </p:cBhvr>
                                      <p:tavLst>
                                        <p:tav tm="0">
                                          <p:val>
                                            <p:strVal val="0-#ppt_w/2"/>
                                          </p:val>
                                        </p:tav>
                                        <p:tav tm="100000">
                                          <p:val>
                                            <p:strVal val="#ppt_x"/>
                                          </p:val>
                                        </p:tav>
                                      </p:tavLst>
                                    </p:anim>
                                    <p:anim calcmode="lin" valueType="num">
                                      <p:cBhvr additive="base">
                                        <p:cTn id="20" dur="500" fill="hold"/>
                                        <p:tgtEl>
                                          <p:spTgt spid="2868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677"/>
                                        </p:tgtEl>
                                        <p:attrNameLst>
                                          <p:attrName>style.visibility</p:attrName>
                                        </p:attrNameLst>
                                      </p:cBhvr>
                                      <p:to>
                                        <p:strVal val="visible"/>
                                      </p:to>
                                    </p:set>
                                    <p:anim calcmode="lin" valueType="num">
                                      <p:cBhvr additive="base">
                                        <p:cTn id="25" dur="500" fill="hold"/>
                                        <p:tgtEl>
                                          <p:spTgt spid="28677"/>
                                        </p:tgtEl>
                                        <p:attrNameLst>
                                          <p:attrName>ppt_x</p:attrName>
                                        </p:attrNameLst>
                                      </p:cBhvr>
                                      <p:tavLst>
                                        <p:tav tm="0">
                                          <p:val>
                                            <p:strVal val="0-#ppt_w/2"/>
                                          </p:val>
                                        </p:tav>
                                        <p:tav tm="100000">
                                          <p:val>
                                            <p:strVal val="#ppt_x"/>
                                          </p:val>
                                        </p:tav>
                                      </p:tavLst>
                                    </p:anim>
                                    <p:anim calcmode="lin" valueType="num">
                                      <p:cBhvr additive="base">
                                        <p:cTn id="26" dur="500" fill="hold"/>
                                        <p:tgtEl>
                                          <p:spTgt spid="286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utoUpdateAnimBg="0"/>
      <p:bldP spid="28678" grpId="0" autoUpdateAnimBg="0"/>
      <p:bldP spid="28679" grpId="0" autoUpdateAnimBg="0"/>
      <p:bldP spid="28680" grpId="0" autoUpdateAnimBg="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3400" y="381000"/>
            <a:ext cx="4495800" cy="762000"/>
          </a:xfrm>
        </p:spPr>
        <p:txBody>
          <a:bodyPr/>
          <a:lstStyle/>
          <a:p>
            <a:pPr algn="l">
              <a:defRPr/>
            </a:pPr>
            <a:r>
              <a:rPr lang="en-US" sz="3200" u="sng" smtClean="0">
                <a:solidFill>
                  <a:srgbClr val="660066"/>
                </a:solidFill>
                <a:effectLst>
                  <a:outerShdw blurRad="38100" dist="38100" dir="2700000" algn="tl">
                    <a:srgbClr val="000000"/>
                  </a:outerShdw>
                </a:effectLst>
              </a:rPr>
              <a:t>Ideal Gases </a:t>
            </a:r>
            <a:r>
              <a:rPr lang="en-US" smtClean="0">
                <a:solidFill>
                  <a:srgbClr val="660066"/>
                </a:solidFill>
              </a:rPr>
              <a:t>(continued)</a:t>
            </a:r>
            <a:endParaRPr lang="en-US" sz="3200" u="sng" smtClean="0">
              <a:solidFill>
                <a:srgbClr val="660066"/>
              </a:solidFill>
              <a:effectLst>
                <a:outerShdw blurRad="38100" dist="38100" dir="2700000" algn="tl">
                  <a:srgbClr val="000000"/>
                </a:outerShdw>
              </a:effectLst>
            </a:endParaRPr>
          </a:p>
        </p:txBody>
      </p:sp>
      <p:sp>
        <p:nvSpPr>
          <p:cNvPr id="35844" name="Text Box 4"/>
          <p:cNvSpPr txBox="1">
            <a:spLocks noChangeArrowheads="1"/>
          </p:cNvSpPr>
          <p:nvPr/>
        </p:nvSpPr>
        <p:spPr bwMode="auto">
          <a:xfrm>
            <a:off x="762000" y="1295400"/>
            <a:ext cx="8032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buFontTx/>
              <a:buBlip>
                <a:blip r:embed="rId2"/>
              </a:buBlip>
            </a:pPr>
            <a:r>
              <a:rPr lang="en-US" altLang="en-US" sz="2400">
                <a:solidFill>
                  <a:srgbClr val="FFFFFF"/>
                </a:solidFill>
              </a:rPr>
              <a:t> </a:t>
            </a:r>
            <a:r>
              <a:rPr lang="en-US" altLang="en-US" sz="2400">
                <a:solidFill>
                  <a:srgbClr val="660066"/>
                </a:solidFill>
              </a:rPr>
              <a:t>Gas particles are in constant, rapid motion. They </a:t>
            </a:r>
          </a:p>
          <a:p>
            <a:r>
              <a:rPr lang="en-US" altLang="en-US" sz="2400">
                <a:solidFill>
                  <a:srgbClr val="660066"/>
                </a:solidFill>
              </a:rPr>
              <a:t>   therefore possess kinetic energy, the energy of </a:t>
            </a:r>
          </a:p>
          <a:p>
            <a:r>
              <a:rPr lang="en-US" altLang="en-US" sz="2400">
                <a:solidFill>
                  <a:srgbClr val="660066"/>
                </a:solidFill>
              </a:rPr>
              <a:t>   motion</a:t>
            </a:r>
          </a:p>
        </p:txBody>
      </p:sp>
      <p:sp>
        <p:nvSpPr>
          <p:cNvPr id="35845" name="Text Box 5"/>
          <p:cNvSpPr txBox="1">
            <a:spLocks noChangeArrowheads="1"/>
          </p:cNvSpPr>
          <p:nvPr/>
        </p:nvSpPr>
        <p:spPr bwMode="auto">
          <a:xfrm>
            <a:off x="762000" y="2590800"/>
            <a:ext cx="75469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buFontTx/>
              <a:buBlip>
                <a:blip r:embed="rId2"/>
              </a:buBlip>
            </a:pPr>
            <a:r>
              <a:rPr lang="en-US" altLang="en-US" sz="2400">
                <a:solidFill>
                  <a:srgbClr val="660066"/>
                </a:solidFill>
              </a:rPr>
              <a:t> There are no forces of attraction between gas</a:t>
            </a:r>
          </a:p>
          <a:p>
            <a:r>
              <a:rPr lang="en-US" altLang="en-US" sz="2400">
                <a:solidFill>
                  <a:srgbClr val="660066"/>
                </a:solidFill>
              </a:rPr>
              <a:t>   particles</a:t>
            </a:r>
          </a:p>
        </p:txBody>
      </p:sp>
      <p:sp>
        <p:nvSpPr>
          <p:cNvPr id="35846" name="Text Box 6"/>
          <p:cNvSpPr txBox="1">
            <a:spLocks noChangeArrowheads="1"/>
          </p:cNvSpPr>
          <p:nvPr/>
        </p:nvSpPr>
        <p:spPr bwMode="auto">
          <a:xfrm>
            <a:off x="762000" y="3581400"/>
            <a:ext cx="73485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buFontTx/>
              <a:buBlip>
                <a:blip r:embed="rId2"/>
              </a:buBlip>
            </a:pPr>
            <a:r>
              <a:rPr lang="en-US" altLang="en-US" sz="2400">
                <a:solidFill>
                  <a:srgbClr val="660066"/>
                </a:solidFill>
              </a:rPr>
              <a:t> The average kinetic energy of gas particles</a:t>
            </a:r>
          </a:p>
          <a:p>
            <a:r>
              <a:rPr lang="en-US" altLang="en-US" sz="2400">
                <a:solidFill>
                  <a:srgbClr val="660066"/>
                </a:solidFill>
              </a:rPr>
              <a:t>   depends on temperature, not on the identity </a:t>
            </a:r>
          </a:p>
          <a:p>
            <a:r>
              <a:rPr lang="en-US" altLang="en-US" sz="2400">
                <a:solidFill>
                  <a:srgbClr val="660066"/>
                </a:solidFill>
              </a:rPr>
              <a:t>   of the particle.</a:t>
            </a:r>
          </a:p>
        </p:txBody>
      </p:sp>
    </p:spTree>
    <p:extLst>
      <p:ext uri="{BB962C8B-B14F-4D97-AF65-F5344CB8AC3E}">
        <p14:creationId xmlns:p14="http://schemas.microsoft.com/office/powerpoint/2010/main" val="21671245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additive="base">
                                        <p:cTn id="7" dur="500" fill="hold"/>
                                        <p:tgtEl>
                                          <p:spTgt spid="35844"/>
                                        </p:tgtEl>
                                        <p:attrNameLst>
                                          <p:attrName>ppt_x</p:attrName>
                                        </p:attrNameLst>
                                      </p:cBhvr>
                                      <p:tavLst>
                                        <p:tav tm="0">
                                          <p:val>
                                            <p:strVal val="1+#ppt_w/2"/>
                                          </p:val>
                                        </p:tav>
                                        <p:tav tm="100000">
                                          <p:val>
                                            <p:strVal val="#ppt_x"/>
                                          </p:val>
                                        </p:tav>
                                      </p:tavLst>
                                    </p:anim>
                                    <p:anim calcmode="lin" valueType="num">
                                      <p:cBhvr additive="base">
                                        <p:cTn id="8" dur="500" fill="hold"/>
                                        <p:tgtEl>
                                          <p:spTgt spid="3584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5845"/>
                                        </p:tgtEl>
                                        <p:attrNameLst>
                                          <p:attrName>style.visibility</p:attrName>
                                        </p:attrNameLst>
                                      </p:cBhvr>
                                      <p:to>
                                        <p:strVal val="visible"/>
                                      </p:to>
                                    </p:set>
                                    <p:anim calcmode="lin" valueType="num">
                                      <p:cBhvr additive="base">
                                        <p:cTn id="13" dur="500" fill="hold"/>
                                        <p:tgtEl>
                                          <p:spTgt spid="35845"/>
                                        </p:tgtEl>
                                        <p:attrNameLst>
                                          <p:attrName>ppt_x</p:attrName>
                                        </p:attrNameLst>
                                      </p:cBhvr>
                                      <p:tavLst>
                                        <p:tav tm="0">
                                          <p:val>
                                            <p:strVal val="1+#ppt_w/2"/>
                                          </p:val>
                                        </p:tav>
                                        <p:tav tm="100000">
                                          <p:val>
                                            <p:strVal val="#ppt_x"/>
                                          </p:val>
                                        </p:tav>
                                      </p:tavLst>
                                    </p:anim>
                                    <p:anim calcmode="lin" valueType="num">
                                      <p:cBhvr additive="base">
                                        <p:cTn id="14" dur="500" fill="hold"/>
                                        <p:tgtEl>
                                          <p:spTgt spid="3584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5846"/>
                                        </p:tgtEl>
                                        <p:attrNameLst>
                                          <p:attrName>style.visibility</p:attrName>
                                        </p:attrNameLst>
                                      </p:cBhvr>
                                      <p:to>
                                        <p:strVal val="visible"/>
                                      </p:to>
                                    </p:set>
                                    <p:anim calcmode="lin" valueType="num">
                                      <p:cBhvr additive="base">
                                        <p:cTn id="19" dur="500" fill="hold"/>
                                        <p:tgtEl>
                                          <p:spTgt spid="35846"/>
                                        </p:tgtEl>
                                        <p:attrNameLst>
                                          <p:attrName>ppt_x</p:attrName>
                                        </p:attrNameLst>
                                      </p:cBhvr>
                                      <p:tavLst>
                                        <p:tav tm="0">
                                          <p:val>
                                            <p:strVal val="1+#ppt_w/2"/>
                                          </p:val>
                                        </p:tav>
                                        <p:tav tm="100000">
                                          <p:val>
                                            <p:strVal val="#ppt_x"/>
                                          </p:val>
                                        </p:tav>
                                      </p:tavLst>
                                    </p:anim>
                                    <p:anim calcmode="lin" valueType="num">
                                      <p:cBhvr additive="base">
                                        <p:cTn id="20" dur="500" fill="hold"/>
                                        <p:tgtEl>
                                          <p:spTgt spid="358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utoUpdateAnimBg="0"/>
      <p:bldP spid="35845" grpId="0" autoUpdateAnimBg="0"/>
      <p:bldP spid="35846" grpId="0" autoUpdateAnimBg="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04800" y="152400"/>
            <a:ext cx="8839200" cy="1143000"/>
          </a:xfrm>
          <a:ln>
            <a:solidFill>
              <a:srgbClr val="FFFF00"/>
            </a:solidFill>
            <a:miter lim="800000"/>
            <a:headEnd/>
            <a:tailEnd/>
          </a:ln>
        </p:spPr>
        <p:txBody>
          <a:bodyPr/>
          <a:lstStyle/>
          <a:p>
            <a:pPr>
              <a:defRPr/>
            </a:pPr>
            <a:r>
              <a:rPr lang="en-US" sz="4000" u="sng" dirty="0" smtClean="0">
                <a:solidFill>
                  <a:srgbClr val="660066"/>
                </a:solidFill>
                <a:effectLst>
                  <a:outerShdw blurRad="38100" dist="38100" dir="2700000" algn="tl">
                    <a:srgbClr val="000000"/>
                  </a:outerShdw>
                </a:effectLst>
              </a:rPr>
              <a:t>Real Gases </a:t>
            </a:r>
            <a:r>
              <a:rPr lang="en-US" sz="4000" u="sng" dirty="0" smtClean="0">
                <a:solidFill>
                  <a:srgbClr val="FF0000"/>
                </a:solidFill>
                <a:effectLst>
                  <a:outerShdw blurRad="38100" dist="38100" dir="2700000" algn="tl">
                    <a:srgbClr val="000000"/>
                  </a:outerShdw>
                </a:effectLst>
              </a:rPr>
              <a:t>Do</a:t>
            </a:r>
            <a:r>
              <a:rPr lang="en-US" sz="4000" u="sng" dirty="0" smtClean="0">
                <a:solidFill>
                  <a:srgbClr val="FFFF00"/>
                </a:solidFill>
                <a:effectLst>
                  <a:outerShdw blurRad="38100" dist="38100" dir="2700000" algn="tl">
                    <a:srgbClr val="000000"/>
                  </a:outerShdw>
                </a:effectLst>
              </a:rPr>
              <a:t> </a:t>
            </a:r>
            <a:r>
              <a:rPr lang="en-US" sz="4000" u="sng" dirty="0" smtClean="0">
                <a:solidFill>
                  <a:srgbClr val="FF0000"/>
                </a:solidFill>
                <a:effectLst>
                  <a:outerShdw blurRad="38100" dist="38100" dir="2700000" algn="tl">
                    <a:srgbClr val="000000"/>
                  </a:outerShdw>
                </a:effectLst>
              </a:rPr>
              <a:t>Not</a:t>
            </a:r>
            <a:r>
              <a:rPr lang="en-US" sz="4000" u="sng" dirty="0" smtClean="0">
                <a:solidFill>
                  <a:srgbClr val="660066"/>
                </a:solidFill>
                <a:effectLst>
                  <a:outerShdw blurRad="38100" dist="38100" dir="2700000" algn="tl">
                    <a:srgbClr val="000000"/>
                  </a:outerShdw>
                </a:effectLst>
              </a:rPr>
              <a:t> Behave Ideally</a:t>
            </a:r>
          </a:p>
        </p:txBody>
      </p:sp>
      <p:sp>
        <p:nvSpPr>
          <p:cNvPr id="86021" name="Text Box 5"/>
          <p:cNvSpPr txBox="1">
            <a:spLocks noChangeArrowheads="1"/>
          </p:cNvSpPr>
          <p:nvPr/>
        </p:nvSpPr>
        <p:spPr bwMode="auto">
          <a:xfrm>
            <a:off x="304800" y="1752600"/>
            <a:ext cx="883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3200">
                <a:solidFill>
                  <a:srgbClr val="660066"/>
                </a:solidFill>
              </a:rPr>
              <a:t>Real gases</a:t>
            </a:r>
            <a:r>
              <a:rPr lang="en-US" altLang="en-US" sz="3200">
                <a:solidFill>
                  <a:srgbClr val="FFFFFF"/>
                </a:solidFill>
              </a:rPr>
              <a:t> </a:t>
            </a:r>
            <a:r>
              <a:rPr lang="en-US" altLang="en-US" sz="3200">
                <a:solidFill>
                  <a:srgbClr val="FF0000"/>
                </a:solidFill>
              </a:rPr>
              <a:t>DO</a:t>
            </a:r>
            <a:r>
              <a:rPr lang="en-US" altLang="en-US" sz="3200">
                <a:solidFill>
                  <a:srgbClr val="FFFFFF"/>
                </a:solidFill>
              </a:rPr>
              <a:t> </a:t>
            </a:r>
            <a:r>
              <a:rPr lang="en-US" altLang="en-US" sz="3200">
                <a:solidFill>
                  <a:srgbClr val="660066"/>
                </a:solidFill>
              </a:rPr>
              <a:t>experience inter-molecular attractions</a:t>
            </a:r>
          </a:p>
        </p:txBody>
      </p:sp>
      <p:sp>
        <p:nvSpPr>
          <p:cNvPr id="86022" name="Text Box 6"/>
          <p:cNvSpPr txBox="1">
            <a:spLocks noChangeArrowheads="1"/>
          </p:cNvSpPr>
          <p:nvPr/>
        </p:nvSpPr>
        <p:spPr bwMode="auto">
          <a:xfrm>
            <a:off x="228600" y="3124200"/>
            <a:ext cx="55594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3200">
                <a:solidFill>
                  <a:srgbClr val="660066"/>
                </a:solidFill>
              </a:rPr>
              <a:t>Real gases</a:t>
            </a:r>
            <a:r>
              <a:rPr lang="en-US" altLang="en-US" sz="3200">
                <a:solidFill>
                  <a:srgbClr val="FFFFFF"/>
                </a:solidFill>
              </a:rPr>
              <a:t> </a:t>
            </a:r>
            <a:r>
              <a:rPr lang="en-US" altLang="en-US" sz="3200">
                <a:solidFill>
                  <a:srgbClr val="FF0000"/>
                </a:solidFill>
              </a:rPr>
              <a:t>DO</a:t>
            </a:r>
            <a:r>
              <a:rPr lang="en-US" altLang="en-US" sz="3200">
                <a:solidFill>
                  <a:srgbClr val="FFFFFF"/>
                </a:solidFill>
              </a:rPr>
              <a:t> </a:t>
            </a:r>
            <a:r>
              <a:rPr lang="en-US" altLang="en-US" sz="3200">
                <a:solidFill>
                  <a:srgbClr val="660066"/>
                </a:solidFill>
              </a:rPr>
              <a:t>have volume</a:t>
            </a:r>
          </a:p>
        </p:txBody>
      </p:sp>
      <p:sp>
        <p:nvSpPr>
          <p:cNvPr id="86023" name="Text Box 7"/>
          <p:cNvSpPr txBox="1">
            <a:spLocks noChangeArrowheads="1"/>
          </p:cNvSpPr>
          <p:nvPr/>
        </p:nvSpPr>
        <p:spPr bwMode="auto">
          <a:xfrm>
            <a:off x="304800" y="4267200"/>
            <a:ext cx="883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3200">
                <a:solidFill>
                  <a:srgbClr val="660066"/>
                </a:solidFill>
              </a:rPr>
              <a:t>Real gases</a:t>
            </a:r>
            <a:r>
              <a:rPr lang="en-US" altLang="en-US" sz="3200">
                <a:solidFill>
                  <a:srgbClr val="FFFFFF"/>
                </a:solidFill>
              </a:rPr>
              <a:t> </a:t>
            </a:r>
            <a:r>
              <a:rPr lang="en-US" altLang="en-US" sz="3200">
                <a:solidFill>
                  <a:srgbClr val="FF0000"/>
                </a:solidFill>
              </a:rPr>
              <a:t>DO NOT </a:t>
            </a:r>
            <a:r>
              <a:rPr lang="en-US" altLang="en-US" sz="3200">
                <a:solidFill>
                  <a:srgbClr val="660066"/>
                </a:solidFill>
              </a:rPr>
              <a:t>have elastic collisions</a:t>
            </a:r>
          </a:p>
        </p:txBody>
      </p:sp>
    </p:spTree>
    <p:extLst>
      <p:ext uri="{BB962C8B-B14F-4D97-AF65-F5344CB8AC3E}">
        <p14:creationId xmlns:p14="http://schemas.microsoft.com/office/powerpoint/2010/main" val="3947107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6021"/>
                                        </p:tgtEl>
                                        <p:attrNameLst>
                                          <p:attrName>style.visibility</p:attrName>
                                        </p:attrNameLst>
                                      </p:cBhvr>
                                      <p:to>
                                        <p:strVal val="visible"/>
                                      </p:to>
                                    </p:set>
                                    <p:animEffect transition="in" filter="blinds(horizontal)">
                                      <p:cBhvr>
                                        <p:cTn id="7" dur="500"/>
                                        <p:tgtEl>
                                          <p:spTgt spid="860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6022"/>
                                        </p:tgtEl>
                                        <p:attrNameLst>
                                          <p:attrName>style.visibility</p:attrName>
                                        </p:attrNameLst>
                                      </p:cBhvr>
                                      <p:to>
                                        <p:strVal val="visible"/>
                                      </p:to>
                                    </p:set>
                                    <p:animEffect transition="in" filter="blinds(horizontal)">
                                      <p:cBhvr>
                                        <p:cTn id="12" dur="500"/>
                                        <p:tgtEl>
                                          <p:spTgt spid="860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6023"/>
                                        </p:tgtEl>
                                        <p:attrNameLst>
                                          <p:attrName>style.visibility</p:attrName>
                                        </p:attrNameLst>
                                      </p:cBhvr>
                                      <p:to>
                                        <p:strVal val="visible"/>
                                      </p:to>
                                    </p:set>
                                    <p:animEffect transition="in" filter="blinds(horizontal)">
                                      <p:cBhvr>
                                        <p:cTn id="17" dur="500"/>
                                        <p:tgtEl>
                                          <p:spTgt spid="86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p:bldP spid="86022" grpId="0"/>
      <p:bldP spid="860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09600" y="228600"/>
            <a:ext cx="7848600" cy="685800"/>
          </a:xfrm>
        </p:spPr>
        <p:txBody>
          <a:bodyPr>
            <a:normAutofit fontScale="90000"/>
          </a:bodyPr>
          <a:lstStyle/>
          <a:p>
            <a:r>
              <a:rPr lang="en-US" u="sng" dirty="0">
                <a:solidFill>
                  <a:schemeClr val="accent4">
                    <a:lumMod val="10000"/>
                  </a:schemeClr>
                </a:solidFill>
              </a:rPr>
              <a:t>Why Is there Uncertainty?</a:t>
            </a:r>
          </a:p>
        </p:txBody>
      </p:sp>
      <p:sp>
        <p:nvSpPr>
          <p:cNvPr id="56323" name="Text Box 3"/>
          <p:cNvSpPr txBox="1">
            <a:spLocks noChangeArrowheads="1"/>
          </p:cNvSpPr>
          <p:nvPr/>
        </p:nvSpPr>
        <p:spPr bwMode="auto">
          <a:xfrm>
            <a:off x="685800" y="838200"/>
            <a:ext cx="7407275" cy="1815882"/>
          </a:xfrm>
          <a:prstGeom prst="rect">
            <a:avLst/>
          </a:prstGeom>
          <a:noFill/>
          <a:ln w="12700">
            <a:noFill/>
            <a:miter lim="800000"/>
            <a:headEnd/>
            <a:tailEnd/>
          </a:ln>
          <a:effectLst/>
        </p:spPr>
        <p:txBody>
          <a:bodyPr>
            <a:spAutoFit/>
          </a:bodyPr>
          <a:lstStyle/>
          <a:p>
            <a:pPr>
              <a:buClr>
                <a:srgbClr val="800000"/>
              </a:buClr>
              <a:buFont typeface="Wingdings" pitchFamily="2" charset="2"/>
              <a:buChar char="v"/>
            </a:pPr>
            <a:r>
              <a:rPr lang="en-US" sz="2400" dirty="0"/>
              <a:t> </a:t>
            </a:r>
            <a:r>
              <a:rPr lang="en-US" dirty="0">
                <a:solidFill>
                  <a:schemeClr val="accent4">
                    <a:lumMod val="10000"/>
                  </a:schemeClr>
                </a:solidFill>
              </a:rPr>
              <a:t>Measurements are performed with </a:t>
            </a:r>
            <a:r>
              <a:rPr lang="en-US" dirty="0" smtClean="0">
                <a:solidFill>
                  <a:schemeClr val="accent4">
                    <a:lumMod val="10000"/>
                  </a:schemeClr>
                </a:solidFill>
              </a:rPr>
              <a:t>                    instruments</a:t>
            </a:r>
            <a:endParaRPr lang="en-US" dirty="0">
              <a:solidFill>
                <a:schemeClr val="accent4">
                  <a:lumMod val="10000"/>
                </a:schemeClr>
              </a:solidFill>
            </a:endParaRPr>
          </a:p>
          <a:p>
            <a:pPr>
              <a:buClr>
                <a:srgbClr val="800000"/>
              </a:buClr>
              <a:buFont typeface="Wingdings" pitchFamily="2" charset="2"/>
              <a:buChar char="v"/>
            </a:pPr>
            <a:r>
              <a:rPr lang="en-US" dirty="0">
                <a:solidFill>
                  <a:schemeClr val="accent4">
                    <a:lumMod val="10000"/>
                  </a:schemeClr>
                </a:solidFill>
              </a:rPr>
              <a:t> No instrument can read to an infinite number of decimal places</a:t>
            </a:r>
          </a:p>
        </p:txBody>
      </p:sp>
      <p:pic>
        <p:nvPicPr>
          <p:cNvPr id="56324" name="Picture 4" descr="scale"/>
          <p:cNvPicPr>
            <a:picLocks noChangeAspect="1" noChangeArrowheads="1"/>
          </p:cNvPicPr>
          <p:nvPr/>
        </p:nvPicPr>
        <p:blipFill>
          <a:blip r:embed="rId2"/>
          <a:srcRect/>
          <a:stretch>
            <a:fillRect/>
          </a:stretch>
        </p:blipFill>
        <p:spPr bwMode="auto">
          <a:xfrm>
            <a:off x="1524000" y="3733800"/>
            <a:ext cx="2286000" cy="2703265"/>
          </a:xfrm>
          <a:prstGeom prst="rect">
            <a:avLst/>
          </a:prstGeom>
          <a:ln>
            <a:noFill/>
          </a:ln>
          <a:effectLst>
            <a:outerShdw blurRad="292100" dist="139700" dir="2700000" algn="tl" rotWithShape="0">
              <a:srgbClr val="333333">
                <a:alpha val="65000"/>
              </a:srgbClr>
            </a:outerShdw>
          </a:effectLst>
        </p:spPr>
      </p:pic>
      <p:sp>
        <p:nvSpPr>
          <p:cNvPr id="56325" name="Text Box 5"/>
          <p:cNvSpPr txBox="1">
            <a:spLocks noChangeArrowheads="1"/>
          </p:cNvSpPr>
          <p:nvPr/>
        </p:nvSpPr>
        <p:spPr bwMode="auto">
          <a:xfrm>
            <a:off x="1295400" y="2590800"/>
            <a:ext cx="7391400" cy="954107"/>
          </a:xfrm>
          <a:prstGeom prst="rect">
            <a:avLst/>
          </a:prstGeom>
          <a:noFill/>
          <a:ln w="12700">
            <a:noFill/>
            <a:miter lim="800000"/>
            <a:headEnd/>
            <a:tailEnd/>
          </a:ln>
          <a:effectLst/>
        </p:spPr>
        <p:txBody>
          <a:bodyPr>
            <a:spAutoFit/>
          </a:bodyPr>
          <a:lstStyle/>
          <a:p>
            <a:r>
              <a:rPr lang="en-US" dirty="0">
                <a:solidFill>
                  <a:schemeClr val="accent4">
                    <a:lumMod val="10000"/>
                  </a:schemeClr>
                </a:solidFill>
              </a:rPr>
              <a:t>Which of these balances has the greatest uncertainty in measurement?</a:t>
            </a:r>
          </a:p>
        </p:txBody>
      </p:sp>
      <p:pic>
        <p:nvPicPr>
          <p:cNvPr id="56328" name="Picture 8" descr="scale8"/>
          <p:cNvPicPr>
            <a:picLocks noChangeAspect="1" noChangeArrowheads="1"/>
          </p:cNvPicPr>
          <p:nvPr/>
        </p:nvPicPr>
        <p:blipFill>
          <a:blip r:embed="rId3"/>
          <a:srcRect/>
          <a:stretch>
            <a:fillRect/>
          </a:stretch>
        </p:blipFill>
        <p:spPr bwMode="auto">
          <a:xfrm>
            <a:off x="5029200" y="3733800"/>
            <a:ext cx="2743200" cy="274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4374710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25"/>
                                        </p:tgtEl>
                                        <p:attrNameLst>
                                          <p:attrName>style.visibility</p:attrName>
                                        </p:attrNameLst>
                                      </p:cBhvr>
                                      <p:to>
                                        <p:strVal val="visible"/>
                                      </p:to>
                                    </p:set>
                                    <p:anim calcmode="lin" valueType="num">
                                      <p:cBhvr additive="base">
                                        <p:cTn id="7" dur="500" fill="hold"/>
                                        <p:tgtEl>
                                          <p:spTgt spid="56325"/>
                                        </p:tgtEl>
                                        <p:attrNameLst>
                                          <p:attrName>ppt_x</p:attrName>
                                        </p:attrNameLst>
                                      </p:cBhvr>
                                      <p:tavLst>
                                        <p:tav tm="0">
                                          <p:val>
                                            <p:strVal val="0-#ppt_w/2"/>
                                          </p:val>
                                        </p:tav>
                                        <p:tav tm="100000">
                                          <p:val>
                                            <p:strVal val="#ppt_x"/>
                                          </p:val>
                                        </p:tav>
                                      </p:tavLst>
                                    </p:anim>
                                    <p:anim calcmode="lin" valueType="num">
                                      <p:cBhvr additive="base">
                                        <p:cTn id="8" dur="500" fill="hold"/>
                                        <p:tgtEl>
                                          <p:spTgt spid="563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6324"/>
                                        </p:tgtEl>
                                        <p:attrNameLst>
                                          <p:attrName>style.visibility</p:attrName>
                                        </p:attrNameLst>
                                      </p:cBhvr>
                                      <p:to>
                                        <p:strVal val="visible"/>
                                      </p:to>
                                    </p:set>
                                    <p:animEffect transition="in" filter="dissolve">
                                      <p:cBhvr>
                                        <p:cTn id="13" dur="500"/>
                                        <p:tgtEl>
                                          <p:spTgt spid="5632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6328"/>
                                        </p:tgtEl>
                                        <p:attrNameLst>
                                          <p:attrName>style.visibility</p:attrName>
                                        </p:attrNameLst>
                                      </p:cBhvr>
                                      <p:to>
                                        <p:strVal val="visible"/>
                                      </p:to>
                                    </p:set>
                                    <p:animEffect transition="in" filter="dissolve">
                                      <p:cBhvr>
                                        <p:cTn id="18" dur="500"/>
                                        <p:tgtEl>
                                          <p:spTgt spid="56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autoUpdateAnimBg="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85800" y="228600"/>
            <a:ext cx="7772400" cy="1143000"/>
          </a:xfrm>
        </p:spPr>
        <p:txBody>
          <a:bodyPr/>
          <a:lstStyle/>
          <a:p>
            <a:pPr>
              <a:defRPr/>
            </a:pPr>
            <a:r>
              <a:rPr lang="en-US" sz="3600" u="sng" smtClean="0">
                <a:solidFill>
                  <a:schemeClr val="accent2"/>
                </a:solidFill>
                <a:effectLst>
                  <a:outerShdw blurRad="38100" dist="38100" dir="2700000" algn="tl">
                    <a:srgbClr val="000000"/>
                  </a:outerShdw>
                </a:effectLst>
              </a:rPr>
              <a:t>Deviations from Ideal Behavior</a:t>
            </a:r>
          </a:p>
        </p:txBody>
      </p:sp>
      <p:graphicFrame>
        <p:nvGraphicFramePr>
          <p:cNvPr id="30743" name="Group 23"/>
          <p:cNvGraphicFramePr>
            <a:graphicFrameLocks noGrp="1"/>
          </p:cNvGraphicFramePr>
          <p:nvPr/>
        </p:nvGraphicFramePr>
        <p:xfrm>
          <a:off x="457200" y="1600200"/>
          <a:ext cx="4038600" cy="3543300"/>
        </p:xfrm>
        <a:graphic>
          <a:graphicData uri="http://schemas.openxmlformats.org/drawingml/2006/table">
            <a:tbl>
              <a:tblPr/>
              <a:tblGrid>
                <a:gridCol w="4038600"/>
              </a:tblGrid>
              <a:tr h="91448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66"/>
                          </a:solidFill>
                          <a:effectLst/>
                          <a:latin typeface="Comic Sans MS" pitchFamily="66" charset="0"/>
                          <a:cs typeface="Times New Roman" pitchFamily="18" charset="0"/>
                        </a:rPr>
                        <a:t>Likely to behave nearly ideally</a:t>
                      </a:r>
                      <a:endParaRPr kumimoji="0" lang="en-US" sz="2400" b="1" i="0" u="none" strike="noStrike" cap="none" normalizeH="0" baseline="0" smtClean="0">
                        <a:ln>
                          <a:noFill/>
                        </a:ln>
                        <a:solidFill>
                          <a:srgbClr val="000066"/>
                        </a:solidFill>
                        <a:effectLst/>
                        <a:latin typeface="Comic Sans MS" pitchFamily="66" charset="0"/>
                      </a:endParaRPr>
                    </a:p>
                  </a:txBody>
                  <a:tcPr marT="45724" marB="45724" horzOverflow="overflow">
                    <a:lnL w="28575" cap="flat" cmpd="sng" algn="ctr">
                      <a:solidFill>
                        <a:srgbClr val="99FF33"/>
                      </a:solidFill>
                      <a:prstDash val="solid"/>
                      <a:round/>
                      <a:headEnd type="none" w="med" len="med"/>
                      <a:tailEnd type="none" w="med" len="med"/>
                    </a:lnL>
                    <a:lnR w="28575" cap="flat" cmpd="sng" algn="ctr">
                      <a:solidFill>
                        <a:srgbClr val="99FF33"/>
                      </a:solidFill>
                      <a:prstDash val="solid"/>
                      <a:round/>
                      <a:headEnd type="none" w="med" len="med"/>
                      <a:tailEnd type="none" w="med" len="med"/>
                    </a:lnR>
                    <a:lnT w="28575" cap="flat" cmpd="sng" algn="ctr">
                      <a:solidFill>
                        <a:srgbClr val="99FF33"/>
                      </a:solidFill>
                      <a:prstDash val="solid"/>
                      <a:round/>
                      <a:headEnd type="none" w="med" len="med"/>
                      <a:tailEnd type="none" w="med" len="med"/>
                    </a:lnT>
                    <a:lnB w="28575" cap="flat" cmpd="sng" algn="ctr">
                      <a:solidFill>
                        <a:srgbClr val="99FF33"/>
                      </a:solidFill>
                      <a:prstDash val="solid"/>
                      <a:round/>
                      <a:headEnd type="none" w="med" len="med"/>
                      <a:tailEnd type="none" w="med" len="med"/>
                    </a:lnB>
                    <a:lnTlToBr>
                      <a:noFill/>
                    </a:lnTlToBr>
                    <a:lnBlToTr>
                      <a:noFill/>
                    </a:lnBlToTr>
                    <a:noFill/>
                  </a:tcPr>
                </a:tc>
              </a:tr>
              <a:tr h="143999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66"/>
                          </a:solidFill>
                          <a:effectLst/>
                          <a:latin typeface="Comic Sans MS" pitchFamily="66" charset="0"/>
                          <a:cs typeface="Times New Roman" pitchFamily="18" charset="0"/>
                        </a:rPr>
                        <a:t>Conditions: Gases at high temperature and low pressure</a:t>
                      </a:r>
                      <a:endParaRPr kumimoji="0" lang="en-US" sz="2400" b="0" i="0" u="none" strike="noStrike" cap="none" normalizeH="0" baseline="0" smtClean="0">
                        <a:ln>
                          <a:noFill/>
                        </a:ln>
                        <a:solidFill>
                          <a:srgbClr val="000066"/>
                        </a:solidFill>
                        <a:effectLst/>
                        <a:latin typeface="Comic Sans MS" pitchFamily="66" charset="0"/>
                      </a:endParaRPr>
                    </a:p>
                  </a:txBody>
                  <a:tcPr marT="45724" marB="45724" horzOverflow="overflow">
                    <a:lnL w="28575" cap="flat" cmpd="sng" algn="ctr">
                      <a:solidFill>
                        <a:srgbClr val="99FF33"/>
                      </a:solidFill>
                      <a:prstDash val="solid"/>
                      <a:round/>
                      <a:headEnd type="none" w="med" len="med"/>
                      <a:tailEnd type="none" w="med" len="med"/>
                    </a:lnL>
                    <a:lnR w="28575" cap="flat" cmpd="sng" algn="ctr">
                      <a:solidFill>
                        <a:srgbClr val="99FF33"/>
                      </a:solidFill>
                      <a:prstDash val="solid"/>
                      <a:round/>
                      <a:headEnd type="none" w="med" len="med"/>
                      <a:tailEnd type="none" w="med" len="med"/>
                    </a:lnR>
                    <a:lnT w="28575" cap="flat" cmpd="sng" algn="ctr">
                      <a:solidFill>
                        <a:srgbClr val="99FF33"/>
                      </a:solidFill>
                      <a:prstDash val="solid"/>
                      <a:round/>
                      <a:headEnd type="none" w="med" len="med"/>
                      <a:tailEnd type="none" w="med" len="med"/>
                    </a:lnT>
                    <a:lnB w="28575" cap="flat" cmpd="sng" algn="ctr">
                      <a:solidFill>
                        <a:srgbClr val="99FF33"/>
                      </a:solidFill>
                      <a:prstDash val="solid"/>
                      <a:round/>
                      <a:headEnd type="none" w="med" len="med"/>
                      <a:tailEnd type="none" w="med" len="med"/>
                    </a:lnB>
                    <a:lnTlToBr>
                      <a:noFill/>
                    </a:lnTlToBr>
                    <a:lnBlToTr>
                      <a:noFill/>
                    </a:lnBlToTr>
                    <a:noFill/>
                  </a:tcPr>
                </a:tc>
              </a:tr>
              <a:tr h="118882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66"/>
                          </a:solidFill>
                          <a:effectLst/>
                          <a:latin typeface="Comic Sans MS" pitchFamily="66" charset="0"/>
                          <a:cs typeface="Times New Roman" pitchFamily="18" charset="0"/>
                        </a:rPr>
                        <a:t>Charateristics: Small  symmetrical non-polar gas molecules</a:t>
                      </a:r>
                      <a:endParaRPr kumimoji="0" lang="en-US" sz="2400" b="0" i="0" u="none" strike="noStrike" cap="none" normalizeH="0" baseline="0" smtClean="0">
                        <a:ln>
                          <a:noFill/>
                        </a:ln>
                        <a:solidFill>
                          <a:srgbClr val="000066"/>
                        </a:solidFill>
                        <a:effectLst/>
                        <a:latin typeface="Comic Sans MS" pitchFamily="66" charset="0"/>
                      </a:endParaRPr>
                    </a:p>
                  </a:txBody>
                  <a:tcPr marT="45724" marB="45724" horzOverflow="overflow">
                    <a:lnL w="28575" cap="flat" cmpd="sng" algn="ctr">
                      <a:solidFill>
                        <a:srgbClr val="99FF33"/>
                      </a:solidFill>
                      <a:prstDash val="solid"/>
                      <a:round/>
                      <a:headEnd type="none" w="med" len="med"/>
                      <a:tailEnd type="none" w="med" len="med"/>
                    </a:lnL>
                    <a:lnR w="28575" cap="flat" cmpd="sng" algn="ctr">
                      <a:solidFill>
                        <a:srgbClr val="99FF33"/>
                      </a:solidFill>
                      <a:prstDash val="solid"/>
                      <a:round/>
                      <a:headEnd type="none" w="med" len="med"/>
                      <a:tailEnd type="none" w="med" len="med"/>
                    </a:lnR>
                    <a:lnT w="28575" cap="flat" cmpd="sng" algn="ctr">
                      <a:solidFill>
                        <a:srgbClr val="99FF33"/>
                      </a:solidFill>
                      <a:prstDash val="solid"/>
                      <a:round/>
                      <a:headEnd type="none" w="med" len="med"/>
                      <a:tailEnd type="none" w="med" len="med"/>
                    </a:lnT>
                    <a:lnB w="28575" cap="flat" cmpd="sng" algn="ctr">
                      <a:solidFill>
                        <a:srgbClr val="99FF33"/>
                      </a:solidFill>
                      <a:prstDash val="solid"/>
                      <a:round/>
                      <a:headEnd type="none" w="med" len="med"/>
                      <a:tailEnd type="none" w="med" len="med"/>
                    </a:lnB>
                    <a:lnTlToBr>
                      <a:noFill/>
                    </a:lnTlToBr>
                    <a:lnBlToTr>
                      <a:noFill/>
                    </a:lnBlToTr>
                    <a:noFill/>
                  </a:tcPr>
                </a:tc>
              </a:tr>
            </a:tbl>
          </a:graphicData>
        </a:graphic>
      </p:graphicFrame>
      <p:graphicFrame>
        <p:nvGraphicFramePr>
          <p:cNvPr id="30744" name="Group 24"/>
          <p:cNvGraphicFramePr>
            <a:graphicFrameLocks noGrp="1"/>
          </p:cNvGraphicFramePr>
          <p:nvPr/>
        </p:nvGraphicFramePr>
        <p:xfrm>
          <a:off x="4800600" y="1600200"/>
          <a:ext cx="4114800" cy="3551238"/>
        </p:xfrm>
        <a:graphic>
          <a:graphicData uri="http://schemas.openxmlformats.org/drawingml/2006/table">
            <a:tbl>
              <a:tblPr/>
              <a:tblGrid>
                <a:gridCol w="4114800"/>
              </a:tblGrid>
              <a:tr h="91448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chemeClr val="accent2"/>
                          </a:solidFill>
                          <a:effectLst/>
                          <a:latin typeface="Comic Sans MS" pitchFamily="66" charset="0"/>
                          <a:cs typeface="Times New Roman" pitchFamily="18" charset="0"/>
                        </a:rPr>
                        <a:t>Likely not to behave ideally</a:t>
                      </a:r>
                      <a:endParaRPr kumimoji="0" lang="en-US" sz="2400" b="1" i="0" u="none" strike="noStrike" cap="none" normalizeH="0" baseline="0" smtClean="0">
                        <a:ln>
                          <a:noFill/>
                        </a:ln>
                        <a:solidFill>
                          <a:schemeClr val="accent2"/>
                        </a:solidFill>
                        <a:effectLst/>
                        <a:latin typeface="Comic Sans MS" pitchFamily="66" charset="0"/>
                      </a:endParaRPr>
                    </a:p>
                  </a:txBody>
                  <a:tcPr marT="45724" marB="45724" horzOverflow="overflow">
                    <a:lnL w="28575" cap="flat" cmpd="sng" algn="ctr">
                      <a:solidFill>
                        <a:srgbClr val="99FF33"/>
                      </a:solidFill>
                      <a:prstDash val="solid"/>
                      <a:round/>
                      <a:headEnd type="none" w="med" len="med"/>
                      <a:tailEnd type="none" w="med" len="med"/>
                    </a:lnL>
                    <a:lnR w="28575" cap="flat" cmpd="sng" algn="ctr">
                      <a:solidFill>
                        <a:srgbClr val="99FF33"/>
                      </a:solidFill>
                      <a:prstDash val="solid"/>
                      <a:round/>
                      <a:headEnd type="none" w="med" len="med"/>
                      <a:tailEnd type="none" w="med" len="med"/>
                    </a:lnR>
                    <a:lnT w="28575" cap="flat" cmpd="sng" algn="ctr">
                      <a:solidFill>
                        <a:srgbClr val="99FF33"/>
                      </a:solidFill>
                      <a:prstDash val="solid"/>
                      <a:round/>
                      <a:headEnd type="none" w="med" len="med"/>
                      <a:tailEnd type="none" w="med" len="med"/>
                    </a:lnT>
                    <a:lnB w="28575" cap="flat" cmpd="sng" algn="ctr">
                      <a:solidFill>
                        <a:srgbClr val="99FF33"/>
                      </a:solidFill>
                      <a:prstDash val="solid"/>
                      <a:round/>
                      <a:headEnd type="none" w="med" len="med"/>
                      <a:tailEnd type="none" w="med" len="med"/>
                    </a:lnB>
                    <a:lnTlToBr>
                      <a:noFill/>
                    </a:lnTlToBr>
                    <a:lnBlToTr>
                      <a:noFill/>
                    </a:lnBlToTr>
                    <a:noFill/>
                  </a:tcPr>
                </a:tc>
              </a:tr>
              <a:tr h="144793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accent2"/>
                          </a:solidFill>
                          <a:effectLst/>
                          <a:latin typeface="Comic Sans MS" pitchFamily="66" charset="0"/>
                          <a:cs typeface="Times New Roman" pitchFamily="18" charset="0"/>
                        </a:rPr>
                        <a:t>Conditions: Gases at low temperature and high pressure</a:t>
                      </a:r>
                      <a:endParaRPr kumimoji="0" lang="en-US" sz="2400" b="0" i="0" u="none" strike="noStrike" cap="none" normalizeH="0" baseline="0" smtClean="0">
                        <a:ln>
                          <a:noFill/>
                        </a:ln>
                        <a:solidFill>
                          <a:schemeClr val="accent2"/>
                        </a:solidFill>
                        <a:effectLst/>
                        <a:latin typeface="Comic Sans MS" pitchFamily="66" charset="0"/>
                      </a:endParaRPr>
                    </a:p>
                  </a:txBody>
                  <a:tcPr marT="45724" marB="45724" horzOverflow="overflow">
                    <a:lnL w="28575" cap="flat" cmpd="sng" algn="ctr">
                      <a:solidFill>
                        <a:srgbClr val="99FF33"/>
                      </a:solidFill>
                      <a:prstDash val="solid"/>
                      <a:round/>
                      <a:headEnd type="none" w="med" len="med"/>
                      <a:tailEnd type="none" w="med" len="med"/>
                    </a:lnL>
                    <a:lnR w="28575" cap="flat" cmpd="sng" algn="ctr">
                      <a:solidFill>
                        <a:srgbClr val="99FF33"/>
                      </a:solidFill>
                      <a:prstDash val="solid"/>
                      <a:round/>
                      <a:headEnd type="none" w="med" len="med"/>
                      <a:tailEnd type="none" w="med" len="med"/>
                    </a:lnR>
                    <a:lnT w="28575" cap="flat" cmpd="sng" algn="ctr">
                      <a:solidFill>
                        <a:srgbClr val="99FF33"/>
                      </a:solidFill>
                      <a:prstDash val="solid"/>
                      <a:round/>
                      <a:headEnd type="none" w="med" len="med"/>
                      <a:tailEnd type="none" w="med" len="med"/>
                    </a:lnT>
                    <a:lnB w="28575" cap="flat" cmpd="sng" algn="ctr">
                      <a:solidFill>
                        <a:srgbClr val="99FF33"/>
                      </a:solidFill>
                      <a:prstDash val="solid"/>
                      <a:round/>
                      <a:headEnd type="none" w="med" len="med"/>
                      <a:tailEnd type="none" w="med" len="med"/>
                    </a:lnB>
                    <a:lnTlToBr>
                      <a:noFill/>
                    </a:lnTlToBr>
                    <a:lnBlToTr>
                      <a:noFill/>
                    </a:lnBlToTr>
                    <a:noFill/>
                  </a:tcPr>
                </a:tc>
              </a:tr>
              <a:tr h="118882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accent2"/>
                          </a:solidFill>
                          <a:effectLst/>
                          <a:latin typeface="Comic Sans MS" pitchFamily="66" charset="0"/>
                          <a:cs typeface="Times New Roman" pitchFamily="18" charset="0"/>
                        </a:rPr>
                        <a:t>Characteristics Large, non-symmetrical polar gas molecules</a:t>
                      </a:r>
                      <a:endParaRPr kumimoji="0" lang="en-US" sz="2400" b="0" i="0" u="none" strike="noStrike" cap="none" normalizeH="0" baseline="0" smtClean="0">
                        <a:ln>
                          <a:noFill/>
                        </a:ln>
                        <a:solidFill>
                          <a:schemeClr val="accent2"/>
                        </a:solidFill>
                        <a:effectLst/>
                        <a:latin typeface="Comic Sans MS" pitchFamily="66" charset="0"/>
                      </a:endParaRPr>
                    </a:p>
                  </a:txBody>
                  <a:tcPr marT="45724" marB="45724" horzOverflow="overflow">
                    <a:lnL w="28575" cap="flat" cmpd="sng" algn="ctr">
                      <a:solidFill>
                        <a:srgbClr val="99FF33"/>
                      </a:solidFill>
                      <a:prstDash val="solid"/>
                      <a:round/>
                      <a:headEnd type="none" w="med" len="med"/>
                      <a:tailEnd type="none" w="med" len="med"/>
                    </a:lnL>
                    <a:lnR w="28575" cap="flat" cmpd="sng" algn="ctr">
                      <a:solidFill>
                        <a:srgbClr val="99FF33"/>
                      </a:solidFill>
                      <a:prstDash val="solid"/>
                      <a:round/>
                      <a:headEnd type="none" w="med" len="med"/>
                      <a:tailEnd type="none" w="med" len="med"/>
                    </a:lnR>
                    <a:lnT w="28575" cap="flat" cmpd="sng" algn="ctr">
                      <a:solidFill>
                        <a:srgbClr val="99FF33"/>
                      </a:solidFill>
                      <a:prstDash val="solid"/>
                      <a:round/>
                      <a:headEnd type="none" w="med" len="med"/>
                      <a:tailEnd type="none" w="med" len="med"/>
                    </a:lnT>
                    <a:lnB w="28575" cap="flat" cmpd="sng" algn="ctr">
                      <a:solidFill>
                        <a:srgbClr val="99FF33"/>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233522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074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glass.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30744"/>
                                        </p:tgtEl>
                                        <p:attrNameLst>
                                          <p:attrName>style.visibility</p:attrName>
                                        </p:attrNameLst>
                                      </p:cBhvr>
                                      <p:to>
                                        <p:strVal val="visible"/>
                                      </p:to>
                                    </p:set>
                                    <p:anim calcmode="lin" valueType="num">
                                      <p:cBhvr additive="base">
                                        <p:cTn id="11" dur="500" fill="hold"/>
                                        <p:tgtEl>
                                          <p:spTgt spid="30744"/>
                                        </p:tgtEl>
                                        <p:attrNameLst>
                                          <p:attrName>ppt_x</p:attrName>
                                        </p:attrNameLst>
                                      </p:cBhvr>
                                      <p:tavLst>
                                        <p:tav tm="0">
                                          <p:val>
                                            <p:strVal val="0-#ppt_w/2"/>
                                          </p:val>
                                        </p:tav>
                                        <p:tav tm="100000">
                                          <p:val>
                                            <p:strVal val="#ppt_x"/>
                                          </p:val>
                                        </p:tav>
                                      </p:tavLst>
                                    </p:anim>
                                    <p:anim calcmode="lin" valueType="num">
                                      <p:cBhvr additive="base">
                                        <p:cTn id="12" dur="500" fill="hold"/>
                                        <p:tgtEl>
                                          <p:spTgt spid="307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4"/>
          <p:cNvGrpSpPr>
            <a:grpSpLocks/>
          </p:cNvGrpSpPr>
          <p:nvPr/>
        </p:nvGrpSpPr>
        <p:grpSpPr bwMode="auto">
          <a:xfrm>
            <a:off x="152400" y="228600"/>
            <a:ext cx="8686800" cy="1844675"/>
            <a:chOff x="96" y="144"/>
            <a:chExt cx="5472" cy="1162"/>
          </a:xfrm>
        </p:grpSpPr>
        <p:sp>
          <p:nvSpPr>
            <p:cNvPr id="7188" name="Text Box 2"/>
            <p:cNvSpPr txBox="1">
              <a:spLocks noChangeArrowheads="1"/>
            </p:cNvSpPr>
            <p:nvPr/>
          </p:nvSpPr>
          <p:spPr bwMode="auto">
            <a:xfrm>
              <a:off x="1008" y="240"/>
              <a:ext cx="456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50000"/>
                </a:spcBef>
                <a:buClrTx/>
                <a:buSzTx/>
                <a:buFontTx/>
                <a:buNone/>
              </a:pPr>
              <a:r>
                <a:rPr lang="en-US" altLang="en-US">
                  <a:solidFill>
                    <a:srgbClr val="2F2B20"/>
                  </a:solidFill>
                  <a:latin typeface="Arial" pitchFamily="34" charset="0"/>
                </a:rPr>
                <a:t>The conditions 0 </a:t>
              </a:r>
              <a:r>
                <a:rPr lang="en-US" altLang="en-US" baseline="30000">
                  <a:solidFill>
                    <a:srgbClr val="2F2B20"/>
                  </a:solidFill>
                  <a:latin typeface="Arial" pitchFamily="34" charset="0"/>
                </a:rPr>
                <a:t>0</a:t>
              </a:r>
              <a:r>
                <a:rPr lang="en-US" altLang="en-US">
                  <a:solidFill>
                    <a:srgbClr val="2F2B20"/>
                  </a:solidFill>
                  <a:latin typeface="Arial" pitchFamily="34" charset="0"/>
                </a:rPr>
                <a:t>C and 1 atm are called </a:t>
              </a:r>
              <a:r>
                <a:rPr lang="en-US" altLang="en-US" b="1">
                  <a:solidFill>
                    <a:srgbClr val="2F2B20"/>
                  </a:solidFill>
                  <a:latin typeface="Arial" pitchFamily="34" charset="0"/>
                </a:rPr>
                <a:t>standard temperature and pressure (STP).</a:t>
              </a:r>
              <a:endParaRPr lang="en-US" altLang="en-US">
                <a:solidFill>
                  <a:srgbClr val="2F2B20"/>
                </a:solidFill>
                <a:latin typeface="Arial" pitchFamily="34" charset="0"/>
              </a:endParaRPr>
            </a:p>
          </p:txBody>
        </p:sp>
        <p:pic>
          <p:nvPicPr>
            <p:cNvPr id="7189" name="Picture 3" descr="D:\mhp\Common\MSShared\Clipart\Standard\stddir1\BD06095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 y="144"/>
              <a:ext cx="897" cy="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10" name="Text Box 6"/>
          <p:cNvSpPr txBox="1">
            <a:spLocks noChangeArrowheads="1"/>
          </p:cNvSpPr>
          <p:nvPr/>
        </p:nvSpPr>
        <p:spPr bwMode="auto">
          <a:xfrm>
            <a:off x="1930400" y="2959100"/>
            <a:ext cx="17351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sz="1800" i="1">
                <a:solidFill>
                  <a:srgbClr val="2F2B20"/>
                </a:solidFill>
                <a:latin typeface="Arial" pitchFamily="34" charset="0"/>
              </a:rPr>
              <a:t>PV = nRT</a:t>
            </a:r>
          </a:p>
        </p:txBody>
      </p:sp>
      <p:grpSp>
        <p:nvGrpSpPr>
          <p:cNvPr id="21516" name="Group 12"/>
          <p:cNvGrpSpPr>
            <a:grpSpLocks/>
          </p:cNvGrpSpPr>
          <p:nvPr/>
        </p:nvGrpSpPr>
        <p:grpSpPr bwMode="auto">
          <a:xfrm>
            <a:off x="368300" y="4281488"/>
            <a:ext cx="1463675" cy="987425"/>
            <a:chOff x="2342" y="1776"/>
            <a:chExt cx="922" cy="622"/>
          </a:xfrm>
        </p:grpSpPr>
        <p:sp>
          <p:nvSpPr>
            <p:cNvPr id="7183" name="Text Box 7"/>
            <p:cNvSpPr txBox="1">
              <a:spLocks noChangeArrowheads="1"/>
            </p:cNvSpPr>
            <p:nvPr/>
          </p:nvSpPr>
          <p:spPr bwMode="auto">
            <a:xfrm>
              <a:off x="2342" y="1913"/>
              <a:ext cx="53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sz="1800" i="1">
                  <a:solidFill>
                    <a:srgbClr val="2F2B20"/>
                  </a:solidFill>
                  <a:latin typeface="Arial" pitchFamily="34" charset="0"/>
                </a:rPr>
                <a:t>R = </a:t>
              </a:r>
            </a:p>
          </p:txBody>
        </p:sp>
        <p:grpSp>
          <p:nvGrpSpPr>
            <p:cNvPr id="7184" name="Group 11"/>
            <p:cNvGrpSpPr>
              <a:grpSpLocks/>
            </p:cNvGrpSpPr>
            <p:nvPr/>
          </p:nvGrpSpPr>
          <p:grpSpPr bwMode="auto">
            <a:xfrm>
              <a:off x="2850" y="1776"/>
              <a:ext cx="414" cy="622"/>
              <a:chOff x="3202" y="2873"/>
              <a:chExt cx="414" cy="622"/>
            </a:xfrm>
          </p:grpSpPr>
          <p:sp>
            <p:nvSpPr>
              <p:cNvPr id="7185" name="Text Box 8"/>
              <p:cNvSpPr txBox="1">
                <a:spLocks noChangeArrowheads="1"/>
              </p:cNvSpPr>
              <p:nvPr/>
            </p:nvSpPr>
            <p:spPr bwMode="auto">
              <a:xfrm>
                <a:off x="3202" y="2873"/>
                <a:ext cx="41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sz="1800" i="1">
                    <a:solidFill>
                      <a:srgbClr val="2F2B20"/>
                    </a:solidFill>
                    <a:latin typeface="Arial" pitchFamily="34" charset="0"/>
                  </a:rPr>
                  <a:t>PV</a:t>
                </a:r>
              </a:p>
            </p:txBody>
          </p:sp>
          <p:sp>
            <p:nvSpPr>
              <p:cNvPr id="7186" name="Text Box 9"/>
              <p:cNvSpPr txBox="1">
                <a:spLocks noChangeArrowheads="1"/>
              </p:cNvSpPr>
              <p:nvPr/>
            </p:nvSpPr>
            <p:spPr bwMode="auto">
              <a:xfrm>
                <a:off x="3220" y="3168"/>
                <a:ext cx="3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sz="1800" i="1">
                    <a:solidFill>
                      <a:srgbClr val="2F2B20"/>
                    </a:solidFill>
                    <a:latin typeface="Arial" pitchFamily="34" charset="0"/>
                  </a:rPr>
                  <a:t>nT</a:t>
                </a:r>
              </a:p>
            </p:txBody>
          </p:sp>
          <p:sp>
            <p:nvSpPr>
              <p:cNvPr id="7187" name="Line 10"/>
              <p:cNvSpPr>
                <a:spLocks noChangeShapeType="1"/>
              </p:cNvSpPr>
              <p:nvPr/>
            </p:nvSpPr>
            <p:spPr bwMode="auto">
              <a:xfrm>
                <a:off x="3217" y="3184"/>
                <a:ext cx="38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2F2B20"/>
                  </a:solidFill>
                </a:endParaRPr>
              </a:p>
            </p:txBody>
          </p:sp>
        </p:grpSp>
      </p:grpSp>
      <p:grpSp>
        <p:nvGrpSpPr>
          <p:cNvPr id="21522" name="Group 18"/>
          <p:cNvGrpSpPr>
            <a:grpSpLocks/>
          </p:cNvGrpSpPr>
          <p:nvPr/>
        </p:nvGrpSpPr>
        <p:grpSpPr bwMode="auto">
          <a:xfrm>
            <a:off x="1849438" y="4267200"/>
            <a:ext cx="3319462" cy="1027113"/>
            <a:chOff x="1557" y="2913"/>
            <a:chExt cx="2091" cy="647"/>
          </a:xfrm>
        </p:grpSpPr>
        <p:sp>
          <p:nvSpPr>
            <p:cNvPr id="7178" name="Text Box 13"/>
            <p:cNvSpPr txBox="1">
              <a:spLocks noChangeArrowheads="1"/>
            </p:cNvSpPr>
            <p:nvPr/>
          </p:nvSpPr>
          <p:spPr bwMode="auto">
            <a:xfrm>
              <a:off x="1557" y="3065"/>
              <a:ext cx="24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sz="1800">
                  <a:solidFill>
                    <a:srgbClr val="2F2B20"/>
                  </a:solidFill>
                  <a:latin typeface="Arial" pitchFamily="34" charset="0"/>
                </a:rPr>
                <a:t>=</a:t>
              </a:r>
            </a:p>
          </p:txBody>
        </p:sp>
        <p:grpSp>
          <p:nvGrpSpPr>
            <p:cNvPr id="7179" name="Group 17"/>
            <p:cNvGrpSpPr>
              <a:grpSpLocks/>
            </p:cNvGrpSpPr>
            <p:nvPr/>
          </p:nvGrpSpPr>
          <p:grpSpPr bwMode="auto">
            <a:xfrm>
              <a:off x="1785" y="2913"/>
              <a:ext cx="1863" cy="647"/>
              <a:chOff x="2112" y="2873"/>
              <a:chExt cx="1863" cy="647"/>
            </a:xfrm>
          </p:grpSpPr>
          <p:sp>
            <p:nvSpPr>
              <p:cNvPr id="7180" name="Text Box 14"/>
              <p:cNvSpPr txBox="1">
                <a:spLocks noChangeArrowheads="1"/>
              </p:cNvSpPr>
              <p:nvPr/>
            </p:nvSpPr>
            <p:spPr bwMode="auto">
              <a:xfrm>
                <a:off x="2149" y="2873"/>
                <a:ext cx="178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sz="1800">
                    <a:solidFill>
                      <a:srgbClr val="2F2B20"/>
                    </a:solidFill>
                    <a:latin typeface="Arial" pitchFamily="34" charset="0"/>
                  </a:rPr>
                  <a:t>(1 atm)(22.414L)</a:t>
                </a:r>
              </a:p>
            </p:txBody>
          </p:sp>
          <p:sp>
            <p:nvSpPr>
              <p:cNvPr id="7181" name="Text Box 15"/>
              <p:cNvSpPr txBox="1">
                <a:spLocks noChangeArrowheads="1"/>
              </p:cNvSpPr>
              <p:nvPr/>
            </p:nvSpPr>
            <p:spPr bwMode="auto">
              <a:xfrm>
                <a:off x="2112" y="3193"/>
                <a:ext cx="186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sz="1800">
                    <a:solidFill>
                      <a:srgbClr val="2F2B20"/>
                    </a:solidFill>
                    <a:latin typeface="Arial" pitchFamily="34" charset="0"/>
                  </a:rPr>
                  <a:t>(1 mol)(273.15 K)</a:t>
                </a:r>
              </a:p>
            </p:txBody>
          </p:sp>
          <p:sp>
            <p:nvSpPr>
              <p:cNvPr id="7182" name="Line 16"/>
              <p:cNvSpPr>
                <a:spLocks noChangeShapeType="1"/>
              </p:cNvSpPr>
              <p:nvPr/>
            </p:nvSpPr>
            <p:spPr bwMode="auto">
              <a:xfrm>
                <a:off x="2179" y="3197"/>
                <a:ext cx="17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2F2B20"/>
                  </a:solidFill>
                </a:endParaRPr>
              </a:p>
            </p:txBody>
          </p:sp>
        </p:grpSp>
      </p:grpSp>
      <p:sp>
        <p:nvSpPr>
          <p:cNvPr id="21523" name="Text Box 19"/>
          <p:cNvSpPr txBox="1">
            <a:spLocks noChangeArrowheads="1"/>
          </p:cNvSpPr>
          <p:nvPr/>
        </p:nvSpPr>
        <p:spPr bwMode="auto">
          <a:xfrm>
            <a:off x="377825" y="5500688"/>
            <a:ext cx="52101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algn="r" eaLnBrk="1" hangingPunct="1">
              <a:spcBef>
                <a:spcPct val="0"/>
              </a:spcBef>
              <a:buClrTx/>
              <a:buSzTx/>
              <a:buFontTx/>
              <a:buNone/>
            </a:pPr>
            <a:r>
              <a:rPr lang="en-US" altLang="en-US" sz="1800" i="1">
                <a:solidFill>
                  <a:srgbClr val="2F2B20"/>
                </a:solidFill>
                <a:latin typeface="Arial" pitchFamily="34" charset="0"/>
              </a:rPr>
              <a:t>R</a:t>
            </a:r>
            <a:r>
              <a:rPr lang="en-US" altLang="en-US" sz="1800">
                <a:solidFill>
                  <a:srgbClr val="2F2B20"/>
                </a:solidFill>
                <a:latin typeface="Arial" pitchFamily="34" charset="0"/>
              </a:rPr>
              <a:t> = 0.082057 L </a:t>
            </a:r>
            <a:r>
              <a:rPr lang="en-US" altLang="en-US" sz="1800">
                <a:solidFill>
                  <a:srgbClr val="2F2B20"/>
                </a:solidFill>
                <a:latin typeface="Arial" pitchFamily="34" charset="0"/>
                <a:cs typeface="Arial" pitchFamily="34" charset="0"/>
              </a:rPr>
              <a:t>• atm / (mol • K)</a:t>
            </a:r>
          </a:p>
        </p:txBody>
      </p:sp>
      <p:grpSp>
        <p:nvGrpSpPr>
          <p:cNvPr id="21526" name="Group 22"/>
          <p:cNvGrpSpPr>
            <a:grpSpLocks/>
          </p:cNvGrpSpPr>
          <p:nvPr/>
        </p:nvGrpSpPr>
        <p:grpSpPr bwMode="auto">
          <a:xfrm>
            <a:off x="1651000" y="1295400"/>
            <a:ext cx="7264400" cy="3124200"/>
            <a:chOff x="1040" y="816"/>
            <a:chExt cx="4576" cy="1968"/>
          </a:xfrm>
        </p:grpSpPr>
        <p:sp>
          <p:nvSpPr>
            <p:cNvPr id="7176" name="Text Box 5"/>
            <p:cNvSpPr txBox="1">
              <a:spLocks noChangeArrowheads="1"/>
            </p:cNvSpPr>
            <p:nvPr/>
          </p:nvSpPr>
          <p:spPr bwMode="auto">
            <a:xfrm>
              <a:off x="1040" y="816"/>
              <a:ext cx="433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50000"/>
                </a:spcBef>
                <a:buClrTx/>
                <a:buSzTx/>
                <a:buFontTx/>
                <a:buNone/>
              </a:pPr>
              <a:r>
                <a:rPr lang="en-US" altLang="en-US">
                  <a:solidFill>
                    <a:srgbClr val="2F2B20"/>
                  </a:solidFill>
                  <a:latin typeface="Arial" pitchFamily="34" charset="0"/>
                </a:rPr>
                <a:t>Experiments show that at STP, 1 mole of an ideal gas occupies 22.414 L.</a:t>
              </a:r>
            </a:p>
          </p:txBody>
        </p:sp>
        <p:pic>
          <p:nvPicPr>
            <p:cNvPr id="7177" name="Picture 21" descr="C:\Chang Powerpoint\Figures\cng7ch05\cha56011_051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8" y="1272"/>
              <a:ext cx="2208"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94291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1526"/>
                                        </p:tgtEl>
                                        <p:attrNameLst>
                                          <p:attrName>style.visibility</p:attrName>
                                        </p:attrNameLst>
                                      </p:cBhvr>
                                      <p:to>
                                        <p:strVal val="visible"/>
                                      </p:to>
                                    </p:set>
                                    <p:anim calcmode="lin" valueType="num">
                                      <p:cBhvr additive="base">
                                        <p:cTn id="7" dur="500" fill="hold"/>
                                        <p:tgtEl>
                                          <p:spTgt spid="21526"/>
                                        </p:tgtEl>
                                        <p:attrNameLst>
                                          <p:attrName>ppt_x</p:attrName>
                                        </p:attrNameLst>
                                      </p:cBhvr>
                                      <p:tavLst>
                                        <p:tav tm="0">
                                          <p:val>
                                            <p:strVal val="1+#ppt_w/2"/>
                                          </p:val>
                                        </p:tav>
                                        <p:tav tm="100000">
                                          <p:val>
                                            <p:strVal val="#ppt_x"/>
                                          </p:val>
                                        </p:tav>
                                      </p:tavLst>
                                    </p:anim>
                                    <p:anim calcmode="lin" valueType="num">
                                      <p:cBhvr additive="base">
                                        <p:cTn id="8" dur="500" fill="hold"/>
                                        <p:tgtEl>
                                          <p:spTgt spid="215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10"/>
                                        </p:tgtEl>
                                        <p:attrNameLst>
                                          <p:attrName>style.visibility</p:attrName>
                                        </p:attrNameLst>
                                      </p:cBhvr>
                                      <p:to>
                                        <p:strVal val="visible"/>
                                      </p:to>
                                    </p:set>
                                    <p:anim calcmode="lin" valueType="num">
                                      <p:cBhvr additive="base">
                                        <p:cTn id="13" dur="500" fill="hold"/>
                                        <p:tgtEl>
                                          <p:spTgt spid="21510"/>
                                        </p:tgtEl>
                                        <p:attrNameLst>
                                          <p:attrName>ppt_x</p:attrName>
                                        </p:attrNameLst>
                                      </p:cBhvr>
                                      <p:tavLst>
                                        <p:tav tm="0">
                                          <p:val>
                                            <p:strVal val="0-#ppt_w/2"/>
                                          </p:val>
                                        </p:tav>
                                        <p:tav tm="100000">
                                          <p:val>
                                            <p:strVal val="#ppt_x"/>
                                          </p:val>
                                        </p:tav>
                                      </p:tavLst>
                                    </p:anim>
                                    <p:anim calcmode="lin" valueType="num">
                                      <p:cBhvr additive="base">
                                        <p:cTn id="14" dur="500" fill="hold"/>
                                        <p:tgtEl>
                                          <p:spTgt spid="2151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1516"/>
                                        </p:tgtEl>
                                        <p:attrNameLst>
                                          <p:attrName>style.visibility</p:attrName>
                                        </p:attrNameLst>
                                      </p:cBhvr>
                                      <p:to>
                                        <p:strVal val="visible"/>
                                      </p:to>
                                    </p:set>
                                    <p:anim calcmode="lin" valueType="num">
                                      <p:cBhvr additive="base">
                                        <p:cTn id="19" dur="500" fill="hold"/>
                                        <p:tgtEl>
                                          <p:spTgt spid="21516"/>
                                        </p:tgtEl>
                                        <p:attrNameLst>
                                          <p:attrName>ppt_x</p:attrName>
                                        </p:attrNameLst>
                                      </p:cBhvr>
                                      <p:tavLst>
                                        <p:tav tm="0">
                                          <p:val>
                                            <p:strVal val="0-#ppt_w/2"/>
                                          </p:val>
                                        </p:tav>
                                        <p:tav tm="100000">
                                          <p:val>
                                            <p:strVal val="#ppt_x"/>
                                          </p:val>
                                        </p:tav>
                                      </p:tavLst>
                                    </p:anim>
                                    <p:anim calcmode="lin" valueType="num">
                                      <p:cBhvr additive="base">
                                        <p:cTn id="20" dur="500" fill="hold"/>
                                        <p:tgtEl>
                                          <p:spTgt spid="2151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21522"/>
                                        </p:tgtEl>
                                        <p:attrNameLst>
                                          <p:attrName>style.visibility</p:attrName>
                                        </p:attrNameLst>
                                      </p:cBhvr>
                                      <p:to>
                                        <p:strVal val="visible"/>
                                      </p:to>
                                    </p:set>
                                    <p:anim calcmode="lin" valueType="num">
                                      <p:cBhvr additive="base">
                                        <p:cTn id="25" dur="500" fill="hold"/>
                                        <p:tgtEl>
                                          <p:spTgt spid="21522"/>
                                        </p:tgtEl>
                                        <p:attrNameLst>
                                          <p:attrName>ppt_x</p:attrName>
                                        </p:attrNameLst>
                                      </p:cBhvr>
                                      <p:tavLst>
                                        <p:tav tm="0">
                                          <p:val>
                                            <p:strVal val="1+#ppt_w/2"/>
                                          </p:val>
                                        </p:tav>
                                        <p:tav tm="100000">
                                          <p:val>
                                            <p:strVal val="#ppt_x"/>
                                          </p:val>
                                        </p:tav>
                                      </p:tavLst>
                                    </p:anim>
                                    <p:anim calcmode="lin" valueType="num">
                                      <p:cBhvr additive="base">
                                        <p:cTn id="26" dur="500" fill="hold"/>
                                        <p:tgtEl>
                                          <p:spTgt spid="2152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1523"/>
                                        </p:tgtEl>
                                        <p:attrNameLst>
                                          <p:attrName>style.visibility</p:attrName>
                                        </p:attrNameLst>
                                      </p:cBhvr>
                                      <p:to>
                                        <p:strVal val="visible"/>
                                      </p:to>
                                    </p:set>
                                    <p:anim calcmode="lin" valueType="num">
                                      <p:cBhvr additive="base">
                                        <p:cTn id="31" dur="500" fill="hold"/>
                                        <p:tgtEl>
                                          <p:spTgt spid="21523"/>
                                        </p:tgtEl>
                                        <p:attrNameLst>
                                          <p:attrName>ppt_x</p:attrName>
                                        </p:attrNameLst>
                                      </p:cBhvr>
                                      <p:tavLst>
                                        <p:tav tm="0">
                                          <p:val>
                                            <p:strVal val="0-#ppt_w/2"/>
                                          </p:val>
                                        </p:tav>
                                        <p:tav tm="100000">
                                          <p:val>
                                            <p:strVal val="#ppt_x"/>
                                          </p:val>
                                        </p:tav>
                                      </p:tavLst>
                                    </p:anim>
                                    <p:anim calcmode="lin" valueType="num">
                                      <p:cBhvr additive="base">
                                        <p:cTn id="32" dur="500" fill="hold"/>
                                        <p:tgtEl>
                                          <p:spTgt spid="215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utoUpdateAnimBg="0"/>
      <p:bldP spid="21523" grpId="0" autoUpdateAnimBg="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228600" y="228600"/>
          <a:ext cx="855663" cy="1636713"/>
        </p:xfrm>
        <a:graphic>
          <a:graphicData uri="http://schemas.openxmlformats.org/presentationml/2006/ole">
            <mc:AlternateContent xmlns:mc="http://schemas.openxmlformats.org/markup-compatibility/2006">
              <mc:Choice xmlns:v="urn:schemas-microsoft-com:vml" Requires="v">
                <p:oleObj spid="_x0000_s14338" name="Clip" r:id="rId3" imgW="856615" imgH="1637665" progId="MS_ClipArt_Gallery.2">
                  <p:embed/>
                </p:oleObj>
              </mc:Choice>
              <mc:Fallback>
                <p:oleObj name="Clip" r:id="rId3" imgW="856615" imgH="1637665"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855663" cy="163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5" name="Text Box 3"/>
          <p:cNvSpPr txBox="1">
            <a:spLocks noChangeArrowheads="1"/>
          </p:cNvSpPr>
          <p:nvPr/>
        </p:nvSpPr>
        <p:spPr bwMode="auto">
          <a:xfrm>
            <a:off x="1295400" y="381000"/>
            <a:ext cx="7620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50000"/>
              </a:spcBef>
              <a:buClrTx/>
              <a:buSzTx/>
              <a:buFontTx/>
              <a:buNone/>
            </a:pPr>
            <a:r>
              <a:rPr lang="en-US" altLang="en-US">
                <a:solidFill>
                  <a:srgbClr val="9CBEBD"/>
                </a:solidFill>
                <a:latin typeface="Arial" pitchFamily="34" charset="0"/>
              </a:rPr>
              <a:t>What is the volume (in liters) occupied by 49.8 g of HCl at STP?</a:t>
            </a:r>
          </a:p>
        </p:txBody>
      </p:sp>
      <p:sp>
        <p:nvSpPr>
          <p:cNvPr id="22532" name="Text Box 4"/>
          <p:cNvSpPr txBox="1">
            <a:spLocks noChangeArrowheads="1"/>
          </p:cNvSpPr>
          <p:nvPr/>
        </p:nvSpPr>
        <p:spPr bwMode="auto">
          <a:xfrm>
            <a:off x="304800" y="2057400"/>
            <a:ext cx="17351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sz="1800" i="1">
                <a:solidFill>
                  <a:srgbClr val="2F2B20"/>
                </a:solidFill>
                <a:latin typeface="Arial" pitchFamily="34" charset="0"/>
              </a:rPr>
              <a:t>PV = nRT</a:t>
            </a:r>
          </a:p>
        </p:txBody>
      </p:sp>
      <p:grpSp>
        <p:nvGrpSpPr>
          <p:cNvPr id="22538" name="Group 10"/>
          <p:cNvGrpSpPr>
            <a:grpSpLocks/>
          </p:cNvGrpSpPr>
          <p:nvPr/>
        </p:nvGrpSpPr>
        <p:grpSpPr bwMode="auto">
          <a:xfrm>
            <a:off x="541338" y="2503488"/>
            <a:ext cx="1554162" cy="925512"/>
            <a:chOff x="653" y="1416"/>
            <a:chExt cx="979" cy="583"/>
          </a:xfrm>
        </p:grpSpPr>
        <p:sp>
          <p:nvSpPr>
            <p:cNvPr id="8225" name="Text Box 5"/>
            <p:cNvSpPr txBox="1">
              <a:spLocks noChangeArrowheads="1"/>
            </p:cNvSpPr>
            <p:nvPr/>
          </p:nvSpPr>
          <p:spPr bwMode="auto">
            <a:xfrm>
              <a:off x="653" y="1529"/>
              <a:ext cx="52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sz="1800" i="1">
                  <a:solidFill>
                    <a:srgbClr val="2F2B20"/>
                  </a:solidFill>
                  <a:latin typeface="Arial" pitchFamily="34" charset="0"/>
                </a:rPr>
                <a:t>V = </a:t>
              </a:r>
            </a:p>
          </p:txBody>
        </p:sp>
        <p:grpSp>
          <p:nvGrpSpPr>
            <p:cNvPr id="8226" name="Group 9"/>
            <p:cNvGrpSpPr>
              <a:grpSpLocks/>
            </p:cNvGrpSpPr>
            <p:nvPr/>
          </p:nvGrpSpPr>
          <p:grpSpPr bwMode="auto">
            <a:xfrm>
              <a:off x="1092" y="1416"/>
              <a:ext cx="540" cy="583"/>
              <a:chOff x="1219" y="3209"/>
              <a:chExt cx="540" cy="583"/>
            </a:xfrm>
          </p:grpSpPr>
          <p:sp>
            <p:nvSpPr>
              <p:cNvPr id="8227" name="Text Box 6"/>
              <p:cNvSpPr txBox="1">
                <a:spLocks noChangeArrowheads="1"/>
              </p:cNvSpPr>
              <p:nvPr/>
            </p:nvSpPr>
            <p:spPr bwMode="auto">
              <a:xfrm>
                <a:off x="1219" y="3209"/>
                <a:ext cx="5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sz="1800" i="1">
                    <a:solidFill>
                      <a:srgbClr val="2F2B20"/>
                    </a:solidFill>
                    <a:latin typeface="Arial" pitchFamily="34" charset="0"/>
                  </a:rPr>
                  <a:t>nRT</a:t>
                </a:r>
              </a:p>
            </p:txBody>
          </p:sp>
          <p:sp>
            <p:nvSpPr>
              <p:cNvPr id="8228" name="Text Box 7"/>
              <p:cNvSpPr txBox="1">
                <a:spLocks noChangeArrowheads="1"/>
              </p:cNvSpPr>
              <p:nvPr/>
            </p:nvSpPr>
            <p:spPr bwMode="auto">
              <a:xfrm>
                <a:off x="1356" y="3465"/>
                <a:ext cx="26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sz="1800" i="1">
                    <a:solidFill>
                      <a:srgbClr val="2F2B20"/>
                    </a:solidFill>
                    <a:latin typeface="Arial" pitchFamily="34" charset="0"/>
                  </a:rPr>
                  <a:t>P</a:t>
                </a:r>
              </a:p>
            </p:txBody>
          </p:sp>
          <p:sp>
            <p:nvSpPr>
              <p:cNvPr id="8229" name="Line 8"/>
              <p:cNvSpPr>
                <a:spLocks noChangeShapeType="1"/>
              </p:cNvSpPr>
              <p:nvPr/>
            </p:nvSpPr>
            <p:spPr bwMode="auto">
              <a:xfrm>
                <a:off x="1273" y="3501"/>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2F2B20"/>
                  </a:solidFill>
                </a:endParaRPr>
              </a:p>
            </p:txBody>
          </p:sp>
        </p:grpSp>
      </p:grpSp>
      <p:sp>
        <p:nvSpPr>
          <p:cNvPr id="22539" name="Text Box 11"/>
          <p:cNvSpPr txBox="1">
            <a:spLocks noChangeArrowheads="1"/>
          </p:cNvSpPr>
          <p:nvPr/>
        </p:nvSpPr>
        <p:spPr bwMode="auto">
          <a:xfrm>
            <a:off x="3886200" y="1143000"/>
            <a:ext cx="287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i="1">
                <a:solidFill>
                  <a:srgbClr val="2F2B20"/>
                </a:solidFill>
                <a:latin typeface="Arial" pitchFamily="34" charset="0"/>
              </a:rPr>
              <a:t>T</a:t>
            </a:r>
            <a:r>
              <a:rPr lang="en-US" altLang="en-US">
                <a:solidFill>
                  <a:srgbClr val="2F2B20"/>
                </a:solidFill>
                <a:latin typeface="Arial" pitchFamily="34" charset="0"/>
              </a:rPr>
              <a:t> = 0 </a:t>
            </a:r>
            <a:r>
              <a:rPr lang="en-US" altLang="en-US" baseline="30000">
                <a:solidFill>
                  <a:srgbClr val="2F2B20"/>
                </a:solidFill>
                <a:latin typeface="Arial" pitchFamily="34" charset="0"/>
              </a:rPr>
              <a:t>0</a:t>
            </a:r>
            <a:r>
              <a:rPr lang="en-US" altLang="en-US">
                <a:solidFill>
                  <a:srgbClr val="2F2B20"/>
                </a:solidFill>
                <a:latin typeface="Arial" pitchFamily="34" charset="0"/>
              </a:rPr>
              <a:t>C = 273.15 K</a:t>
            </a:r>
            <a:endParaRPr lang="en-US" altLang="en-US" i="1">
              <a:solidFill>
                <a:srgbClr val="2F2B20"/>
              </a:solidFill>
              <a:latin typeface="Arial" pitchFamily="34" charset="0"/>
            </a:endParaRPr>
          </a:p>
        </p:txBody>
      </p:sp>
      <p:sp>
        <p:nvSpPr>
          <p:cNvPr id="22540" name="Text Box 12"/>
          <p:cNvSpPr txBox="1">
            <a:spLocks noChangeArrowheads="1"/>
          </p:cNvSpPr>
          <p:nvPr/>
        </p:nvSpPr>
        <p:spPr bwMode="auto">
          <a:xfrm>
            <a:off x="3886200" y="1763713"/>
            <a:ext cx="1495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i="1">
                <a:solidFill>
                  <a:srgbClr val="2F2B20"/>
                </a:solidFill>
                <a:latin typeface="Arial" pitchFamily="34" charset="0"/>
              </a:rPr>
              <a:t>P = 1 atm</a:t>
            </a:r>
          </a:p>
        </p:txBody>
      </p:sp>
      <p:grpSp>
        <p:nvGrpSpPr>
          <p:cNvPr id="22574" name="Group 46"/>
          <p:cNvGrpSpPr>
            <a:grpSpLocks/>
          </p:cNvGrpSpPr>
          <p:nvPr/>
        </p:nvGrpSpPr>
        <p:grpSpPr bwMode="auto">
          <a:xfrm>
            <a:off x="3886200" y="2286000"/>
            <a:ext cx="5029200" cy="849313"/>
            <a:chOff x="2448" y="1440"/>
            <a:chExt cx="3168" cy="535"/>
          </a:xfrm>
        </p:grpSpPr>
        <p:sp>
          <p:nvSpPr>
            <p:cNvPr id="8219" name="Text Box 13"/>
            <p:cNvSpPr txBox="1">
              <a:spLocks noChangeArrowheads="1"/>
            </p:cNvSpPr>
            <p:nvPr/>
          </p:nvSpPr>
          <p:spPr bwMode="auto">
            <a:xfrm>
              <a:off x="2448" y="1544"/>
              <a:ext cx="117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i="1">
                  <a:solidFill>
                    <a:srgbClr val="2F2B20"/>
                  </a:solidFill>
                  <a:latin typeface="Arial" pitchFamily="34" charset="0"/>
                </a:rPr>
                <a:t>n</a:t>
              </a:r>
              <a:r>
                <a:rPr lang="en-US" altLang="en-US">
                  <a:solidFill>
                    <a:srgbClr val="2F2B20"/>
                  </a:solidFill>
                  <a:latin typeface="Arial" pitchFamily="34" charset="0"/>
                </a:rPr>
                <a:t> = 49.8 g x </a:t>
              </a:r>
              <a:endParaRPr lang="en-US" altLang="en-US" i="1">
                <a:solidFill>
                  <a:srgbClr val="2F2B20"/>
                </a:solidFill>
                <a:latin typeface="Arial" pitchFamily="34" charset="0"/>
              </a:endParaRPr>
            </a:p>
          </p:txBody>
        </p:sp>
        <p:grpSp>
          <p:nvGrpSpPr>
            <p:cNvPr id="8220" name="Group 45"/>
            <p:cNvGrpSpPr>
              <a:grpSpLocks/>
            </p:cNvGrpSpPr>
            <p:nvPr/>
          </p:nvGrpSpPr>
          <p:grpSpPr bwMode="auto">
            <a:xfrm>
              <a:off x="3507" y="1440"/>
              <a:ext cx="1131" cy="535"/>
              <a:chOff x="3507" y="1440"/>
              <a:chExt cx="1131" cy="535"/>
            </a:xfrm>
          </p:grpSpPr>
          <p:sp>
            <p:nvSpPr>
              <p:cNvPr id="8222" name="Text Box 15"/>
              <p:cNvSpPr txBox="1">
                <a:spLocks noChangeArrowheads="1"/>
              </p:cNvSpPr>
              <p:nvPr/>
            </p:nvSpPr>
            <p:spPr bwMode="auto">
              <a:xfrm>
                <a:off x="3592" y="1440"/>
                <a:ext cx="9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a:solidFill>
                      <a:srgbClr val="2F2B20"/>
                    </a:solidFill>
                    <a:latin typeface="Arial" pitchFamily="34" charset="0"/>
                  </a:rPr>
                  <a:t>1 mol HCl</a:t>
                </a:r>
              </a:p>
            </p:txBody>
          </p:sp>
          <p:sp>
            <p:nvSpPr>
              <p:cNvPr id="8223" name="Text Box 16"/>
              <p:cNvSpPr txBox="1">
                <a:spLocks noChangeArrowheads="1"/>
              </p:cNvSpPr>
              <p:nvPr/>
            </p:nvSpPr>
            <p:spPr bwMode="auto">
              <a:xfrm>
                <a:off x="3507" y="1687"/>
                <a:ext cx="113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a:solidFill>
                      <a:srgbClr val="2F2B20"/>
                    </a:solidFill>
                    <a:latin typeface="Arial" pitchFamily="34" charset="0"/>
                  </a:rPr>
                  <a:t>36.45 g HCl</a:t>
                </a:r>
              </a:p>
            </p:txBody>
          </p:sp>
          <p:sp>
            <p:nvSpPr>
              <p:cNvPr id="8224" name="Line 17"/>
              <p:cNvSpPr>
                <a:spLocks noChangeShapeType="1"/>
              </p:cNvSpPr>
              <p:nvPr/>
            </p:nvSpPr>
            <p:spPr bwMode="auto">
              <a:xfrm>
                <a:off x="3600" y="1695"/>
                <a:ext cx="96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2F2B20"/>
                  </a:solidFill>
                </a:endParaRPr>
              </a:p>
            </p:txBody>
          </p:sp>
        </p:grpSp>
        <p:sp>
          <p:nvSpPr>
            <p:cNvPr id="8221" name="Text Box 19"/>
            <p:cNvSpPr txBox="1">
              <a:spLocks noChangeArrowheads="1"/>
            </p:cNvSpPr>
            <p:nvPr/>
          </p:nvSpPr>
          <p:spPr bwMode="auto">
            <a:xfrm>
              <a:off x="4598" y="1544"/>
              <a:ext cx="10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a:solidFill>
                    <a:srgbClr val="2F2B20"/>
                  </a:solidFill>
                  <a:latin typeface="Arial" pitchFamily="34" charset="0"/>
                </a:rPr>
                <a:t>= 1.37 mol</a:t>
              </a:r>
            </a:p>
          </p:txBody>
        </p:sp>
      </p:grpSp>
      <p:grpSp>
        <p:nvGrpSpPr>
          <p:cNvPr id="22572" name="Group 44"/>
          <p:cNvGrpSpPr>
            <a:grpSpLocks/>
          </p:cNvGrpSpPr>
          <p:nvPr/>
        </p:nvGrpSpPr>
        <p:grpSpPr bwMode="auto">
          <a:xfrm>
            <a:off x="954088" y="3873500"/>
            <a:ext cx="6470650" cy="1403350"/>
            <a:chOff x="352" y="2140"/>
            <a:chExt cx="4076" cy="884"/>
          </a:xfrm>
        </p:grpSpPr>
        <p:sp>
          <p:nvSpPr>
            <p:cNvPr id="8209" name="Text Box 21"/>
            <p:cNvSpPr txBox="1">
              <a:spLocks noChangeArrowheads="1"/>
            </p:cNvSpPr>
            <p:nvPr/>
          </p:nvSpPr>
          <p:spPr bwMode="auto">
            <a:xfrm>
              <a:off x="352" y="2528"/>
              <a:ext cx="45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sz="1800" i="1">
                  <a:solidFill>
                    <a:srgbClr val="2F2B20"/>
                  </a:solidFill>
                  <a:latin typeface="Arial" pitchFamily="34" charset="0"/>
                </a:rPr>
                <a:t>V</a:t>
              </a:r>
              <a:r>
                <a:rPr lang="en-US" altLang="en-US" sz="1800">
                  <a:solidFill>
                    <a:srgbClr val="2F2B20"/>
                  </a:solidFill>
                  <a:latin typeface="Arial" pitchFamily="34" charset="0"/>
                </a:rPr>
                <a:t> =</a:t>
              </a:r>
              <a:endParaRPr lang="en-US" altLang="en-US" sz="1800" i="1">
                <a:solidFill>
                  <a:srgbClr val="2F2B20"/>
                </a:solidFill>
                <a:latin typeface="Arial" pitchFamily="34" charset="0"/>
              </a:endParaRPr>
            </a:p>
          </p:txBody>
        </p:sp>
        <p:grpSp>
          <p:nvGrpSpPr>
            <p:cNvPr id="8210" name="Group 43"/>
            <p:cNvGrpSpPr>
              <a:grpSpLocks/>
            </p:cNvGrpSpPr>
            <p:nvPr/>
          </p:nvGrpSpPr>
          <p:grpSpPr bwMode="auto">
            <a:xfrm>
              <a:off x="828" y="2140"/>
              <a:ext cx="3600" cy="884"/>
              <a:chOff x="828" y="2140"/>
              <a:chExt cx="3600" cy="884"/>
            </a:xfrm>
          </p:grpSpPr>
          <p:sp>
            <p:nvSpPr>
              <p:cNvPr id="8211" name="Text Box 23"/>
              <p:cNvSpPr txBox="1">
                <a:spLocks noChangeArrowheads="1"/>
              </p:cNvSpPr>
              <p:nvPr/>
            </p:nvSpPr>
            <p:spPr bwMode="auto">
              <a:xfrm>
                <a:off x="2290" y="2697"/>
                <a:ext cx="67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sz="1800">
                    <a:solidFill>
                      <a:srgbClr val="2F2B20"/>
                    </a:solidFill>
                    <a:latin typeface="Arial" pitchFamily="34" charset="0"/>
                  </a:rPr>
                  <a:t>1 atm</a:t>
                </a:r>
              </a:p>
            </p:txBody>
          </p:sp>
          <p:grpSp>
            <p:nvGrpSpPr>
              <p:cNvPr id="8212" name="Group 42"/>
              <p:cNvGrpSpPr>
                <a:grpSpLocks/>
              </p:cNvGrpSpPr>
              <p:nvPr/>
            </p:nvGrpSpPr>
            <p:grpSpPr bwMode="auto">
              <a:xfrm>
                <a:off x="832" y="2140"/>
                <a:ext cx="3097" cy="517"/>
                <a:chOff x="832" y="2140"/>
                <a:chExt cx="3097" cy="517"/>
              </a:xfrm>
            </p:grpSpPr>
            <p:sp>
              <p:nvSpPr>
                <p:cNvPr id="8214" name="Text Box 22"/>
                <p:cNvSpPr txBox="1">
                  <a:spLocks noChangeArrowheads="1"/>
                </p:cNvSpPr>
                <p:nvPr/>
              </p:nvSpPr>
              <p:spPr bwMode="auto">
                <a:xfrm>
                  <a:off x="832" y="2265"/>
                  <a:ext cx="309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sz="1800">
                      <a:solidFill>
                        <a:srgbClr val="2F2B20"/>
                      </a:solidFill>
                      <a:latin typeface="Arial" pitchFamily="34" charset="0"/>
                    </a:rPr>
                    <a:t>1.37 mol x 0.0821                       x      273.15 K</a:t>
                  </a:r>
                </a:p>
              </p:txBody>
            </p:sp>
            <p:grpSp>
              <p:nvGrpSpPr>
                <p:cNvPr id="8215" name="Group 28"/>
                <p:cNvGrpSpPr>
                  <a:grpSpLocks/>
                </p:cNvGrpSpPr>
                <p:nvPr/>
              </p:nvGrpSpPr>
              <p:grpSpPr bwMode="auto">
                <a:xfrm>
                  <a:off x="2040" y="2140"/>
                  <a:ext cx="565" cy="517"/>
                  <a:chOff x="2880" y="3317"/>
                  <a:chExt cx="565" cy="517"/>
                </a:xfrm>
              </p:grpSpPr>
              <p:sp>
                <p:nvSpPr>
                  <p:cNvPr id="8216" name="Text Box 24"/>
                  <p:cNvSpPr txBox="1">
                    <a:spLocks noChangeArrowheads="1"/>
                  </p:cNvSpPr>
                  <p:nvPr/>
                </p:nvSpPr>
                <p:spPr bwMode="auto">
                  <a:xfrm>
                    <a:off x="2918" y="3317"/>
                    <a:ext cx="5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sz="2000">
                        <a:solidFill>
                          <a:srgbClr val="2F2B20"/>
                        </a:solidFill>
                        <a:latin typeface="Arial" pitchFamily="34" charset="0"/>
                      </a:rPr>
                      <a:t>L</a:t>
                    </a:r>
                    <a:r>
                      <a:rPr lang="en-US" altLang="en-US" sz="2000">
                        <a:solidFill>
                          <a:srgbClr val="2F2B20"/>
                        </a:solidFill>
                        <a:latin typeface="Arial" pitchFamily="34" charset="0"/>
                        <a:cs typeface="Arial" pitchFamily="34" charset="0"/>
                      </a:rPr>
                      <a:t>•atm</a:t>
                    </a:r>
                  </a:p>
                </p:txBody>
              </p:sp>
              <p:sp>
                <p:nvSpPr>
                  <p:cNvPr id="8217" name="Text Box 25"/>
                  <p:cNvSpPr txBox="1">
                    <a:spLocks noChangeArrowheads="1"/>
                  </p:cNvSpPr>
                  <p:nvPr/>
                </p:nvSpPr>
                <p:spPr bwMode="auto">
                  <a:xfrm>
                    <a:off x="2880" y="3584"/>
                    <a:ext cx="53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sz="2000">
                        <a:solidFill>
                          <a:srgbClr val="2F2B20"/>
                        </a:solidFill>
                        <a:latin typeface="Arial" pitchFamily="34" charset="0"/>
                      </a:rPr>
                      <a:t>mol</a:t>
                    </a:r>
                    <a:r>
                      <a:rPr lang="en-US" altLang="en-US" sz="2000">
                        <a:solidFill>
                          <a:srgbClr val="2F2B20"/>
                        </a:solidFill>
                        <a:latin typeface="Arial" pitchFamily="34" charset="0"/>
                        <a:cs typeface="Arial" pitchFamily="34" charset="0"/>
                      </a:rPr>
                      <a:t>•K</a:t>
                    </a:r>
                  </a:p>
                </p:txBody>
              </p:sp>
              <p:sp>
                <p:nvSpPr>
                  <p:cNvPr id="8218" name="Line 27"/>
                  <p:cNvSpPr>
                    <a:spLocks noChangeShapeType="1"/>
                  </p:cNvSpPr>
                  <p:nvPr/>
                </p:nvSpPr>
                <p:spPr bwMode="auto">
                  <a:xfrm>
                    <a:off x="2898" y="3614"/>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2F2B20"/>
                      </a:solidFill>
                    </a:endParaRPr>
                  </a:p>
                </p:txBody>
              </p:sp>
            </p:grpSp>
          </p:grpSp>
          <p:sp>
            <p:nvSpPr>
              <p:cNvPr id="8213" name="Line 29"/>
              <p:cNvSpPr>
                <a:spLocks noChangeShapeType="1"/>
              </p:cNvSpPr>
              <p:nvPr/>
            </p:nvSpPr>
            <p:spPr bwMode="auto">
              <a:xfrm>
                <a:off x="828" y="2693"/>
                <a:ext cx="3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2F2B20"/>
                  </a:solidFill>
                </a:endParaRPr>
              </a:p>
            </p:txBody>
          </p:sp>
        </p:grpSp>
      </p:grpSp>
      <p:sp>
        <p:nvSpPr>
          <p:cNvPr id="22561" name="Line 33"/>
          <p:cNvSpPr>
            <a:spLocks noChangeShapeType="1"/>
          </p:cNvSpPr>
          <p:nvPr/>
        </p:nvSpPr>
        <p:spPr bwMode="auto">
          <a:xfrm flipV="1">
            <a:off x="2195513" y="4137025"/>
            <a:ext cx="685800" cy="304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2F2B20"/>
              </a:solidFill>
            </a:endParaRPr>
          </a:p>
        </p:txBody>
      </p:sp>
      <p:sp>
        <p:nvSpPr>
          <p:cNvPr id="22562" name="Line 34"/>
          <p:cNvSpPr>
            <a:spLocks noChangeShapeType="1"/>
          </p:cNvSpPr>
          <p:nvPr/>
        </p:nvSpPr>
        <p:spPr bwMode="auto">
          <a:xfrm flipV="1">
            <a:off x="4343400" y="4038600"/>
            <a:ext cx="457200" cy="1524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2F2B20"/>
              </a:solidFill>
            </a:endParaRPr>
          </a:p>
        </p:txBody>
      </p:sp>
      <p:sp>
        <p:nvSpPr>
          <p:cNvPr id="22563" name="Line 35"/>
          <p:cNvSpPr>
            <a:spLocks noChangeShapeType="1"/>
          </p:cNvSpPr>
          <p:nvPr/>
        </p:nvSpPr>
        <p:spPr bwMode="auto">
          <a:xfrm flipV="1">
            <a:off x="4378325" y="4902200"/>
            <a:ext cx="304800" cy="2286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2F2B20"/>
              </a:solidFill>
            </a:endParaRPr>
          </a:p>
        </p:txBody>
      </p:sp>
      <p:sp>
        <p:nvSpPr>
          <p:cNvPr id="22564" name="Line 36"/>
          <p:cNvSpPr>
            <a:spLocks noChangeShapeType="1"/>
          </p:cNvSpPr>
          <p:nvPr/>
        </p:nvSpPr>
        <p:spPr bwMode="auto">
          <a:xfrm flipV="1">
            <a:off x="6248400" y="4076700"/>
            <a:ext cx="381000" cy="304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2F2B20"/>
              </a:solidFill>
            </a:endParaRPr>
          </a:p>
        </p:txBody>
      </p:sp>
      <p:sp>
        <p:nvSpPr>
          <p:cNvPr id="22565" name="Line 37"/>
          <p:cNvSpPr>
            <a:spLocks noChangeShapeType="1"/>
          </p:cNvSpPr>
          <p:nvPr/>
        </p:nvSpPr>
        <p:spPr bwMode="auto">
          <a:xfrm flipV="1">
            <a:off x="3671888" y="4038600"/>
            <a:ext cx="457200" cy="1524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2F2B20"/>
              </a:solidFill>
            </a:endParaRPr>
          </a:p>
        </p:txBody>
      </p:sp>
      <p:sp>
        <p:nvSpPr>
          <p:cNvPr id="22566" name="Line 38"/>
          <p:cNvSpPr>
            <a:spLocks noChangeShapeType="1"/>
          </p:cNvSpPr>
          <p:nvPr/>
        </p:nvSpPr>
        <p:spPr bwMode="auto">
          <a:xfrm flipV="1">
            <a:off x="3962400" y="4495800"/>
            <a:ext cx="609600" cy="2286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2F2B20"/>
              </a:solidFill>
            </a:endParaRPr>
          </a:p>
        </p:txBody>
      </p:sp>
      <p:sp>
        <p:nvSpPr>
          <p:cNvPr id="22567" name="Text Box 39"/>
          <p:cNvSpPr txBox="1">
            <a:spLocks noChangeArrowheads="1"/>
          </p:cNvSpPr>
          <p:nvPr/>
        </p:nvSpPr>
        <p:spPr bwMode="auto">
          <a:xfrm>
            <a:off x="558800" y="5272088"/>
            <a:ext cx="18161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sz="1800" i="1">
                <a:solidFill>
                  <a:srgbClr val="2F2B20"/>
                </a:solidFill>
                <a:latin typeface="Arial" pitchFamily="34" charset="0"/>
              </a:rPr>
              <a:t>V</a:t>
            </a:r>
            <a:r>
              <a:rPr lang="en-US" altLang="en-US" sz="1800">
                <a:solidFill>
                  <a:srgbClr val="2F2B20"/>
                </a:solidFill>
                <a:latin typeface="Arial" pitchFamily="34" charset="0"/>
              </a:rPr>
              <a:t> = 30.6 L</a:t>
            </a:r>
            <a:endParaRPr lang="en-US" altLang="en-US" sz="1800" i="1">
              <a:solidFill>
                <a:srgbClr val="2F2B20"/>
              </a:solidFill>
              <a:latin typeface="Arial" pitchFamily="34" charset="0"/>
            </a:endParaRPr>
          </a:p>
        </p:txBody>
      </p:sp>
    </p:spTree>
    <p:extLst>
      <p:ext uri="{BB962C8B-B14F-4D97-AF65-F5344CB8AC3E}">
        <p14:creationId xmlns:p14="http://schemas.microsoft.com/office/powerpoint/2010/main" val="3924262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additive="base">
                                        <p:cTn id="7" dur="500" fill="hold"/>
                                        <p:tgtEl>
                                          <p:spTgt spid="22532"/>
                                        </p:tgtEl>
                                        <p:attrNameLst>
                                          <p:attrName>ppt_x</p:attrName>
                                        </p:attrNameLst>
                                      </p:cBhvr>
                                      <p:tavLst>
                                        <p:tav tm="0">
                                          <p:val>
                                            <p:strVal val="0-#ppt_w/2"/>
                                          </p:val>
                                        </p:tav>
                                        <p:tav tm="100000">
                                          <p:val>
                                            <p:strVal val="#ppt_x"/>
                                          </p:val>
                                        </p:tav>
                                      </p:tavLst>
                                    </p:anim>
                                    <p:anim calcmode="lin" valueType="num">
                                      <p:cBhvr additive="base">
                                        <p:cTn id="8" dur="500" fill="hold"/>
                                        <p:tgtEl>
                                          <p:spTgt spid="2253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2538"/>
                                        </p:tgtEl>
                                        <p:attrNameLst>
                                          <p:attrName>style.visibility</p:attrName>
                                        </p:attrNameLst>
                                      </p:cBhvr>
                                      <p:to>
                                        <p:strVal val="visible"/>
                                      </p:to>
                                    </p:set>
                                    <p:anim calcmode="lin" valueType="num">
                                      <p:cBhvr additive="base">
                                        <p:cTn id="13" dur="500" fill="hold"/>
                                        <p:tgtEl>
                                          <p:spTgt spid="22538"/>
                                        </p:tgtEl>
                                        <p:attrNameLst>
                                          <p:attrName>ppt_x</p:attrName>
                                        </p:attrNameLst>
                                      </p:cBhvr>
                                      <p:tavLst>
                                        <p:tav tm="0">
                                          <p:val>
                                            <p:strVal val="0-#ppt_w/2"/>
                                          </p:val>
                                        </p:tav>
                                        <p:tav tm="100000">
                                          <p:val>
                                            <p:strVal val="#ppt_x"/>
                                          </p:val>
                                        </p:tav>
                                      </p:tavLst>
                                    </p:anim>
                                    <p:anim calcmode="lin" valueType="num">
                                      <p:cBhvr additive="base">
                                        <p:cTn id="14" dur="500" fill="hold"/>
                                        <p:tgtEl>
                                          <p:spTgt spid="2253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2539"/>
                                        </p:tgtEl>
                                        <p:attrNameLst>
                                          <p:attrName>style.visibility</p:attrName>
                                        </p:attrNameLst>
                                      </p:cBhvr>
                                      <p:to>
                                        <p:strVal val="visible"/>
                                      </p:to>
                                    </p:set>
                                    <p:anim calcmode="lin" valueType="num">
                                      <p:cBhvr additive="base">
                                        <p:cTn id="19" dur="500" fill="hold"/>
                                        <p:tgtEl>
                                          <p:spTgt spid="22539"/>
                                        </p:tgtEl>
                                        <p:attrNameLst>
                                          <p:attrName>ppt_x</p:attrName>
                                        </p:attrNameLst>
                                      </p:cBhvr>
                                      <p:tavLst>
                                        <p:tav tm="0">
                                          <p:val>
                                            <p:strVal val="1+#ppt_w/2"/>
                                          </p:val>
                                        </p:tav>
                                        <p:tav tm="100000">
                                          <p:val>
                                            <p:strVal val="#ppt_x"/>
                                          </p:val>
                                        </p:tav>
                                      </p:tavLst>
                                    </p:anim>
                                    <p:anim calcmode="lin" valueType="num">
                                      <p:cBhvr additive="base">
                                        <p:cTn id="20" dur="500" fill="hold"/>
                                        <p:tgtEl>
                                          <p:spTgt spid="2253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2540"/>
                                        </p:tgtEl>
                                        <p:attrNameLst>
                                          <p:attrName>style.visibility</p:attrName>
                                        </p:attrNameLst>
                                      </p:cBhvr>
                                      <p:to>
                                        <p:strVal val="visible"/>
                                      </p:to>
                                    </p:set>
                                    <p:anim calcmode="lin" valueType="num">
                                      <p:cBhvr additive="base">
                                        <p:cTn id="25" dur="500" fill="hold"/>
                                        <p:tgtEl>
                                          <p:spTgt spid="22540"/>
                                        </p:tgtEl>
                                        <p:attrNameLst>
                                          <p:attrName>ppt_x</p:attrName>
                                        </p:attrNameLst>
                                      </p:cBhvr>
                                      <p:tavLst>
                                        <p:tav tm="0">
                                          <p:val>
                                            <p:strVal val="1+#ppt_w/2"/>
                                          </p:val>
                                        </p:tav>
                                        <p:tav tm="100000">
                                          <p:val>
                                            <p:strVal val="#ppt_x"/>
                                          </p:val>
                                        </p:tav>
                                      </p:tavLst>
                                    </p:anim>
                                    <p:anim calcmode="lin" valueType="num">
                                      <p:cBhvr additive="base">
                                        <p:cTn id="26" dur="500" fill="hold"/>
                                        <p:tgtEl>
                                          <p:spTgt spid="2254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22574"/>
                                        </p:tgtEl>
                                        <p:attrNameLst>
                                          <p:attrName>style.visibility</p:attrName>
                                        </p:attrNameLst>
                                      </p:cBhvr>
                                      <p:to>
                                        <p:strVal val="visible"/>
                                      </p:to>
                                    </p:set>
                                    <p:anim calcmode="lin" valueType="num">
                                      <p:cBhvr additive="base">
                                        <p:cTn id="31" dur="500" fill="hold"/>
                                        <p:tgtEl>
                                          <p:spTgt spid="22574"/>
                                        </p:tgtEl>
                                        <p:attrNameLst>
                                          <p:attrName>ppt_x</p:attrName>
                                        </p:attrNameLst>
                                      </p:cBhvr>
                                      <p:tavLst>
                                        <p:tav tm="0">
                                          <p:val>
                                            <p:strVal val="1+#ppt_w/2"/>
                                          </p:val>
                                        </p:tav>
                                        <p:tav tm="100000">
                                          <p:val>
                                            <p:strVal val="#ppt_x"/>
                                          </p:val>
                                        </p:tav>
                                      </p:tavLst>
                                    </p:anim>
                                    <p:anim calcmode="lin" valueType="num">
                                      <p:cBhvr additive="base">
                                        <p:cTn id="32" dur="500" fill="hold"/>
                                        <p:tgtEl>
                                          <p:spTgt spid="2257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22572"/>
                                        </p:tgtEl>
                                        <p:attrNameLst>
                                          <p:attrName>style.visibility</p:attrName>
                                        </p:attrNameLst>
                                      </p:cBhvr>
                                      <p:to>
                                        <p:strVal val="visible"/>
                                      </p:to>
                                    </p:set>
                                    <p:anim calcmode="lin" valueType="num">
                                      <p:cBhvr additive="base">
                                        <p:cTn id="37" dur="500" fill="hold"/>
                                        <p:tgtEl>
                                          <p:spTgt spid="22572"/>
                                        </p:tgtEl>
                                        <p:attrNameLst>
                                          <p:attrName>ppt_x</p:attrName>
                                        </p:attrNameLst>
                                      </p:cBhvr>
                                      <p:tavLst>
                                        <p:tav tm="0">
                                          <p:val>
                                            <p:strVal val="0-#ppt_w/2"/>
                                          </p:val>
                                        </p:tav>
                                        <p:tav tm="100000">
                                          <p:val>
                                            <p:strVal val="#ppt_x"/>
                                          </p:val>
                                        </p:tav>
                                      </p:tavLst>
                                    </p:anim>
                                    <p:anim calcmode="lin" valueType="num">
                                      <p:cBhvr additive="base">
                                        <p:cTn id="38" dur="500" fill="hold"/>
                                        <p:tgtEl>
                                          <p:spTgt spid="2257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256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256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256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2564"/>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22565"/>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22566"/>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2567"/>
                                        </p:tgtEl>
                                        <p:attrNameLst>
                                          <p:attrName>style.visibility</p:attrName>
                                        </p:attrNameLst>
                                      </p:cBhvr>
                                      <p:to>
                                        <p:strVal val="visible"/>
                                      </p:to>
                                    </p:set>
                                    <p:anim calcmode="lin" valueType="num">
                                      <p:cBhvr additive="base">
                                        <p:cTn id="67" dur="500" fill="hold"/>
                                        <p:tgtEl>
                                          <p:spTgt spid="22567"/>
                                        </p:tgtEl>
                                        <p:attrNameLst>
                                          <p:attrName>ppt_x</p:attrName>
                                        </p:attrNameLst>
                                      </p:cBhvr>
                                      <p:tavLst>
                                        <p:tav tm="0">
                                          <p:val>
                                            <p:strVal val="0-#ppt_w/2"/>
                                          </p:val>
                                        </p:tav>
                                        <p:tav tm="100000">
                                          <p:val>
                                            <p:strVal val="#ppt_x"/>
                                          </p:val>
                                        </p:tav>
                                      </p:tavLst>
                                    </p:anim>
                                    <p:anim calcmode="lin" valueType="num">
                                      <p:cBhvr additive="base">
                                        <p:cTn id="68" dur="500" fill="hold"/>
                                        <p:tgtEl>
                                          <p:spTgt spid="225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utoUpdateAnimBg="0"/>
      <p:bldP spid="22539" grpId="0" autoUpdateAnimBg="0"/>
      <p:bldP spid="22540" grpId="0" autoUpdateAnimBg="0"/>
      <p:bldP spid="22561" grpId="0" animBg="1"/>
      <p:bldP spid="22562" grpId="0" animBg="1"/>
      <p:bldP spid="22563" grpId="0" animBg="1"/>
      <p:bldP spid="22564" grpId="0" animBg="1"/>
      <p:bldP spid="22565" grpId="0" animBg="1"/>
      <p:bldP spid="22566" grpId="0" animBg="1"/>
      <p:bldP spid="22567" grpId="0" autoUpdateAnimBg="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76200"/>
            <a:ext cx="7772400" cy="838200"/>
          </a:xfrm>
        </p:spPr>
        <p:txBody>
          <a:bodyPr/>
          <a:lstStyle/>
          <a:p>
            <a:r>
              <a:rPr lang="en-US" altLang="en-US" sz="4000" smtClean="0">
                <a:latin typeface="Arial" pitchFamily="34" charset="0"/>
              </a:rPr>
              <a:t>Ideal Gas Equation</a:t>
            </a:r>
          </a:p>
        </p:txBody>
      </p:sp>
      <p:sp>
        <p:nvSpPr>
          <p:cNvPr id="20485" name="Text Box 5"/>
          <p:cNvSpPr txBox="1">
            <a:spLocks noChangeArrowheads="1"/>
          </p:cNvSpPr>
          <p:nvPr/>
        </p:nvSpPr>
        <p:spPr bwMode="auto">
          <a:xfrm>
            <a:off x="304800" y="1752600"/>
            <a:ext cx="67786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sz="1800">
                <a:solidFill>
                  <a:srgbClr val="2F2B20"/>
                </a:solidFill>
                <a:latin typeface="Arial" pitchFamily="34" charset="0"/>
              </a:rPr>
              <a:t>Charles’ law:  </a:t>
            </a:r>
            <a:r>
              <a:rPr lang="en-US" altLang="en-US" sz="1800" i="1">
                <a:solidFill>
                  <a:srgbClr val="2F2B20"/>
                </a:solidFill>
                <a:latin typeface="Arial" pitchFamily="34" charset="0"/>
              </a:rPr>
              <a:t>V</a:t>
            </a:r>
            <a:r>
              <a:rPr lang="en-US" altLang="en-US" sz="1800">
                <a:solidFill>
                  <a:srgbClr val="2F2B20"/>
                </a:solidFill>
                <a:latin typeface="Arial" pitchFamily="34" charset="0"/>
              </a:rPr>
              <a:t> </a:t>
            </a:r>
            <a:r>
              <a:rPr lang="en-US" altLang="en-US" sz="1800">
                <a:solidFill>
                  <a:srgbClr val="2F2B20"/>
                </a:solidFill>
                <a:latin typeface="Symbol" pitchFamily="18" charset="2"/>
              </a:rPr>
              <a:t>a</a:t>
            </a:r>
            <a:r>
              <a:rPr lang="en-US" altLang="en-US" sz="1800">
                <a:solidFill>
                  <a:srgbClr val="2F2B20"/>
                </a:solidFill>
                <a:latin typeface="Arial" pitchFamily="34" charset="0"/>
              </a:rPr>
              <a:t> </a:t>
            </a:r>
            <a:r>
              <a:rPr lang="en-US" altLang="en-US" sz="1800" i="1">
                <a:solidFill>
                  <a:srgbClr val="2F2B20"/>
                </a:solidFill>
                <a:latin typeface="Arial" pitchFamily="34" charset="0"/>
              </a:rPr>
              <a:t>T</a:t>
            </a:r>
            <a:r>
              <a:rPr lang="en-US" altLang="en-US" sz="1800">
                <a:solidFill>
                  <a:srgbClr val="2F2B20"/>
                </a:solidFill>
                <a:latin typeface="Symbol" pitchFamily="18" charset="2"/>
              </a:rPr>
              <a:t>  </a:t>
            </a:r>
            <a:r>
              <a:rPr lang="en-US" altLang="en-US" sz="1800">
                <a:solidFill>
                  <a:srgbClr val="2F2B20"/>
                </a:solidFill>
                <a:latin typeface="Arial" pitchFamily="34" charset="0"/>
              </a:rPr>
              <a:t>(at constant </a:t>
            </a:r>
            <a:r>
              <a:rPr lang="en-US" altLang="en-US" sz="1800" i="1">
                <a:solidFill>
                  <a:srgbClr val="2F2B20"/>
                </a:solidFill>
                <a:latin typeface="Arial" pitchFamily="34" charset="0"/>
              </a:rPr>
              <a:t>n</a:t>
            </a:r>
            <a:r>
              <a:rPr lang="en-US" altLang="en-US" sz="1800">
                <a:solidFill>
                  <a:srgbClr val="2F2B20"/>
                </a:solidFill>
                <a:latin typeface="Arial" pitchFamily="34" charset="0"/>
              </a:rPr>
              <a:t> and </a:t>
            </a:r>
            <a:r>
              <a:rPr lang="en-US" altLang="en-US" sz="1800" i="1">
                <a:solidFill>
                  <a:srgbClr val="2F2B20"/>
                </a:solidFill>
                <a:latin typeface="Arial" pitchFamily="34" charset="0"/>
              </a:rPr>
              <a:t>P</a:t>
            </a:r>
            <a:r>
              <a:rPr lang="en-US" altLang="en-US" sz="1800">
                <a:solidFill>
                  <a:srgbClr val="2F2B20"/>
                </a:solidFill>
                <a:latin typeface="Arial" pitchFamily="34" charset="0"/>
              </a:rPr>
              <a:t>)</a:t>
            </a:r>
            <a:endParaRPr lang="en-US" altLang="en-US" sz="1800">
              <a:solidFill>
                <a:srgbClr val="2F2B20"/>
              </a:solidFill>
              <a:latin typeface="Symbol" pitchFamily="18" charset="2"/>
            </a:endParaRPr>
          </a:p>
        </p:txBody>
      </p:sp>
      <p:sp>
        <p:nvSpPr>
          <p:cNvPr id="20486" name="Text Box 6"/>
          <p:cNvSpPr txBox="1">
            <a:spLocks noChangeArrowheads="1"/>
          </p:cNvSpPr>
          <p:nvPr/>
        </p:nvSpPr>
        <p:spPr bwMode="auto">
          <a:xfrm>
            <a:off x="304800" y="2452688"/>
            <a:ext cx="73326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sz="1800">
                <a:solidFill>
                  <a:srgbClr val="2F2B20"/>
                </a:solidFill>
                <a:latin typeface="Arial" pitchFamily="34" charset="0"/>
              </a:rPr>
              <a:t>Avogadro’s law:  V </a:t>
            </a:r>
            <a:r>
              <a:rPr lang="en-US" altLang="en-US" sz="1800">
                <a:solidFill>
                  <a:srgbClr val="2F2B20"/>
                </a:solidFill>
                <a:latin typeface="Symbol" pitchFamily="18" charset="2"/>
              </a:rPr>
              <a:t>a  </a:t>
            </a:r>
            <a:r>
              <a:rPr lang="en-US" altLang="en-US" sz="1800" i="1">
                <a:solidFill>
                  <a:srgbClr val="2F2B20"/>
                </a:solidFill>
                <a:latin typeface="Arial" pitchFamily="34" charset="0"/>
              </a:rPr>
              <a:t>n</a:t>
            </a:r>
            <a:r>
              <a:rPr lang="en-US" altLang="en-US" sz="1800">
                <a:solidFill>
                  <a:srgbClr val="2F2B20"/>
                </a:solidFill>
                <a:latin typeface="Symbol" pitchFamily="18" charset="2"/>
              </a:rPr>
              <a:t>  </a:t>
            </a:r>
            <a:r>
              <a:rPr lang="en-US" altLang="en-US" sz="1800">
                <a:solidFill>
                  <a:srgbClr val="2F2B20"/>
                </a:solidFill>
                <a:latin typeface="Arial" pitchFamily="34" charset="0"/>
              </a:rPr>
              <a:t>(at constant </a:t>
            </a:r>
            <a:r>
              <a:rPr lang="en-US" altLang="en-US" sz="1800" i="1">
                <a:solidFill>
                  <a:srgbClr val="2F2B20"/>
                </a:solidFill>
                <a:latin typeface="Arial" pitchFamily="34" charset="0"/>
              </a:rPr>
              <a:t>P</a:t>
            </a:r>
            <a:r>
              <a:rPr lang="en-US" altLang="en-US" sz="1800">
                <a:solidFill>
                  <a:srgbClr val="2F2B20"/>
                </a:solidFill>
                <a:latin typeface="Arial" pitchFamily="34" charset="0"/>
              </a:rPr>
              <a:t> and </a:t>
            </a:r>
            <a:r>
              <a:rPr lang="en-US" altLang="en-US" sz="1800" i="1">
                <a:solidFill>
                  <a:srgbClr val="2F2B20"/>
                </a:solidFill>
                <a:latin typeface="Arial" pitchFamily="34" charset="0"/>
              </a:rPr>
              <a:t>T</a:t>
            </a:r>
            <a:r>
              <a:rPr lang="en-US" altLang="en-US" sz="1800">
                <a:solidFill>
                  <a:srgbClr val="2F2B20"/>
                </a:solidFill>
                <a:latin typeface="Arial" pitchFamily="34" charset="0"/>
              </a:rPr>
              <a:t>)</a:t>
            </a:r>
            <a:endParaRPr lang="en-US" altLang="en-US" sz="1800">
              <a:solidFill>
                <a:srgbClr val="2F2B20"/>
              </a:solidFill>
              <a:latin typeface="Symbol" pitchFamily="18" charset="2"/>
            </a:endParaRPr>
          </a:p>
        </p:txBody>
      </p:sp>
      <p:grpSp>
        <p:nvGrpSpPr>
          <p:cNvPr id="20491" name="Group 11"/>
          <p:cNvGrpSpPr>
            <a:grpSpLocks/>
          </p:cNvGrpSpPr>
          <p:nvPr/>
        </p:nvGrpSpPr>
        <p:grpSpPr bwMode="auto">
          <a:xfrm>
            <a:off x="304800" y="914400"/>
            <a:ext cx="5203825" cy="838200"/>
            <a:chOff x="422" y="864"/>
            <a:chExt cx="3278" cy="528"/>
          </a:xfrm>
        </p:grpSpPr>
        <p:sp>
          <p:nvSpPr>
            <p:cNvPr id="10264" name="Text Box 4"/>
            <p:cNvSpPr txBox="1">
              <a:spLocks noChangeArrowheads="1"/>
            </p:cNvSpPr>
            <p:nvPr/>
          </p:nvSpPr>
          <p:spPr bwMode="auto">
            <a:xfrm>
              <a:off x="422" y="902"/>
              <a:ext cx="327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sz="1800">
                  <a:solidFill>
                    <a:srgbClr val="2F2B20"/>
                  </a:solidFill>
                  <a:latin typeface="Arial" pitchFamily="34" charset="0"/>
                </a:rPr>
                <a:t>Boyle’s law:  V </a:t>
              </a:r>
              <a:r>
                <a:rPr lang="en-US" altLang="en-US" sz="1800">
                  <a:solidFill>
                    <a:srgbClr val="2F2B20"/>
                  </a:solidFill>
                  <a:latin typeface="Symbol" pitchFamily="18" charset="2"/>
                </a:rPr>
                <a:t>a            </a:t>
              </a:r>
              <a:r>
                <a:rPr lang="en-US" altLang="en-US" sz="1800">
                  <a:solidFill>
                    <a:srgbClr val="2F2B20"/>
                  </a:solidFill>
                  <a:latin typeface="Arial" pitchFamily="34" charset="0"/>
                </a:rPr>
                <a:t>(at constant </a:t>
              </a:r>
              <a:r>
                <a:rPr lang="en-US" altLang="en-US" sz="1800" i="1">
                  <a:solidFill>
                    <a:srgbClr val="2F2B20"/>
                  </a:solidFill>
                  <a:latin typeface="Arial" pitchFamily="34" charset="0"/>
                </a:rPr>
                <a:t>n</a:t>
              </a:r>
              <a:r>
                <a:rPr lang="en-US" altLang="en-US" sz="1800">
                  <a:solidFill>
                    <a:srgbClr val="2F2B20"/>
                  </a:solidFill>
                  <a:latin typeface="Arial" pitchFamily="34" charset="0"/>
                </a:rPr>
                <a:t> and </a:t>
              </a:r>
              <a:r>
                <a:rPr lang="en-US" altLang="en-US" sz="1800" i="1">
                  <a:solidFill>
                    <a:srgbClr val="2F2B20"/>
                  </a:solidFill>
                  <a:latin typeface="Arial" pitchFamily="34" charset="0"/>
                </a:rPr>
                <a:t>T</a:t>
              </a:r>
              <a:r>
                <a:rPr lang="en-US" altLang="en-US" sz="1800">
                  <a:solidFill>
                    <a:srgbClr val="2F2B20"/>
                  </a:solidFill>
                  <a:latin typeface="Arial" pitchFamily="34" charset="0"/>
                </a:rPr>
                <a:t>)</a:t>
              </a:r>
              <a:endParaRPr lang="en-US" altLang="en-US" sz="1800">
                <a:solidFill>
                  <a:srgbClr val="2F2B20"/>
                </a:solidFill>
                <a:latin typeface="Symbol" pitchFamily="18" charset="2"/>
              </a:endParaRPr>
            </a:p>
          </p:txBody>
        </p:sp>
        <p:grpSp>
          <p:nvGrpSpPr>
            <p:cNvPr id="10265" name="Group 10"/>
            <p:cNvGrpSpPr>
              <a:grpSpLocks/>
            </p:cNvGrpSpPr>
            <p:nvPr/>
          </p:nvGrpSpPr>
          <p:grpSpPr bwMode="auto">
            <a:xfrm>
              <a:off x="1603" y="864"/>
              <a:ext cx="857" cy="528"/>
              <a:chOff x="603" y="3257"/>
              <a:chExt cx="857" cy="528"/>
            </a:xfrm>
          </p:grpSpPr>
          <p:sp>
            <p:nvSpPr>
              <p:cNvPr id="10266" name="Text Box 7"/>
              <p:cNvSpPr txBox="1">
                <a:spLocks noChangeArrowheads="1"/>
              </p:cNvSpPr>
              <p:nvPr/>
            </p:nvSpPr>
            <p:spPr bwMode="auto">
              <a:xfrm>
                <a:off x="603" y="3257"/>
                <a:ext cx="2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sz="1800">
                    <a:solidFill>
                      <a:srgbClr val="2F2B20"/>
                    </a:solidFill>
                    <a:latin typeface="Arial" pitchFamily="34" charset="0"/>
                  </a:rPr>
                  <a:t>1</a:t>
                </a:r>
              </a:p>
            </p:txBody>
          </p:sp>
          <p:sp>
            <p:nvSpPr>
              <p:cNvPr id="10267" name="Line 8"/>
              <p:cNvSpPr>
                <a:spLocks noChangeShapeType="1"/>
              </p:cNvSpPr>
              <p:nvPr/>
            </p:nvSpPr>
            <p:spPr bwMode="auto">
              <a:xfrm>
                <a:off x="1220" y="3496"/>
                <a:ext cx="2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2F2B20"/>
                  </a:solidFill>
                </a:endParaRPr>
              </a:p>
            </p:txBody>
          </p:sp>
          <p:sp>
            <p:nvSpPr>
              <p:cNvPr id="10268" name="Text Box 9"/>
              <p:cNvSpPr txBox="1">
                <a:spLocks noChangeArrowheads="1"/>
              </p:cNvSpPr>
              <p:nvPr/>
            </p:nvSpPr>
            <p:spPr bwMode="auto">
              <a:xfrm>
                <a:off x="603" y="3458"/>
                <a:ext cx="26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sz="1800" i="1">
                    <a:solidFill>
                      <a:srgbClr val="2F2B20"/>
                    </a:solidFill>
                    <a:latin typeface="Arial" pitchFamily="34" charset="0"/>
                  </a:rPr>
                  <a:t>P</a:t>
                </a:r>
              </a:p>
            </p:txBody>
          </p:sp>
        </p:grpSp>
      </p:grpSp>
      <p:grpSp>
        <p:nvGrpSpPr>
          <p:cNvPr id="20503" name="Group 23"/>
          <p:cNvGrpSpPr>
            <a:grpSpLocks/>
          </p:cNvGrpSpPr>
          <p:nvPr/>
        </p:nvGrpSpPr>
        <p:grpSpPr bwMode="auto">
          <a:xfrm>
            <a:off x="279400" y="3200400"/>
            <a:ext cx="1387475" cy="1052513"/>
            <a:chOff x="2352" y="2256"/>
            <a:chExt cx="874" cy="663"/>
          </a:xfrm>
        </p:grpSpPr>
        <p:sp>
          <p:nvSpPr>
            <p:cNvPr id="10259" name="Text Box 12"/>
            <p:cNvSpPr txBox="1">
              <a:spLocks noChangeArrowheads="1"/>
            </p:cNvSpPr>
            <p:nvPr/>
          </p:nvSpPr>
          <p:spPr bwMode="auto">
            <a:xfrm>
              <a:off x="2352" y="2398"/>
              <a:ext cx="53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sz="1800" i="1">
                  <a:solidFill>
                    <a:srgbClr val="2F2B20"/>
                  </a:solidFill>
                  <a:latin typeface="Arial" pitchFamily="34" charset="0"/>
                </a:rPr>
                <a:t>V</a:t>
              </a:r>
              <a:r>
                <a:rPr lang="en-US" altLang="en-US" sz="1800">
                  <a:solidFill>
                    <a:srgbClr val="2F2B20"/>
                  </a:solidFill>
                  <a:latin typeface="Arial" pitchFamily="34" charset="0"/>
                </a:rPr>
                <a:t> </a:t>
              </a:r>
              <a:r>
                <a:rPr lang="en-US" altLang="en-US" sz="1800">
                  <a:solidFill>
                    <a:srgbClr val="2F2B20"/>
                  </a:solidFill>
                  <a:latin typeface="Symbol" pitchFamily="18" charset="2"/>
                </a:rPr>
                <a:t>a</a:t>
              </a:r>
              <a:r>
                <a:rPr lang="en-US" altLang="en-US" sz="1800">
                  <a:solidFill>
                    <a:srgbClr val="2F2B20"/>
                  </a:solidFill>
                  <a:latin typeface="Arial" pitchFamily="34" charset="0"/>
                </a:rPr>
                <a:t> </a:t>
              </a:r>
              <a:endParaRPr lang="en-US" altLang="en-US" sz="1800" i="1">
                <a:solidFill>
                  <a:srgbClr val="2F2B20"/>
                </a:solidFill>
                <a:latin typeface="Arial" pitchFamily="34" charset="0"/>
              </a:endParaRPr>
            </a:p>
          </p:txBody>
        </p:sp>
        <p:grpSp>
          <p:nvGrpSpPr>
            <p:cNvPr id="10260" name="Group 16"/>
            <p:cNvGrpSpPr>
              <a:grpSpLocks/>
            </p:cNvGrpSpPr>
            <p:nvPr/>
          </p:nvGrpSpPr>
          <p:grpSpPr bwMode="auto">
            <a:xfrm>
              <a:off x="2848" y="2256"/>
              <a:ext cx="378" cy="663"/>
              <a:chOff x="3119" y="2777"/>
              <a:chExt cx="378" cy="663"/>
            </a:xfrm>
          </p:grpSpPr>
          <p:sp>
            <p:nvSpPr>
              <p:cNvPr id="10261" name="Text Box 13"/>
              <p:cNvSpPr txBox="1">
                <a:spLocks noChangeArrowheads="1"/>
              </p:cNvSpPr>
              <p:nvPr/>
            </p:nvSpPr>
            <p:spPr bwMode="auto">
              <a:xfrm>
                <a:off x="3119" y="2777"/>
                <a:ext cx="3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sz="1800" i="1">
                    <a:solidFill>
                      <a:srgbClr val="2F2B20"/>
                    </a:solidFill>
                    <a:latin typeface="Arial" pitchFamily="34" charset="0"/>
                  </a:rPr>
                  <a:t>nT</a:t>
                </a:r>
              </a:p>
            </p:txBody>
          </p:sp>
          <p:sp>
            <p:nvSpPr>
              <p:cNvPr id="10262" name="Line 14"/>
              <p:cNvSpPr>
                <a:spLocks noChangeShapeType="1"/>
              </p:cNvSpPr>
              <p:nvPr/>
            </p:nvSpPr>
            <p:spPr bwMode="auto">
              <a:xfrm>
                <a:off x="3140" y="3108"/>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2F2B20"/>
                  </a:solidFill>
                </a:endParaRPr>
              </a:p>
            </p:txBody>
          </p:sp>
          <p:sp>
            <p:nvSpPr>
              <p:cNvPr id="10263" name="Text Box 15"/>
              <p:cNvSpPr txBox="1">
                <a:spLocks noChangeArrowheads="1"/>
              </p:cNvSpPr>
              <p:nvPr/>
            </p:nvSpPr>
            <p:spPr bwMode="auto">
              <a:xfrm>
                <a:off x="3176" y="3113"/>
                <a:ext cx="26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sz="1800" i="1">
                    <a:solidFill>
                      <a:srgbClr val="2F2B20"/>
                    </a:solidFill>
                    <a:latin typeface="Arial" pitchFamily="34" charset="0"/>
                  </a:rPr>
                  <a:t>P</a:t>
                </a:r>
              </a:p>
            </p:txBody>
          </p:sp>
        </p:grpSp>
      </p:grpSp>
      <p:grpSp>
        <p:nvGrpSpPr>
          <p:cNvPr id="20508" name="Group 28"/>
          <p:cNvGrpSpPr>
            <a:grpSpLocks/>
          </p:cNvGrpSpPr>
          <p:nvPr/>
        </p:nvGrpSpPr>
        <p:grpSpPr bwMode="auto">
          <a:xfrm>
            <a:off x="279400" y="4129088"/>
            <a:ext cx="4370388" cy="1052512"/>
            <a:chOff x="2383" y="2984"/>
            <a:chExt cx="2753" cy="663"/>
          </a:xfrm>
        </p:grpSpPr>
        <p:sp>
          <p:nvSpPr>
            <p:cNvPr id="10250" name="Text Box 18"/>
            <p:cNvSpPr txBox="1">
              <a:spLocks noChangeArrowheads="1"/>
            </p:cNvSpPr>
            <p:nvPr/>
          </p:nvSpPr>
          <p:spPr bwMode="auto">
            <a:xfrm>
              <a:off x="2383" y="3129"/>
              <a:ext cx="239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sz="1800" i="1">
                  <a:solidFill>
                    <a:srgbClr val="2F2B20"/>
                  </a:solidFill>
                  <a:latin typeface="Arial" pitchFamily="34" charset="0"/>
                </a:rPr>
                <a:t>V</a:t>
              </a:r>
              <a:r>
                <a:rPr lang="en-US" altLang="en-US" sz="1800">
                  <a:solidFill>
                    <a:srgbClr val="2F2B20"/>
                  </a:solidFill>
                  <a:latin typeface="Arial" pitchFamily="34" charset="0"/>
                </a:rPr>
                <a:t> = constant x        = </a:t>
              </a:r>
              <a:r>
                <a:rPr lang="en-US" altLang="en-US" sz="1800" i="1">
                  <a:solidFill>
                    <a:srgbClr val="2F2B20"/>
                  </a:solidFill>
                  <a:latin typeface="Arial" pitchFamily="34" charset="0"/>
                </a:rPr>
                <a:t>R</a:t>
              </a:r>
            </a:p>
          </p:txBody>
        </p:sp>
        <p:grpSp>
          <p:nvGrpSpPr>
            <p:cNvPr id="10251" name="Group 19"/>
            <p:cNvGrpSpPr>
              <a:grpSpLocks/>
            </p:cNvGrpSpPr>
            <p:nvPr/>
          </p:nvGrpSpPr>
          <p:grpSpPr bwMode="auto">
            <a:xfrm>
              <a:off x="4758" y="2984"/>
              <a:ext cx="378" cy="663"/>
              <a:chOff x="3119" y="2777"/>
              <a:chExt cx="378" cy="663"/>
            </a:xfrm>
          </p:grpSpPr>
          <p:sp>
            <p:nvSpPr>
              <p:cNvPr id="10256" name="Text Box 20"/>
              <p:cNvSpPr txBox="1">
                <a:spLocks noChangeArrowheads="1"/>
              </p:cNvSpPr>
              <p:nvPr/>
            </p:nvSpPr>
            <p:spPr bwMode="auto">
              <a:xfrm>
                <a:off x="3119" y="2777"/>
                <a:ext cx="3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sz="1800" i="1">
                    <a:solidFill>
                      <a:srgbClr val="2F2B20"/>
                    </a:solidFill>
                    <a:latin typeface="Arial" pitchFamily="34" charset="0"/>
                  </a:rPr>
                  <a:t>nT</a:t>
                </a:r>
              </a:p>
            </p:txBody>
          </p:sp>
          <p:sp>
            <p:nvSpPr>
              <p:cNvPr id="10257" name="Line 21"/>
              <p:cNvSpPr>
                <a:spLocks noChangeShapeType="1"/>
              </p:cNvSpPr>
              <p:nvPr/>
            </p:nvSpPr>
            <p:spPr bwMode="auto">
              <a:xfrm>
                <a:off x="3140" y="3108"/>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2F2B20"/>
                  </a:solidFill>
                </a:endParaRPr>
              </a:p>
            </p:txBody>
          </p:sp>
          <p:sp>
            <p:nvSpPr>
              <p:cNvPr id="10258" name="Text Box 22"/>
              <p:cNvSpPr txBox="1">
                <a:spLocks noChangeArrowheads="1"/>
              </p:cNvSpPr>
              <p:nvPr/>
            </p:nvSpPr>
            <p:spPr bwMode="auto">
              <a:xfrm>
                <a:off x="3176" y="3113"/>
                <a:ext cx="26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sz="1800" i="1">
                    <a:solidFill>
                      <a:srgbClr val="2F2B20"/>
                    </a:solidFill>
                    <a:latin typeface="Arial" pitchFamily="34" charset="0"/>
                  </a:rPr>
                  <a:t>P</a:t>
                </a:r>
              </a:p>
            </p:txBody>
          </p:sp>
        </p:grpSp>
        <p:grpSp>
          <p:nvGrpSpPr>
            <p:cNvPr id="10252" name="Group 24"/>
            <p:cNvGrpSpPr>
              <a:grpSpLocks/>
            </p:cNvGrpSpPr>
            <p:nvPr/>
          </p:nvGrpSpPr>
          <p:grpSpPr bwMode="auto">
            <a:xfrm>
              <a:off x="3896" y="2984"/>
              <a:ext cx="378" cy="663"/>
              <a:chOff x="3119" y="2777"/>
              <a:chExt cx="378" cy="663"/>
            </a:xfrm>
          </p:grpSpPr>
          <p:sp>
            <p:nvSpPr>
              <p:cNvPr id="10253" name="Text Box 25"/>
              <p:cNvSpPr txBox="1">
                <a:spLocks noChangeArrowheads="1"/>
              </p:cNvSpPr>
              <p:nvPr/>
            </p:nvSpPr>
            <p:spPr bwMode="auto">
              <a:xfrm>
                <a:off x="3119" y="2777"/>
                <a:ext cx="3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sz="1800" i="1">
                    <a:solidFill>
                      <a:srgbClr val="2F2B20"/>
                    </a:solidFill>
                    <a:latin typeface="Arial" pitchFamily="34" charset="0"/>
                  </a:rPr>
                  <a:t>nT</a:t>
                </a:r>
              </a:p>
            </p:txBody>
          </p:sp>
          <p:sp>
            <p:nvSpPr>
              <p:cNvPr id="10254" name="Line 26"/>
              <p:cNvSpPr>
                <a:spLocks noChangeShapeType="1"/>
              </p:cNvSpPr>
              <p:nvPr/>
            </p:nvSpPr>
            <p:spPr bwMode="auto">
              <a:xfrm>
                <a:off x="3140" y="3108"/>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2F2B20"/>
                  </a:solidFill>
                </a:endParaRPr>
              </a:p>
            </p:txBody>
          </p:sp>
          <p:sp>
            <p:nvSpPr>
              <p:cNvPr id="10255" name="Text Box 27"/>
              <p:cNvSpPr txBox="1">
                <a:spLocks noChangeArrowheads="1"/>
              </p:cNvSpPr>
              <p:nvPr/>
            </p:nvSpPr>
            <p:spPr bwMode="auto">
              <a:xfrm>
                <a:off x="3176" y="3113"/>
                <a:ext cx="26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sz="1800" i="1">
                    <a:solidFill>
                      <a:srgbClr val="2F2B20"/>
                    </a:solidFill>
                    <a:latin typeface="Arial" pitchFamily="34" charset="0"/>
                  </a:rPr>
                  <a:t>P</a:t>
                </a:r>
              </a:p>
            </p:txBody>
          </p:sp>
        </p:grpSp>
      </p:grpSp>
      <p:sp>
        <p:nvSpPr>
          <p:cNvPr id="20509" name="Text Box 29"/>
          <p:cNvSpPr txBox="1">
            <a:spLocks noChangeArrowheads="1"/>
          </p:cNvSpPr>
          <p:nvPr/>
        </p:nvSpPr>
        <p:spPr bwMode="auto">
          <a:xfrm>
            <a:off x="5113338" y="4395788"/>
            <a:ext cx="36877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sz="1800" i="1">
                <a:solidFill>
                  <a:srgbClr val="2F2B20"/>
                </a:solidFill>
                <a:latin typeface="Arial" pitchFamily="34" charset="0"/>
              </a:rPr>
              <a:t>R</a:t>
            </a:r>
            <a:r>
              <a:rPr lang="en-US" altLang="en-US" sz="1800">
                <a:solidFill>
                  <a:srgbClr val="2F2B20"/>
                </a:solidFill>
                <a:latin typeface="Arial" pitchFamily="34" charset="0"/>
              </a:rPr>
              <a:t> is the </a:t>
            </a:r>
            <a:r>
              <a:rPr lang="en-US" altLang="en-US" sz="1800" b="1">
                <a:solidFill>
                  <a:srgbClr val="2F2B20"/>
                </a:solidFill>
                <a:latin typeface="Arial" pitchFamily="34" charset="0"/>
              </a:rPr>
              <a:t>gas constant</a:t>
            </a:r>
            <a:endParaRPr lang="en-US" altLang="en-US" sz="1800" i="1">
              <a:solidFill>
                <a:srgbClr val="2F2B20"/>
              </a:solidFill>
              <a:latin typeface="Arial" pitchFamily="34" charset="0"/>
            </a:endParaRPr>
          </a:p>
        </p:txBody>
      </p:sp>
      <p:sp>
        <p:nvSpPr>
          <p:cNvPr id="20510" name="Text Box 30"/>
          <p:cNvSpPr txBox="1">
            <a:spLocks noChangeArrowheads="1"/>
          </p:cNvSpPr>
          <p:nvPr/>
        </p:nvSpPr>
        <p:spPr bwMode="auto">
          <a:xfrm>
            <a:off x="3497263" y="5399088"/>
            <a:ext cx="2157412" cy="757237"/>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0" tIns="137160" rIns="274320" bIns="137160">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sz="1800" i="1">
                <a:solidFill>
                  <a:srgbClr val="2F2B20"/>
                </a:solidFill>
                <a:latin typeface="Arial" pitchFamily="34" charset="0"/>
              </a:rPr>
              <a:t>PV</a:t>
            </a:r>
            <a:r>
              <a:rPr lang="en-US" altLang="en-US" sz="1800">
                <a:solidFill>
                  <a:srgbClr val="2F2B20"/>
                </a:solidFill>
                <a:latin typeface="Arial" pitchFamily="34" charset="0"/>
              </a:rPr>
              <a:t> = </a:t>
            </a:r>
            <a:r>
              <a:rPr lang="en-US" altLang="en-US" sz="1800" i="1">
                <a:solidFill>
                  <a:srgbClr val="2F2B20"/>
                </a:solidFill>
                <a:latin typeface="Arial" pitchFamily="34" charset="0"/>
              </a:rPr>
              <a:t>nRT</a:t>
            </a:r>
          </a:p>
        </p:txBody>
      </p:sp>
    </p:spTree>
    <p:extLst>
      <p:ext uri="{BB962C8B-B14F-4D97-AF65-F5344CB8AC3E}">
        <p14:creationId xmlns:p14="http://schemas.microsoft.com/office/powerpoint/2010/main" val="7968756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0491"/>
                                        </p:tgtEl>
                                        <p:attrNameLst>
                                          <p:attrName>style.visibility</p:attrName>
                                        </p:attrNameLst>
                                      </p:cBhvr>
                                      <p:to>
                                        <p:strVal val="visible"/>
                                      </p:to>
                                    </p:set>
                                    <p:anim calcmode="lin" valueType="num">
                                      <p:cBhvr additive="base">
                                        <p:cTn id="7" dur="500" fill="hold"/>
                                        <p:tgtEl>
                                          <p:spTgt spid="20491"/>
                                        </p:tgtEl>
                                        <p:attrNameLst>
                                          <p:attrName>ppt_x</p:attrName>
                                        </p:attrNameLst>
                                      </p:cBhvr>
                                      <p:tavLst>
                                        <p:tav tm="0">
                                          <p:val>
                                            <p:strVal val="0-#ppt_w/2"/>
                                          </p:val>
                                        </p:tav>
                                        <p:tav tm="100000">
                                          <p:val>
                                            <p:strVal val="#ppt_x"/>
                                          </p:val>
                                        </p:tav>
                                      </p:tavLst>
                                    </p:anim>
                                    <p:anim calcmode="lin" valueType="num">
                                      <p:cBhvr additive="base">
                                        <p:cTn id="8" dur="500" fill="hold"/>
                                        <p:tgtEl>
                                          <p:spTgt spid="2049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5"/>
                                        </p:tgtEl>
                                        <p:attrNameLst>
                                          <p:attrName>style.visibility</p:attrName>
                                        </p:attrNameLst>
                                      </p:cBhvr>
                                      <p:to>
                                        <p:strVal val="visible"/>
                                      </p:to>
                                    </p:set>
                                    <p:anim calcmode="lin" valueType="num">
                                      <p:cBhvr additive="base">
                                        <p:cTn id="13" dur="500" fill="hold"/>
                                        <p:tgtEl>
                                          <p:spTgt spid="20485"/>
                                        </p:tgtEl>
                                        <p:attrNameLst>
                                          <p:attrName>ppt_x</p:attrName>
                                        </p:attrNameLst>
                                      </p:cBhvr>
                                      <p:tavLst>
                                        <p:tav tm="0">
                                          <p:val>
                                            <p:strVal val="0-#ppt_w/2"/>
                                          </p:val>
                                        </p:tav>
                                        <p:tav tm="100000">
                                          <p:val>
                                            <p:strVal val="#ppt_x"/>
                                          </p:val>
                                        </p:tav>
                                      </p:tavLst>
                                    </p:anim>
                                    <p:anim calcmode="lin" valueType="num">
                                      <p:cBhvr additive="base">
                                        <p:cTn id="14" dur="500" fill="hold"/>
                                        <p:tgtEl>
                                          <p:spTgt spid="2048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486"/>
                                        </p:tgtEl>
                                        <p:attrNameLst>
                                          <p:attrName>style.visibility</p:attrName>
                                        </p:attrNameLst>
                                      </p:cBhvr>
                                      <p:to>
                                        <p:strVal val="visible"/>
                                      </p:to>
                                    </p:set>
                                    <p:anim calcmode="lin" valueType="num">
                                      <p:cBhvr additive="base">
                                        <p:cTn id="19" dur="500" fill="hold"/>
                                        <p:tgtEl>
                                          <p:spTgt spid="20486"/>
                                        </p:tgtEl>
                                        <p:attrNameLst>
                                          <p:attrName>ppt_x</p:attrName>
                                        </p:attrNameLst>
                                      </p:cBhvr>
                                      <p:tavLst>
                                        <p:tav tm="0">
                                          <p:val>
                                            <p:strVal val="0-#ppt_w/2"/>
                                          </p:val>
                                        </p:tav>
                                        <p:tav tm="100000">
                                          <p:val>
                                            <p:strVal val="#ppt_x"/>
                                          </p:val>
                                        </p:tav>
                                      </p:tavLst>
                                    </p:anim>
                                    <p:anim calcmode="lin" valueType="num">
                                      <p:cBhvr additive="base">
                                        <p:cTn id="20" dur="500" fill="hold"/>
                                        <p:tgtEl>
                                          <p:spTgt spid="2048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0503"/>
                                        </p:tgtEl>
                                        <p:attrNameLst>
                                          <p:attrName>style.visibility</p:attrName>
                                        </p:attrNameLst>
                                      </p:cBhvr>
                                      <p:to>
                                        <p:strVal val="visible"/>
                                      </p:to>
                                    </p:set>
                                    <p:anim calcmode="lin" valueType="num">
                                      <p:cBhvr additive="base">
                                        <p:cTn id="25" dur="500" fill="hold"/>
                                        <p:tgtEl>
                                          <p:spTgt spid="20503"/>
                                        </p:tgtEl>
                                        <p:attrNameLst>
                                          <p:attrName>ppt_x</p:attrName>
                                        </p:attrNameLst>
                                      </p:cBhvr>
                                      <p:tavLst>
                                        <p:tav tm="0">
                                          <p:val>
                                            <p:strVal val="0-#ppt_w/2"/>
                                          </p:val>
                                        </p:tav>
                                        <p:tav tm="100000">
                                          <p:val>
                                            <p:strVal val="#ppt_x"/>
                                          </p:val>
                                        </p:tav>
                                      </p:tavLst>
                                    </p:anim>
                                    <p:anim calcmode="lin" valueType="num">
                                      <p:cBhvr additive="base">
                                        <p:cTn id="26" dur="500" fill="hold"/>
                                        <p:tgtEl>
                                          <p:spTgt spid="2050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0508"/>
                                        </p:tgtEl>
                                        <p:attrNameLst>
                                          <p:attrName>style.visibility</p:attrName>
                                        </p:attrNameLst>
                                      </p:cBhvr>
                                      <p:to>
                                        <p:strVal val="visible"/>
                                      </p:to>
                                    </p:set>
                                    <p:anim calcmode="lin" valueType="num">
                                      <p:cBhvr additive="base">
                                        <p:cTn id="31" dur="500" fill="hold"/>
                                        <p:tgtEl>
                                          <p:spTgt spid="20508"/>
                                        </p:tgtEl>
                                        <p:attrNameLst>
                                          <p:attrName>ppt_x</p:attrName>
                                        </p:attrNameLst>
                                      </p:cBhvr>
                                      <p:tavLst>
                                        <p:tav tm="0">
                                          <p:val>
                                            <p:strVal val="0-#ppt_w/2"/>
                                          </p:val>
                                        </p:tav>
                                        <p:tav tm="100000">
                                          <p:val>
                                            <p:strVal val="#ppt_x"/>
                                          </p:val>
                                        </p:tav>
                                      </p:tavLst>
                                    </p:anim>
                                    <p:anim calcmode="lin" valueType="num">
                                      <p:cBhvr additive="base">
                                        <p:cTn id="32" dur="500" fill="hold"/>
                                        <p:tgtEl>
                                          <p:spTgt spid="2050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0509"/>
                                        </p:tgtEl>
                                        <p:attrNameLst>
                                          <p:attrName>style.visibility</p:attrName>
                                        </p:attrNameLst>
                                      </p:cBhvr>
                                      <p:to>
                                        <p:strVal val="visible"/>
                                      </p:to>
                                    </p:set>
                                    <p:anim calcmode="lin" valueType="num">
                                      <p:cBhvr additive="base">
                                        <p:cTn id="37" dur="500" fill="hold"/>
                                        <p:tgtEl>
                                          <p:spTgt spid="20509"/>
                                        </p:tgtEl>
                                        <p:attrNameLst>
                                          <p:attrName>ppt_x</p:attrName>
                                        </p:attrNameLst>
                                      </p:cBhvr>
                                      <p:tavLst>
                                        <p:tav tm="0">
                                          <p:val>
                                            <p:strVal val="1+#ppt_w/2"/>
                                          </p:val>
                                        </p:tav>
                                        <p:tav tm="100000">
                                          <p:val>
                                            <p:strVal val="#ppt_x"/>
                                          </p:val>
                                        </p:tav>
                                      </p:tavLst>
                                    </p:anim>
                                    <p:anim calcmode="lin" valueType="num">
                                      <p:cBhvr additive="base">
                                        <p:cTn id="38" dur="500" fill="hold"/>
                                        <p:tgtEl>
                                          <p:spTgt spid="20509"/>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0510"/>
                                        </p:tgtEl>
                                        <p:attrNameLst>
                                          <p:attrName>style.visibility</p:attrName>
                                        </p:attrNameLst>
                                      </p:cBhvr>
                                      <p:to>
                                        <p:strVal val="visible"/>
                                      </p:to>
                                    </p:set>
                                    <p:anim calcmode="lin" valueType="num">
                                      <p:cBhvr>
                                        <p:cTn id="43" dur="500" fill="hold"/>
                                        <p:tgtEl>
                                          <p:spTgt spid="20510"/>
                                        </p:tgtEl>
                                        <p:attrNameLst>
                                          <p:attrName>ppt_w</p:attrName>
                                        </p:attrNameLst>
                                      </p:cBhvr>
                                      <p:tavLst>
                                        <p:tav tm="0">
                                          <p:val>
                                            <p:fltVal val="0"/>
                                          </p:val>
                                        </p:tav>
                                        <p:tav tm="100000">
                                          <p:val>
                                            <p:strVal val="#ppt_w"/>
                                          </p:val>
                                        </p:tav>
                                      </p:tavLst>
                                    </p:anim>
                                    <p:anim calcmode="lin" valueType="num">
                                      <p:cBhvr>
                                        <p:cTn id="44" dur="500" fill="hold"/>
                                        <p:tgtEl>
                                          <p:spTgt spid="205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utoUpdateAnimBg="0"/>
      <p:bldP spid="20486" grpId="0" autoUpdateAnimBg="0"/>
      <p:bldP spid="20509" grpId="0" autoUpdateAnimBg="0"/>
      <p:bldP spid="20510" grpId="0" animBg="1" autoUpdateAnimBg="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Determine Pressure:</a:t>
            </a:r>
            <a:br>
              <a:rPr lang="en-US" altLang="en-US" smtClean="0"/>
            </a:br>
            <a:endParaRPr lang="en-US" altLang="en-US" smtClean="0"/>
          </a:p>
        </p:txBody>
      </p:sp>
      <p:graphicFrame>
        <p:nvGraphicFramePr>
          <p:cNvPr id="3" name="Object 2"/>
          <p:cNvGraphicFramePr>
            <a:graphicFrameLocks noChangeAspect="1"/>
          </p:cNvGraphicFramePr>
          <p:nvPr>
            <p:extLst>
              <p:ext uri="{D42A27DB-BD31-4B8C-83A1-F6EECF244321}">
                <p14:modId xmlns:p14="http://schemas.microsoft.com/office/powerpoint/2010/main" val="4153085743"/>
              </p:ext>
            </p:extLst>
          </p:nvPr>
        </p:nvGraphicFramePr>
        <p:xfrm>
          <a:off x="336550" y="815976"/>
          <a:ext cx="1725613" cy="1554162"/>
        </p:xfrm>
        <a:graphic>
          <a:graphicData uri="http://schemas.openxmlformats.org/presentationml/2006/ole">
            <mc:AlternateContent xmlns:mc="http://schemas.openxmlformats.org/markup-compatibility/2006">
              <mc:Choice xmlns:v="urn:schemas-microsoft-com:vml" Requires="v">
                <p:oleObj spid="_x0000_s15362" name="Equation" r:id="rId3" imgW="685800" imgH="660400" progId="Equation.3">
                  <p:embed/>
                </p:oleObj>
              </mc:Choice>
              <mc:Fallback>
                <p:oleObj name="Equation" r:id="rId3" imgW="685800" imgH="660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50" y="815976"/>
                        <a:ext cx="1725613"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8" name="TextBox 3"/>
          <p:cNvSpPr txBox="1">
            <a:spLocks noChangeArrowheads="1"/>
          </p:cNvSpPr>
          <p:nvPr/>
        </p:nvSpPr>
        <p:spPr bwMode="auto">
          <a:xfrm>
            <a:off x="2062163" y="800100"/>
            <a:ext cx="66865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algn="ctr" eaLnBrk="1" hangingPunct="1">
              <a:spcBef>
                <a:spcPct val="0"/>
              </a:spcBef>
              <a:buClrTx/>
              <a:buSzTx/>
              <a:buFontTx/>
              <a:buNone/>
            </a:pPr>
            <a:r>
              <a:rPr lang="en-US" altLang="en-US" b="1">
                <a:solidFill>
                  <a:srgbClr val="2F2B20"/>
                </a:solidFill>
                <a:latin typeface="Arial" pitchFamily="34" charset="0"/>
              </a:rPr>
              <a:t>Determine the pressure in atm exerted by 12.0 grams of sulfur dioxide gas at 22. </a:t>
            </a:r>
            <a:r>
              <a:rPr lang="en-US" altLang="en-US" b="1" baseline="30000">
                <a:solidFill>
                  <a:srgbClr val="2F2B20"/>
                </a:solidFill>
                <a:latin typeface="Arial" pitchFamily="34" charset="0"/>
              </a:rPr>
              <a:t>0</a:t>
            </a:r>
            <a:r>
              <a:rPr lang="en-US" altLang="en-US" b="1">
                <a:solidFill>
                  <a:srgbClr val="2F2B20"/>
                </a:solidFill>
                <a:latin typeface="Arial" pitchFamily="34" charset="0"/>
              </a:rPr>
              <a:t> C in a 750.0 ml vessel.</a:t>
            </a:r>
          </a:p>
          <a:p>
            <a:pPr eaLnBrk="1" hangingPunct="1">
              <a:spcBef>
                <a:spcPct val="0"/>
              </a:spcBef>
              <a:buClrTx/>
              <a:buSzTx/>
              <a:buFontTx/>
              <a:buNone/>
            </a:pPr>
            <a:endParaRPr lang="en-US" altLang="en-US" b="1">
              <a:solidFill>
                <a:srgbClr val="2F2B20"/>
              </a:solidFill>
              <a:latin typeface="Arial" pitchFamily="34" charset="0"/>
            </a:endParaRPr>
          </a:p>
        </p:txBody>
      </p:sp>
      <p:sp>
        <p:nvSpPr>
          <p:cNvPr id="6" name="TextBox 5"/>
          <p:cNvSpPr txBox="1"/>
          <p:nvPr/>
        </p:nvSpPr>
        <p:spPr>
          <a:xfrm>
            <a:off x="681038" y="2227263"/>
            <a:ext cx="7132637" cy="1200150"/>
          </a:xfrm>
          <a:prstGeom prst="rect">
            <a:avLst/>
          </a:prstGeom>
          <a:noFill/>
        </p:spPr>
        <p:txBody>
          <a:bodyPr>
            <a:spAutoFit/>
          </a:bodyPr>
          <a:lstStyle/>
          <a:p>
            <a:pPr marL="342900" indent="-342900">
              <a:buFontTx/>
              <a:buAutoNum type="arabicPeriod"/>
              <a:defRPr/>
            </a:pPr>
            <a:r>
              <a:rPr lang="en-US" dirty="0">
                <a:solidFill>
                  <a:srgbClr val="2F2B20"/>
                </a:solidFill>
                <a:latin typeface="Arial" charset="0"/>
                <a:ea typeface="ＭＳ Ｐゴシック" pitchFamily="-110" charset="-128"/>
              </a:rPr>
              <a:t>Change all units:</a:t>
            </a:r>
          </a:p>
          <a:p>
            <a:pPr marL="342900" indent="-342900">
              <a:buFontTx/>
              <a:buAutoNum type="arabicPeriod"/>
              <a:defRPr/>
            </a:pPr>
            <a:endParaRPr lang="en-US" dirty="0">
              <a:solidFill>
                <a:srgbClr val="2F2B20"/>
              </a:solidFill>
              <a:latin typeface="Arial" charset="0"/>
              <a:ea typeface="ＭＳ Ｐゴシック" pitchFamily="-110" charset="-128"/>
            </a:endParaRPr>
          </a:p>
          <a:p>
            <a:pPr>
              <a:defRPr/>
            </a:pPr>
            <a:r>
              <a:rPr lang="en-US" dirty="0">
                <a:solidFill>
                  <a:srgbClr val="2F2B20"/>
                </a:solidFill>
                <a:latin typeface="Arial" charset="0"/>
                <a:ea typeface="ＭＳ Ｐゴシック" pitchFamily="-110" charset="-128"/>
              </a:rPr>
              <a:t>n SO</a:t>
            </a:r>
            <a:r>
              <a:rPr lang="en-US" baseline="-25000" dirty="0">
                <a:solidFill>
                  <a:srgbClr val="2F2B20"/>
                </a:solidFill>
                <a:latin typeface="Arial" charset="0"/>
                <a:ea typeface="ＭＳ Ｐゴシック" pitchFamily="-110" charset="-128"/>
              </a:rPr>
              <a:t>2</a:t>
            </a:r>
            <a:r>
              <a:rPr lang="en-US" dirty="0">
                <a:solidFill>
                  <a:srgbClr val="2F2B20"/>
                </a:solidFill>
                <a:latin typeface="Arial" charset="0"/>
                <a:ea typeface="ＭＳ Ｐゴシック" pitchFamily="-110" charset="-128"/>
              </a:rPr>
              <a:t>  =  12.0 grams of SO</a:t>
            </a:r>
            <a:r>
              <a:rPr lang="en-US" baseline="-25000" dirty="0">
                <a:solidFill>
                  <a:srgbClr val="2F2B20"/>
                </a:solidFill>
                <a:latin typeface="Arial" charset="0"/>
                <a:ea typeface="ＭＳ Ｐゴシック" pitchFamily="-110" charset="-128"/>
              </a:rPr>
              <a:t>2     </a:t>
            </a:r>
            <a:r>
              <a:rPr lang="en-US" dirty="0">
                <a:solidFill>
                  <a:srgbClr val="2F2B20"/>
                </a:solidFill>
                <a:latin typeface="Arial" charset="0"/>
                <a:ea typeface="ＭＳ Ｐゴシック" pitchFamily="-110" charset="-128"/>
              </a:rPr>
              <a:t>  1 mole  SO</a:t>
            </a:r>
            <a:r>
              <a:rPr lang="en-US" baseline="-25000" dirty="0">
                <a:solidFill>
                  <a:srgbClr val="2F2B20"/>
                </a:solidFill>
                <a:latin typeface="Arial" charset="0"/>
                <a:ea typeface="ＭＳ Ｐゴシック" pitchFamily="-110" charset="-128"/>
              </a:rPr>
              <a:t>2</a:t>
            </a:r>
            <a:r>
              <a:rPr lang="en-US" dirty="0">
                <a:solidFill>
                  <a:srgbClr val="2F2B20"/>
                </a:solidFill>
                <a:latin typeface="Arial" charset="0"/>
                <a:ea typeface="ＭＳ Ｐゴシック" pitchFamily="-110" charset="-128"/>
              </a:rPr>
              <a:t>     =     0.188 moles SO</a:t>
            </a:r>
            <a:r>
              <a:rPr lang="en-US" baseline="-25000" dirty="0">
                <a:solidFill>
                  <a:srgbClr val="2F2B20"/>
                </a:solidFill>
                <a:latin typeface="Arial" charset="0"/>
                <a:ea typeface="ＭＳ Ｐゴシック" pitchFamily="-110" charset="-128"/>
              </a:rPr>
              <a:t>2</a:t>
            </a:r>
          </a:p>
          <a:p>
            <a:pPr>
              <a:defRPr/>
            </a:pPr>
            <a:r>
              <a:rPr lang="en-US" dirty="0">
                <a:solidFill>
                  <a:srgbClr val="2F2B20"/>
                </a:solidFill>
                <a:latin typeface="Arial" charset="0"/>
                <a:ea typeface="ＭＳ Ｐゴシック" pitchFamily="-110" charset="-128"/>
              </a:rPr>
              <a:t>                                                    64.0 g </a:t>
            </a:r>
          </a:p>
        </p:txBody>
      </p:sp>
      <p:sp>
        <p:nvSpPr>
          <p:cNvPr id="7" name="TextBox 6"/>
          <p:cNvSpPr txBox="1">
            <a:spLocks noChangeArrowheads="1"/>
          </p:cNvSpPr>
          <p:nvPr/>
        </p:nvSpPr>
        <p:spPr bwMode="auto">
          <a:xfrm>
            <a:off x="755650" y="3573463"/>
            <a:ext cx="2293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sz="1800">
                <a:solidFill>
                  <a:srgbClr val="2F2B20"/>
                </a:solidFill>
                <a:latin typeface="Arial" pitchFamily="34" charset="0"/>
              </a:rPr>
              <a:t>T= 22 + 273 = 295 K</a:t>
            </a:r>
          </a:p>
        </p:txBody>
      </p:sp>
      <p:cxnSp>
        <p:nvCxnSpPr>
          <p:cNvPr id="9" name="Straight Connector 8"/>
          <p:cNvCxnSpPr/>
          <p:nvPr/>
        </p:nvCxnSpPr>
        <p:spPr>
          <a:xfrm>
            <a:off x="3779838" y="2732088"/>
            <a:ext cx="0" cy="6953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405438" y="2732088"/>
            <a:ext cx="0" cy="6953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779838" y="3079750"/>
            <a:ext cx="1512887"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a:spLocks noChangeArrowheads="1"/>
          </p:cNvSpPr>
          <p:nvPr/>
        </p:nvSpPr>
        <p:spPr bwMode="auto">
          <a:xfrm>
            <a:off x="900113" y="4076700"/>
            <a:ext cx="1306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sz="1800">
                <a:solidFill>
                  <a:srgbClr val="2F2B20"/>
                </a:solidFill>
                <a:latin typeface="Arial" pitchFamily="34" charset="0"/>
              </a:rPr>
              <a:t>V= 0.750 L</a:t>
            </a:r>
          </a:p>
        </p:txBody>
      </p:sp>
      <p:sp>
        <p:nvSpPr>
          <p:cNvPr id="11275" name="TextBox 14"/>
          <p:cNvSpPr txBox="1">
            <a:spLocks noChangeArrowheads="1"/>
          </p:cNvSpPr>
          <p:nvPr/>
        </p:nvSpPr>
        <p:spPr bwMode="auto">
          <a:xfrm>
            <a:off x="681038" y="4643438"/>
            <a:ext cx="235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sz="1800">
                <a:solidFill>
                  <a:srgbClr val="2F2B20"/>
                </a:solidFill>
                <a:latin typeface="Arial" pitchFamily="34" charset="0"/>
              </a:rPr>
              <a:t>2.  Plug into equation</a:t>
            </a:r>
          </a:p>
        </p:txBody>
      </p:sp>
      <p:graphicFrame>
        <p:nvGraphicFramePr>
          <p:cNvPr id="16" name="Object 15"/>
          <p:cNvGraphicFramePr>
            <a:graphicFrameLocks noChangeAspect="1"/>
          </p:cNvGraphicFramePr>
          <p:nvPr/>
        </p:nvGraphicFramePr>
        <p:xfrm>
          <a:off x="141288" y="5013325"/>
          <a:ext cx="5783262" cy="1660525"/>
        </p:xfrm>
        <a:graphic>
          <a:graphicData uri="http://schemas.openxmlformats.org/presentationml/2006/ole">
            <mc:AlternateContent xmlns:mc="http://schemas.openxmlformats.org/markup-compatibility/2006">
              <mc:Choice xmlns:v="urn:schemas-microsoft-com:vml" Requires="v">
                <p:oleObj spid="_x0000_s15363" name="Equation" r:id="rId5" imgW="2298700" imgH="660400" progId="Equation.3">
                  <p:embed/>
                </p:oleObj>
              </mc:Choice>
              <mc:Fallback>
                <p:oleObj name="Equation" r:id="rId5" imgW="2298700" imgH="660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288" y="5013325"/>
                        <a:ext cx="5783262"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TextBox 16"/>
          <p:cNvSpPr txBox="1">
            <a:spLocks noChangeArrowheads="1"/>
          </p:cNvSpPr>
          <p:nvPr/>
        </p:nvSpPr>
        <p:spPr bwMode="auto">
          <a:xfrm>
            <a:off x="6502400" y="5430838"/>
            <a:ext cx="18923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sz="3200">
                <a:solidFill>
                  <a:srgbClr val="FF0000"/>
                </a:solidFill>
                <a:latin typeface="Arial" pitchFamily="34" charset="0"/>
              </a:rPr>
              <a:t> 6.07 atm</a:t>
            </a:r>
          </a:p>
        </p:txBody>
      </p:sp>
    </p:spTree>
    <p:extLst>
      <p:ext uri="{BB962C8B-B14F-4D97-AF65-F5344CB8AC3E}">
        <p14:creationId xmlns:p14="http://schemas.microsoft.com/office/powerpoint/2010/main" val="327140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circle(in)">
                                      <p:cBhvr>
                                        <p:cTn id="28" dur="2000"/>
                                        <p:tgtEl>
                                          <p:spTgt spid="1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4" grpId="0"/>
      <p:bldP spid="17"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Determine Volume:</a:t>
            </a:r>
            <a:br>
              <a:rPr lang="en-US" altLang="en-US" smtClean="0"/>
            </a:br>
            <a:endParaRPr lang="en-US" altLang="en-US" smtClean="0"/>
          </a:p>
        </p:txBody>
      </p:sp>
      <p:graphicFrame>
        <p:nvGraphicFramePr>
          <p:cNvPr id="3" name="Object 2"/>
          <p:cNvGraphicFramePr>
            <a:graphicFrameLocks noChangeAspect="1"/>
          </p:cNvGraphicFramePr>
          <p:nvPr>
            <p:extLst>
              <p:ext uri="{D42A27DB-BD31-4B8C-83A1-F6EECF244321}">
                <p14:modId xmlns:p14="http://schemas.microsoft.com/office/powerpoint/2010/main" val="1146247284"/>
              </p:ext>
            </p:extLst>
          </p:nvPr>
        </p:nvGraphicFramePr>
        <p:xfrm>
          <a:off x="336909" y="884238"/>
          <a:ext cx="1789113" cy="1554162"/>
        </p:xfrm>
        <a:graphic>
          <a:graphicData uri="http://schemas.openxmlformats.org/presentationml/2006/ole">
            <mc:AlternateContent xmlns:mc="http://schemas.openxmlformats.org/markup-compatibility/2006">
              <mc:Choice xmlns:v="urn:schemas-microsoft-com:vml" Requires="v">
                <p:oleObj spid="_x0000_s16386" name="Equation" r:id="rId3" imgW="710891" imgH="660113" progId="Equation.3">
                  <p:embed/>
                </p:oleObj>
              </mc:Choice>
              <mc:Fallback>
                <p:oleObj name="Equation" r:id="rId3" imgW="710891" imgH="6601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909" y="884238"/>
                        <a:ext cx="1789113"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2" name="TextBox 3"/>
          <p:cNvSpPr txBox="1">
            <a:spLocks noChangeArrowheads="1"/>
          </p:cNvSpPr>
          <p:nvPr/>
        </p:nvSpPr>
        <p:spPr bwMode="auto">
          <a:xfrm>
            <a:off x="2062163" y="800100"/>
            <a:ext cx="6686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algn="ctr" eaLnBrk="1" hangingPunct="1">
              <a:spcBef>
                <a:spcPct val="0"/>
              </a:spcBef>
              <a:buClrTx/>
              <a:buSzTx/>
              <a:buFontTx/>
              <a:buNone/>
            </a:pPr>
            <a:r>
              <a:rPr lang="en-US" altLang="en-US" b="1">
                <a:solidFill>
                  <a:srgbClr val="2F2B20"/>
                </a:solidFill>
                <a:latin typeface="Arial" pitchFamily="34" charset="0"/>
              </a:rPr>
              <a:t>Determine the volume occupied by 5.00 grams of sulfur dioxide at 10.</a:t>
            </a:r>
            <a:r>
              <a:rPr lang="en-US" altLang="en-US" b="1" baseline="30000">
                <a:solidFill>
                  <a:srgbClr val="2F2B20"/>
                </a:solidFill>
                <a:latin typeface="Arial" pitchFamily="34" charset="0"/>
              </a:rPr>
              <a:t>0</a:t>
            </a:r>
            <a:r>
              <a:rPr lang="en-US" altLang="en-US" b="1">
                <a:solidFill>
                  <a:srgbClr val="2F2B20"/>
                </a:solidFill>
                <a:latin typeface="Arial" pitchFamily="34" charset="0"/>
              </a:rPr>
              <a:t>C exerting a pressure of 12.5 Kpa.</a:t>
            </a:r>
          </a:p>
        </p:txBody>
      </p:sp>
      <p:sp>
        <p:nvSpPr>
          <p:cNvPr id="6" name="TextBox 5"/>
          <p:cNvSpPr txBox="1"/>
          <p:nvPr/>
        </p:nvSpPr>
        <p:spPr>
          <a:xfrm>
            <a:off x="304800" y="1989138"/>
            <a:ext cx="7508875" cy="1200150"/>
          </a:xfrm>
          <a:prstGeom prst="rect">
            <a:avLst/>
          </a:prstGeom>
          <a:noFill/>
        </p:spPr>
        <p:txBody>
          <a:bodyPr>
            <a:spAutoFit/>
          </a:bodyPr>
          <a:lstStyle/>
          <a:p>
            <a:pPr marL="342900" indent="-342900">
              <a:buFontTx/>
              <a:buAutoNum type="arabicPeriod"/>
              <a:defRPr/>
            </a:pPr>
            <a:r>
              <a:rPr lang="en-US" dirty="0">
                <a:solidFill>
                  <a:srgbClr val="2F2B20"/>
                </a:solidFill>
                <a:latin typeface="Arial" charset="0"/>
                <a:ea typeface="ＭＳ Ｐゴシック" pitchFamily="-110" charset="-128"/>
              </a:rPr>
              <a:t>Change all units:</a:t>
            </a:r>
          </a:p>
          <a:p>
            <a:pPr marL="342900" indent="-342900">
              <a:buFontTx/>
              <a:buAutoNum type="arabicPeriod"/>
              <a:defRPr/>
            </a:pPr>
            <a:endParaRPr lang="en-US" dirty="0">
              <a:solidFill>
                <a:srgbClr val="2F2B20"/>
              </a:solidFill>
              <a:latin typeface="Arial" charset="0"/>
              <a:ea typeface="ＭＳ Ｐゴシック" pitchFamily="-110" charset="-128"/>
            </a:endParaRPr>
          </a:p>
          <a:p>
            <a:pPr>
              <a:defRPr/>
            </a:pPr>
            <a:r>
              <a:rPr lang="en-US" dirty="0">
                <a:solidFill>
                  <a:srgbClr val="2F2B20"/>
                </a:solidFill>
                <a:latin typeface="Arial" charset="0"/>
                <a:ea typeface="ＭＳ Ｐゴシック" pitchFamily="-110" charset="-128"/>
              </a:rPr>
              <a:t>n SO</a:t>
            </a:r>
            <a:r>
              <a:rPr lang="en-US" baseline="-25000" dirty="0">
                <a:solidFill>
                  <a:srgbClr val="2F2B20"/>
                </a:solidFill>
                <a:latin typeface="Arial" charset="0"/>
                <a:ea typeface="ＭＳ Ｐゴシック" pitchFamily="-110" charset="-128"/>
              </a:rPr>
              <a:t>2</a:t>
            </a:r>
            <a:r>
              <a:rPr lang="en-US" dirty="0">
                <a:solidFill>
                  <a:srgbClr val="2F2B20"/>
                </a:solidFill>
                <a:latin typeface="Arial" charset="0"/>
                <a:ea typeface="ＭＳ Ｐゴシック" pitchFamily="-110" charset="-128"/>
              </a:rPr>
              <a:t>  =  5.00 grams of SO</a:t>
            </a:r>
            <a:r>
              <a:rPr lang="en-US" baseline="-25000" dirty="0">
                <a:solidFill>
                  <a:srgbClr val="2F2B20"/>
                </a:solidFill>
                <a:latin typeface="Arial" charset="0"/>
                <a:ea typeface="ＭＳ Ｐゴシック" pitchFamily="-110" charset="-128"/>
              </a:rPr>
              <a:t>2     </a:t>
            </a:r>
            <a:r>
              <a:rPr lang="en-US" dirty="0">
                <a:solidFill>
                  <a:srgbClr val="2F2B20"/>
                </a:solidFill>
                <a:latin typeface="Arial" charset="0"/>
                <a:ea typeface="ＭＳ Ｐゴシック" pitchFamily="-110" charset="-128"/>
              </a:rPr>
              <a:t>  1 mole  SO</a:t>
            </a:r>
            <a:r>
              <a:rPr lang="en-US" baseline="-25000" dirty="0">
                <a:solidFill>
                  <a:srgbClr val="2F2B20"/>
                </a:solidFill>
                <a:latin typeface="Arial" charset="0"/>
                <a:ea typeface="ＭＳ Ｐゴシック" pitchFamily="-110" charset="-128"/>
              </a:rPr>
              <a:t>2</a:t>
            </a:r>
            <a:r>
              <a:rPr lang="en-US" dirty="0">
                <a:solidFill>
                  <a:srgbClr val="2F2B20"/>
                </a:solidFill>
                <a:latin typeface="Arial" charset="0"/>
                <a:ea typeface="ＭＳ Ｐゴシック" pitchFamily="-110" charset="-128"/>
              </a:rPr>
              <a:t>     =     0.0781 moles SO</a:t>
            </a:r>
            <a:r>
              <a:rPr lang="en-US" baseline="-25000" dirty="0">
                <a:solidFill>
                  <a:srgbClr val="2F2B20"/>
                </a:solidFill>
                <a:latin typeface="Arial" charset="0"/>
                <a:ea typeface="ＭＳ Ｐゴシック" pitchFamily="-110" charset="-128"/>
              </a:rPr>
              <a:t>2</a:t>
            </a:r>
          </a:p>
          <a:p>
            <a:pPr>
              <a:defRPr/>
            </a:pPr>
            <a:r>
              <a:rPr lang="en-US" dirty="0">
                <a:solidFill>
                  <a:srgbClr val="2F2B20"/>
                </a:solidFill>
                <a:latin typeface="Arial" charset="0"/>
                <a:ea typeface="ＭＳ Ｐゴシック" pitchFamily="-110" charset="-128"/>
              </a:rPr>
              <a:t>                                                    64.0 g </a:t>
            </a:r>
          </a:p>
        </p:txBody>
      </p:sp>
      <p:sp>
        <p:nvSpPr>
          <p:cNvPr id="7" name="TextBox 6"/>
          <p:cNvSpPr txBox="1">
            <a:spLocks noChangeArrowheads="1"/>
          </p:cNvSpPr>
          <p:nvPr/>
        </p:nvSpPr>
        <p:spPr bwMode="auto">
          <a:xfrm>
            <a:off x="554038" y="3387725"/>
            <a:ext cx="2357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sz="1800">
                <a:solidFill>
                  <a:srgbClr val="2F2B20"/>
                </a:solidFill>
                <a:latin typeface="Arial" pitchFamily="34" charset="0"/>
              </a:rPr>
              <a:t>T= 10. + 273 = 285 K</a:t>
            </a:r>
          </a:p>
        </p:txBody>
      </p:sp>
      <p:cxnSp>
        <p:nvCxnSpPr>
          <p:cNvPr id="9" name="Straight Connector 8"/>
          <p:cNvCxnSpPr/>
          <p:nvPr/>
        </p:nvCxnSpPr>
        <p:spPr>
          <a:xfrm>
            <a:off x="3419475" y="2438400"/>
            <a:ext cx="0" cy="6953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081588" y="2576513"/>
            <a:ext cx="0" cy="696912"/>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635375" y="2924175"/>
            <a:ext cx="1512888"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a:spLocks noChangeArrowheads="1"/>
          </p:cNvSpPr>
          <p:nvPr/>
        </p:nvSpPr>
        <p:spPr bwMode="auto">
          <a:xfrm>
            <a:off x="681038" y="3767138"/>
            <a:ext cx="61928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sz="1800">
                <a:solidFill>
                  <a:srgbClr val="2F2B20"/>
                </a:solidFill>
                <a:latin typeface="Arial" pitchFamily="34" charset="0"/>
              </a:rPr>
              <a:t>P = 12.5   1 atm                       =                 0.123 atm</a:t>
            </a:r>
          </a:p>
          <a:p>
            <a:pPr eaLnBrk="1" hangingPunct="1">
              <a:spcBef>
                <a:spcPct val="0"/>
              </a:spcBef>
              <a:buClrTx/>
              <a:buSzTx/>
              <a:buFontTx/>
              <a:buNone/>
            </a:pPr>
            <a:r>
              <a:rPr lang="en-US" altLang="en-US" sz="1800">
                <a:solidFill>
                  <a:srgbClr val="2F2B20"/>
                </a:solidFill>
                <a:latin typeface="Arial" pitchFamily="34" charset="0"/>
              </a:rPr>
              <a:t>               101.3KPa</a:t>
            </a:r>
          </a:p>
        </p:txBody>
      </p:sp>
      <p:sp>
        <p:nvSpPr>
          <p:cNvPr id="12299" name="TextBox 14"/>
          <p:cNvSpPr txBox="1">
            <a:spLocks noChangeArrowheads="1"/>
          </p:cNvSpPr>
          <p:nvPr/>
        </p:nvSpPr>
        <p:spPr bwMode="auto">
          <a:xfrm>
            <a:off x="681038" y="4643438"/>
            <a:ext cx="235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sz="1800">
                <a:solidFill>
                  <a:srgbClr val="2F2B20"/>
                </a:solidFill>
                <a:latin typeface="Arial" pitchFamily="34" charset="0"/>
              </a:rPr>
              <a:t>2.  Plug into equation</a:t>
            </a:r>
          </a:p>
        </p:txBody>
      </p:sp>
      <p:graphicFrame>
        <p:nvGraphicFramePr>
          <p:cNvPr id="16" name="Object 15"/>
          <p:cNvGraphicFramePr>
            <a:graphicFrameLocks noChangeAspect="1"/>
          </p:cNvGraphicFramePr>
          <p:nvPr/>
        </p:nvGraphicFramePr>
        <p:xfrm>
          <a:off x="14288" y="5013325"/>
          <a:ext cx="6038850" cy="1660525"/>
        </p:xfrm>
        <a:graphic>
          <a:graphicData uri="http://schemas.openxmlformats.org/presentationml/2006/ole">
            <mc:AlternateContent xmlns:mc="http://schemas.openxmlformats.org/markup-compatibility/2006">
              <mc:Choice xmlns:v="urn:schemas-microsoft-com:vml" Requires="v">
                <p:oleObj spid="_x0000_s16387" name="Equation" r:id="rId5" imgW="2400300" imgH="660400" progId="Equation.3">
                  <p:embed/>
                </p:oleObj>
              </mc:Choice>
              <mc:Fallback>
                <p:oleObj name="Equation" r:id="rId5" imgW="2400300" imgH="660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8" y="5013325"/>
                        <a:ext cx="603885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TextBox 16"/>
          <p:cNvSpPr txBox="1">
            <a:spLocks noChangeArrowheads="1"/>
          </p:cNvSpPr>
          <p:nvPr/>
        </p:nvSpPr>
        <p:spPr bwMode="auto">
          <a:xfrm>
            <a:off x="6502400" y="5430838"/>
            <a:ext cx="14366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ndara" pitchFamily="34" charset="0"/>
                <a:ea typeface="MS PGothic"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ndara" pitchFamily="34" charset="0"/>
                <a:ea typeface="MS PGothic"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ndara" pitchFamily="34" charset="0"/>
                <a:ea typeface="MS PGothic"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ndara" pitchFamily="34" charset="0"/>
                <a:ea typeface="MS PGothic"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ndara" pitchFamily="34" charset="0"/>
                <a:ea typeface="MS PGothic" pitchFamily="34" charset="-128"/>
              </a:defRPr>
            </a:lvl5pPr>
            <a:lvl6pPr marL="25146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6pPr>
            <a:lvl7pPr marL="29718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7pPr>
            <a:lvl8pPr marL="34290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8pPr>
            <a:lvl9pPr marL="3886200" indent="-228600" defTabSz="4572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ndara" pitchFamily="34" charset="0"/>
                <a:ea typeface="MS PGothic" pitchFamily="34" charset="-128"/>
              </a:defRPr>
            </a:lvl9pPr>
          </a:lstStyle>
          <a:p>
            <a:pPr eaLnBrk="1" hangingPunct="1">
              <a:spcBef>
                <a:spcPct val="0"/>
              </a:spcBef>
              <a:buClrTx/>
              <a:buSzTx/>
              <a:buFontTx/>
              <a:buNone/>
            </a:pPr>
            <a:r>
              <a:rPr lang="en-US" altLang="en-US" sz="3200">
                <a:solidFill>
                  <a:srgbClr val="FF0000"/>
                </a:solidFill>
                <a:latin typeface="Arial" pitchFamily="34" charset="0"/>
              </a:rPr>
              <a:t> 14.8 L</a:t>
            </a:r>
          </a:p>
        </p:txBody>
      </p:sp>
      <p:cxnSp>
        <p:nvCxnSpPr>
          <p:cNvPr id="8" name="Straight Connector 7"/>
          <p:cNvCxnSpPr/>
          <p:nvPr/>
        </p:nvCxnSpPr>
        <p:spPr>
          <a:xfrm>
            <a:off x="3033713" y="3767138"/>
            <a:ext cx="0" cy="647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731963" y="3767138"/>
            <a:ext cx="0" cy="647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731963" y="4090988"/>
            <a:ext cx="130175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0588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circle(in)">
                                      <p:cBhvr>
                                        <p:cTn id="28" dur="2000"/>
                                        <p:tgtEl>
                                          <p:spTgt spid="1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4" grpId="0"/>
      <p:bldP spid="17"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0"/>
            <a:ext cx="7772400" cy="838200"/>
          </a:xfrm>
        </p:spPr>
        <p:txBody>
          <a:bodyPr/>
          <a:lstStyle/>
          <a:p>
            <a:pPr eaLnBrk="1" hangingPunct="1">
              <a:defRPr/>
            </a:pPr>
            <a:r>
              <a:rPr lang="en-US" sz="4000" dirty="0">
                <a:solidFill>
                  <a:schemeClr val="bg1">
                    <a:lumMod val="50000"/>
                  </a:schemeClr>
                </a:solidFill>
              </a:rPr>
              <a:t>Gas </a:t>
            </a:r>
            <a:r>
              <a:rPr lang="en-US" sz="4000" dirty="0" err="1">
                <a:solidFill>
                  <a:schemeClr val="bg1">
                    <a:lumMod val="50000"/>
                  </a:schemeClr>
                </a:solidFill>
              </a:rPr>
              <a:t>Stoichiometry</a:t>
            </a:r>
            <a:r>
              <a:rPr lang="en-US" sz="4000" dirty="0">
                <a:solidFill>
                  <a:schemeClr val="bg1">
                    <a:lumMod val="50000"/>
                  </a:schemeClr>
                </a:solidFill>
              </a:rPr>
              <a:t> #1</a:t>
            </a:r>
          </a:p>
        </p:txBody>
      </p:sp>
      <p:sp>
        <p:nvSpPr>
          <p:cNvPr id="78851" name="Text Box 3"/>
          <p:cNvSpPr txBox="1">
            <a:spLocks noChangeArrowheads="1"/>
          </p:cNvSpPr>
          <p:nvPr/>
        </p:nvSpPr>
        <p:spPr bwMode="auto">
          <a:xfrm>
            <a:off x="609600" y="838200"/>
            <a:ext cx="7940675" cy="1800225"/>
          </a:xfrm>
          <a:prstGeom prst="rect">
            <a:avLst/>
          </a:prstGeom>
          <a:noFill/>
          <a:ln w="9525">
            <a:noFill/>
            <a:miter lim="800000"/>
            <a:headEnd/>
            <a:tailEnd/>
          </a:ln>
          <a:effectLst/>
        </p:spPr>
        <p:txBody>
          <a:bodyPr>
            <a:spAutoFit/>
          </a:bodyPr>
          <a:lstStyle/>
          <a:p>
            <a:pPr>
              <a:defRPr/>
            </a:pPr>
            <a:r>
              <a:rPr lang="en-US" sz="2800" b="1" dirty="0">
                <a:solidFill>
                  <a:srgbClr val="000000"/>
                </a:solidFill>
                <a:latin typeface="Comic Sans MS" pitchFamily="66" charset="0"/>
              </a:rPr>
              <a:t>If reactants and products are at the same conditions of temperature and pressure, then mole ratios of </a:t>
            </a:r>
            <a:r>
              <a:rPr lang="en-US" sz="2800" b="1" i="1" u="sng" dirty="0">
                <a:solidFill>
                  <a:srgbClr val="000000"/>
                </a:solidFill>
                <a:latin typeface="Comic Sans MS" pitchFamily="66" charset="0"/>
              </a:rPr>
              <a:t>gases</a:t>
            </a:r>
            <a:r>
              <a:rPr lang="en-US" sz="2800" b="1" dirty="0">
                <a:solidFill>
                  <a:srgbClr val="000000"/>
                </a:solidFill>
                <a:latin typeface="Comic Sans MS" pitchFamily="66" charset="0"/>
              </a:rPr>
              <a:t>  are also volume ratios.</a:t>
            </a:r>
          </a:p>
        </p:txBody>
      </p:sp>
      <p:sp>
        <p:nvSpPr>
          <p:cNvPr id="78852" name="Text Box 4"/>
          <p:cNvSpPr txBox="1">
            <a:spLocks noChangeArrowheads="1"/>
          </p:cNvSpPr>
          <p:nvPr/>
        </p:nvSpPr>
        <p:spPr bwMode="auto">
          <a:xfrm>
            <a:off x="838200" y="2667000"/>
            <a:ext cx="7848600" cy="519113"/>
          </a:xfrm>
          <a:prstGeom prst="rect">
            <a:avLst/>
          </a:prstGeom>
          <a:noFill/>
          <a:ln w="9525">
            <a:noFill/>
            <a:miter lim="800000"/>
            <a:headEnd/>
            <a:tailEnd/>
          </a:ln>
          <a:effectLst/>
        </p:spPr>
        <p:txBody>
          <a:bodyPr>
            <a:spAutoFit/>
          </a:bodyPr>
          <a:lstStyle/>
          <a:p>
            <a:pPr>
              <a:defRPr/>
            </a:pPr>
            <a:r>
              <a:rPr lang="en-US" sz="2800" dirty="0">
                <a:solidFill>
                  <a:srgbClr val="C00000"/>
                </a:solidFill>
                <a:latin typeface="Comic Sans MS" pitchFamily="66" charset="0"/>
              </a:rPr>
              <a:t>3 </a:t>
            </a:r>
            <a:r>
              <a:rPr lang="en-US" sz="2800" dirty="0">
                <a:solidFill>
                  <a:srgbClr val="000000"/>
                </a:solidFill>
                <a:latin typeface="Comic Sans MS" pitchFamily="66" charset="0"/>
              </a:rPr>
              <a:t>H</a:t>
            </a:r>
            <a:r>
              <a:rPr lang="en-US" sz="2800" baseline="-25000" dirty="0">
                <a:solidFill>
                  <a:srgbClr val="000000"/>
                </a:solidFill>
                <a:latin typeface="Comic Sans MS" pitchFamily="66" charset="0"/>
              </a:rPr>
              <a:t>2</a:t>
            </a:r>
            <a:r>
              <a:rPr lang="en-US" sz="2800" dirty="0">
                <a:solidFill>
                  <a:srgbClr val="000000"/>
                </a:solidFill>
                <a:latin typeface="Comic Sans MS" pitchFamily="66" charset="0"/>
              </a:rPr>
              <a:t>(g)      +    N</a:t>
            </a:r>
            <a:r>
              <a:rPr lang="en-US" sz="2800" baseline="-25000" dirty="0">
                <a:solidFill>
                  <a:srgbClr val="000000"/>
                </a:solidFill>
                <a:latin typeface="Comic Sans MS" pitchFamily="66" charset="0"/>
              </a:rPr>
              <a:t>2</a:t>
            </a:r>
            <a:r>
              <a:rPr lang="en-US" sz="2800" dirty="0">
                <a:solidFill>
                  <a:srgbClr val="000000"/>
                </a:solidFill>
                <a:latin typeface="Comic Sans MS" pitchFamily="66" charset="0"/>
              </a:rPr>
              <a:t>(g)            </a:t>
            </a:r>
            <a:r>
              <a:rPr lang="en-US" sz="2800" dirty="0">
                <a:solidFill>
                  <a:srgbClr val="000000"/>
                </a:solidFill>
                <a:latin typeface="Comic Sans MS" pitchFamily="66" charset="0"/>
                <a:sym typeface="Wingdings" pitchFamily="2" charset="2"/>
              </a:rPr>
              <a:t> </a:t>
            </a:r>
            <a:r>
              <a:rPr lang="en-US" sz="2800" dirty="0">
                <a:solidFill>
                  <a:srgbClr val="C00000"/>
                </a:solidFill>
                <a:latin typeface="Comic Sans MS" pitchFamily="66" charset="0"/>
                <a:sym typeface="Wingdings" pitchFamily="2" charset="2"/>
              </a:rPr>
              <a:t>          2</a:t>
            </a:r>
            <a:r>
              <a:rPr lang="en-US" sz="2800" dirty="0">
                <a:solidFill>
                  <a:srgbClr val="000000"/>
                </a:solidFill>
                <a:latin typeface="Comic Sans MS" pitchFamily="66" charset="0"/>
                <a:sym typeface="Wingdings" pitchFamily="2" charset="2"/>
              </a:rPr>
              <a:t>NH</a:t>
            </a:r>
            <a:r>
              <a:rPr lang="en-US" sz="2800" baseline="-25000" dirty="0">
                <a:solidFill>
                  <a:srgbClr val="000000"/>
                </a:solidFill>
                <a:latin typeface="Comic Sans MS" pitchFamily="66" charset="0"/>
                <a:sym typeface="Wingdings" pitchFamily="2" charset="2"/>
              </a:rPr>
              <a:t>3</a:t>
            </a:r>
            <a:r>
              <a:rPr lang="en-US" sz="2800" dirty="0">
                <a:solidFill>
                  <a:srgbClr val="000000"/>
                </a:solidFill>
                <a:latin typeface="Comic Sans MS" pitchFamily="66" charset="0"/>
                <a:sym typeface="Wingdings" pitchFamily="2" charset="2"/>
              </a:rPr>
              <a:t>(g)</a:t>
            </a:r>
            <a:endParaRPr lang="en-US" sz="2800" dirty="0">
              <a:solidFill>
                <a:srgbClr val="000000"/>
              </a:solidFill>
              <a:latin typeface="Comic Sans MS" pitchFamily="66" charset="0"/>
            </a:endParaRPr>
          </a:p>
        </p:txBody>
      </p:sp>
      <p:sp>
        <p:nvSpPr>
          <p:cNvPr id="78853" name="Text Box 5"/>
          <p:cNvSpPr txBox="1">
            <a:spLocks noChangeArrowheads="1"/>
          </p:cNvSpPr>
          <p:nvPr/>
        </p:nvSpPr>
        <p:spPr bwMode="auto">
          <a:xfrm>
            <a:off x="0" y="3505200"/>
            <a:ext cx="8839200" cy="519113"/>
          </a:xfrm>
          <a:prstGeom prst="rect">
            <a:avLst/>
          </a:prstGeom>
          <a:noFill/>
          <a:ln w="9525">
            <a:noFill/>
            <a:miter lim="800000"/>
            <a:headEnd/>
            <a:tailEnd/>
          </a:ln>
          <a:effectLst/>
        </p:spPr>
        <p:txBody>
          <a:bodyPr>
            <a:spAutoFit/>
          </a:bodyPr>
          <a:lstStyle/>
          <a:p>
            <a:pPr>
              <a:defRPr/>
            </a:pPr>
            <a:r>
              <a:rPr lang="en-US" sz="2800" dirty="0">
                <a:solidFill>
                  <a:srgbClr val="3366FF"/>
                </a:solidFill>
                <a:latin typeface="Comic Sans MS" pitchFamily="66" charset="0"/>
              </a:rPr>
              <a:t>  </a:t>
            </a:r>
            <a:r>
              <a:rPr lang="en-US" sz="2800" dirty="0">
                <a:solidFill>
                  <a:srgbClr val="FF0000"/>
                </a:solidFill>
                <a:latin typeface="Comic Sans MS" pitchFamily="66" charset="0"/>
              </a:rPr>
              <a:t>3</a:t>
            </a:r>
            <a:r>
              <a:rPr lang="en-US" sz="2800" dirty="0">
                <a:solidFill>
                  <a:srgbClr val="3366FF"/>
                </a:solidFill>
                <a:latin typeface="Comic Sans MS" pitchFamily="66" charset="0"/>
              </a:rPr>
              <a:t> </a:t>
            </a:r>
            <a:r>
              <a:rPr lang="en-US" sz="2800" dirty="0">
                <a:solidFill>
                  <a:srgbClr val="000000"/>
                </a:solidFill>
                <a:latin typeface="Comic Sans MS" pitchFamily="66" charset="0"/>
              </a:rPr>
              <a:t>moles H</a:t>
            </a:r>
            <a:r>
              <a:rPr lang="en-US" sz="2800" baseline="-25000" dirty="0">
                <a:solidFill>
                  <a:srgbClr val="000000"/>
                </a:solidFill>
                <a:latin typeface="Comic Sans MS" pitchFamily="66" charset="0"/>
              </a:rPr>
              <a:t>2</a:t>
            </a:r>
            <a:r>
              <a:rPr lang="en-US" sz="2800" dirty="0">
                <a:solidFill>
                  <a:srgbClr val="000000"/>
                </a:solidFill>
                <a:latin typeface="Comic Sans MS" pitchFamily="66" charset="0"/>
              </a:rPr>
              <a:t>      +</a:t>
            </a:r>
            <a:r>
              <a:rPr lang="en-US" sz="2800" dirty="0">
                <a:solidFill>
                  <a:srgbClr val="3366FF"/>
                </a:solidFill>
                <a:latin typeface="Comic Sans MS" pitchFamily="66" charset="0"/>
              </a:rPr>
              <a:t>  </a:t>
            </a:r>
            <a:r>
              <a:rPr lang="en-US" sz="2800" dirty="0">
                <a:solidFill>
                  <a:srgbClr val="FF0000"/>
                </a:solidFill>
                <a:latin typeface="Comic Sans MS" pitchFamily="66" charset="0"/>
              </a:rPr>
              <a:t>1</a:t>
            </a:r>
            <a:r>
              <a:rPr lang="en-US" sz="2800" dirty="0">
                <a:solidFill>
                  <a:srgbClr val="3366FF"/>
                </a:solidFill>
                <a:latin typeface="Comic Sans MS" pitchFamily="66" charset="0"/>
              </a:rPr>
              <a:t> </a:t>
            </a:r>
            <a:r>
              <a:rPr lang="en-US" sz="2800" dirty="0">
                <a:solidFill>
                  <a:srgbClr val="000000"/>
                </a:solidFill>
                <a:latin typeface="Comic Sans MS" pitchFamily="66" charset="0"/>
              </a:rPr>
              <a:t>mole N</a:t>
            </a:r>
            <a:r>
              <a:rPr lang="en-US" sz="2800" baseline="-25000" dirty="0">
                <a:solidFill>
                  <a:srgbClr val="000000"/>
                </a:solidFill>
                <a:latin typeface="Comic Sans MS" pitchFamily="66" charset="0"/>
              </a:rPr>
              <a:t>2           </a:t>
            </a:r>
            <a:r>
              <a:rPr lang="en-US" sz="2800" dirty="0">
                <a:solidFill>
                  <a:srgbClr val="000000"/>
                </a:solidFill>
                <a:latin typeface="Comic Sans MS" pitchFamily="66" charset="0"/>
                <a:sym typeface="Wingdings" pitchFamily="2" charset="2"/>
              </a:rPr>
              <a:t></a:t>
            </a:r>
            <a:r>
              <a:rPr lang="en-US" sz="2800" dirty="0">
                <a:solidFill>
                  <a:srgbClr val="000000"/>
                </a:solidFill>
                <a:latin typeface="Comic Sans MS" pitchFamily="66" charset="0"/>
              </a:rPr>
              <a:t>        </a:t>
            </a:r>
            <a:r>
              <a:rPr lang="en-US" sz="2800" dirty="0">
                <a:solidFill>
                  <a:srgbClr val="FF0000"/>
                </a:solidFill>
                <a:latin typeface="Comic Sans MS" pitchFamily="66" charset="0"/>
              </a:rPr>
              <a:t>2</a:t>
            </a:r>
            <a:r>
              <a:rPr lang="en-US" sz="2800" dirty="0">
                <a:solidFill>
                  <a:srgbClr val="3366FF"/>
                </a:solidFill>
                <a:latin typeface="Comic Sans MS" pitchFamily="66" charset="0"/>
              </a:rPr>
              <a:t> </a:t>
            </a:r>
            <a:r>
              <a:rPr lang="en-US" sz="2800" dirty="0">
                <a:solidFill>
                  <a:srgbClr val="000000"/>
                </a:solidFill>
                <a:latin typeface="Comic Sans MS" pitchFamily="66" charset="0"/>
              </a:rPr>
              <a:t>moles NH</a:t>
            </a:r>
            <a:r>
              <a:rPr lang="en-US" sz="2800" baseline="-25000" dirty="0">
                <a:solidFill>
                  <a:srgbClr val="000000"/>
                </a:solidFill>
                <a:latin typeface="Comic Sans MS" pitchFamily="66" charset="0"/>
              </a:rPr>
              <a:t>3</a:t>
            </a:r>
          </a:p>
        </p:txBody>
      </p:sp>
      <p:sp>
        <p:nvSpPr>
          <p:cNvPr id="78854" name="Text Box 6"/>
          <p:cNvSpPr txBox="1">
            <a:spLocks noChangeArrowheads="1"/>
          </p:cNvSpPr>
          <p:nvPr/>
        </p:nvSpPr>
        <p:spPr bwMode="auto">
          <a:xfrm>
            <a:off x="152400" y="4114800"/>
            <a:ext cx="8839200" cy="519113"/>
          </a:xfrm>
          <a:prstGeom prst="rect">
            <a:avLst/>
          </a:prstGeom>
          <a:noFill/>
          <a:ln w="9525">
            <a:noFill/>
            <a:miter lim="800000"/>
            <a:headEnd/>
            <a:tailEnd/>
          </a:ln>
          <a:effectLst/>
        </p:spPr>
        <p:txBody>
          <a:bodyPr>
            <a:spAutoFit/>
          </a:bodyPr>
          <a:lstStyle/>
          <a:p>
            <a:pPr>
              <a:defRPr/>
            </a:pPr>
            <a:r>
              <a:rPr lang="en-US" sz="2800" dirty="0">
                <a:solidFill>
                  <a:srgbClr val="3366FF"/>
                </a:solidFill>
                <a:latin typeface="Comic Sans MS" pitchFamily="66" charset="0"/>
              </a:rPr>
              <a:t> </a:t>
            </a:r>
            <a:r>
              <a:rPr lang="en-US" sz="2800" dirty="0">
                <a:solidFill>
                  <a:srgbClr val="FF0000"/>
                </a:solidFill>
                <a:latin typeface="Comic Sans MS" pitchFamily="66" charset="0"/>
              </a:rPr>
              <a:t>3</a:t>
            </a:r>
            <a:r>
              <a:rPr lang="en-US" sz="2800" dirty="0">
                <a:solidFill>
                  <a:srgbClr val="FFFF00"/>
                </a:solidFill>
                <a:latin typeface="Comic Sans MS" pitchFamily="66" charset="0"/>
              </a:rPr>
              <a:t> </a:t>
            </a:r>
            <a:r>
              <a:rPr lang="en-US" sz="2800" dirty="0">
                <a:solidFill>
                  <a:srgbClr val="000000"/>
                </a:solidFill>
                <a:latin typeface="Comic Sans MS" pitchFamily="66" charset="0"/>
              </a:rPr>
              <a:t>liters H</a:t>
            </a:r>
            <a:r>
              <a:rPr lang="en-US" sz="2800" baseline="-25000" dirty="0">
                <a:solidFill>
                  <a:srgbClr val="000000"/>
                </a:solidFill>
                <a:latin typeface="Comic Sans MS" pitchFamily="66" charset="0"/>
              </a:rPr>
              <a:t>2</a:t>
            </a:r>
            <a:r>
              <a:rPr lang="en-US" sz="2800" dirty="0">
                <a:solidFill>
                  <a:srgbClr val="000000"/>
                </a:solidFill>
                <a:latin typeface="Comic Sans MS" pitchFamily="66" charset="0"/>
              </a:rPr>
              <a:t>      +  </a:t>
            </a:r>
            <a:r>
              <a:rPr lang="en-US" sz="2800" dirty="0">
                <a:solidFill>
                  <a:srgbClr val="FF0000"/>
                </a:solidFill>
                <a:latin typeface="Comic Sans MS" pitchFamily="66" charset="0"/>
              </a:rPr>
              <a:t>1</a:t>
            </a:r>
            <a:r>
              <a:rPr lang="en-US" sz="2800" dirty="0">
                <a:solidFill>
                  <a:srgbClr val="FFFF00"/>
                </a:solidFill>
                <a:latin typeface="Comic Sans MS" pitchFamily="66" charset="0"/>
              </a:rPr>
              <a:t> </a:t>
            </a:r>
            <a:r>
              <a:rPr lang="en-US" sz="2800" dirty="0">
                <a:solidFill>
                  <a:srgbClr val="000000"/>
                </a:solidFill>
                <a:latin typeface="Comic Sans MS" pitchFamily="66" charset="0"/>
              </a:rPr>
              <a:t>liter N</a:t>
            </a:r>
            <a:r>
              <a:rPr lang="en-US" sz="2800" baseline="-25000" dirty="0">
                <a:solidFill>
                  <a:srgbClr val="000000"/>
                </a:solidFill>
                <a:latin typeface="Comic Sans MS" pitchFamily="66" charset="0"/>
              </a:rPr>
              <a:t>2           </a:t>
            </a:r>
            <a:r>
              <a:rPr lang="en-US" sz="2800" dirty="0">
                <a:solidFill>
                  <a:srgbClr val="000000"/>
                </a:solidFill>
                <a:latin typeface="Comic Sans MS" pitchFamily="66" charset="0"/>
                <a:sym typeface="Wingdings" pitchFamily="2" charset="2"/>
              </a:rPr>
              <a:t></a:t>
            </a:r>
            <a:r>
              <a:rPr lang="en-US" sz="2800" dirty="0">
                <a:solidFill>
                  <a:srgbClr val="000000"/>
                </a:solidFill>
                <a:latin typeface="Comic Sans MS" pitchFamily="66" charset="0"/>
              </a:rPr>
              <a:t>         </a:t>
            </a:r>
            <a:r>
              <a:rPr lang="en-US" sz="2800" dirty="0">
                <a:solidFill>
                  <a:srgbClr val="FF0000"/>
                </a:solidFill>
                <a:latin typeface="Comic Sans MS" pitchFamily="66" charset="0"/>
              </a:rPr>
              <a:t>2</a:t>
            </a:r>
            <a:r>
              <a:rPr lang="en-US" sz="2800" dirty="0">
                <a:solidFill>
                  <a:srgbClr val="FFFF00"/>
                </a:solidFill>
                <a:latin typeface="Comic Sans MS" pitchFamily="66" charset="0"/>
              </a:rPr>
              <a:t> </a:t>
            </a:r>
            <a:r>
              <a:rPr lang="en-US" sz="2800" dirty="0">
                <a:solidFill>
                  <a:srgbClr val="000000"/>
                </a:solidFill>
                <a:latin typeface="Comic Sans MS" pitchFamily="66" charset="0"/>
              </a:rPr>
              <a:t>liters NH</a:t>
            </a:r>
            <a:r>
              <a:rPr lang="en-US" sz="2800" baseline="-25000" dirty="0">
                <a:solidFill>
                  <a:srgbClr val="000000"/>
                </a:solidFill>
                <a:latin typeface="Comic Sans MS" pitchFamily="66" charset="0"/>
              </a:rPr>
              <a:t>3</a:t>
            </a:r>
          </a:p>
        </p:txBody>
      </p:sp>
    </p:spTree>
    <p:extLst>
      <p:ext uri="{BB962C8B-B14F-4D97-AF65-F5344CB8AC3E}">
        <p14:creationId xmlns:p14="http://schemas.microsoft.com/office/powerpoint/2010/main" val="809682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slide(fromTop)">
                                      <p:cBhvr>
                                        <p:cTn id="7" dur="500"/>
                                        <p:tgtEl>
                                          <p:spTgt spid="788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78853"/>
                                        </p:tgtEl>
                                        <p:attrNameLst>
                                          <p:attrName>style.visibility</p:attrName>
                                        </p:attrNameLst>
                                      </p:cBhvr>
                                      <p:to>
                                        <p:strVal val="visible"/>
                                      </p:to>
                                    </p:set>
                                    <p:animEffect transition="in" filter="slide(fromTop)">
                                      <p:cBhvr>
                                        <p:cTn id="12" dur="500"/>
                                        <p:tgtEl>
                                          <p:spTgt spid="788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78854"/>
                                        </p:tgtEl>
                                        <p:attrNameLst>
                                          <p:attrName>style.visibility</p:attrName>
                                        </p:attrNameLst>
                                      </p:cBhvr>
                                      <p:to>
                                        <p:strVal val="visible"/>
                                      </p:to>
                                    </p:set>
                                    <p:animEffect transition="in" filter="slide(fromTop)">
                                      <p:cBhvr>
                                        <p:cTn id="17" dur="500"/>
                                        <p:tgtEl>
                                          <p:spTgt spid="78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p:bldP spid="78853" grpId="0"/>
      <p:bldP spid="78854"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762000" y="304800"/>
            <a:ext cx="7772400" cy="838200"/>
          </a:xfrm>
        </p:spPr>
        <p:txBody>
          <a:bodyPr/>
          <a:lstStyle/>
          <a:p>
            <a:pPr eaLnBrk="1" hangingPunct="1">
              <a:defRPr/>
            </a:pPr>
            <a:r>
              <a:rPr lang="en-US" sz="4000" dirty="0">
                <a:solidFill>
                  <a:schemeClr val="bg1">
                    <a:lumMod val="50000"/>
                  </a:schemeClr>
                </a:solidFill>
              </a:rPr>
              <a:t>Gas </a:t>
            </a:r>
            <a:r>
              <a:rPr lang="en-US" sz="4000" dirty="0" err="1">
                <a:solidFill>
                  <a:schemeClr val="bg1">
                    <a:lumMod val="50000"/>
                  </a:schemeClr>
                </a:solidFill>
              </a:rPr>
              <a:t>Stoichiometry</a:t>
            </a:r>
            <a:r>
              <a:rPr lang="en-US" sz="4000" dirty="0">
                <a:solidFill>
                  <a:schemeClr val="bg1">
                    <a:lumMod val="50000"/>
                  </a:schemeClr>
                </a:solidFill>
              </a:rPr>
              <a:t> #2</a:t>
            </a:r>
          </a:p>
        </p:txBody>
      </p:sp>
      <p:sp>
        <p:nvSpPr>
          <p:cNvPr id="79875" name="Text Box 3"/>
          <p:cNvSpPr txBox="1">
            <a:spLocks noChangeArrowheads="1"/>
          </p:cNvSpPr>
          <p:nvPr/>
        </p:nvSpPr>
        <p:spPr bwMode="auto">
          <a:xfrm>
            <a:off x="609600" y="1143000"/>
            <a:ext cx="7940675" cy="1373188"/>
          </a:xfrm>
          <a:prstGeom prst="rect">
            <a:avLst/>
          </a:prstGeom>
          <a:noFill/>
          <a:ln w="9525">
            <a:noFill/>
            <a:miter lim="800000"/>
            <a:headEnd/>
            <a:tailEnd/>
          </a:ln>
          <a:effectLst/>
        </p:spPr>
        <p:txBody>
          <a:bodyPr>
            <a:spAutoFit/>
          </a:bodyPr>
          <a:lstStyle/>
          <a:p>
            <a:pPr>
              <a:defRPr/>
            </a:pPr>
            <a:r>
              <a:rPr lang="en-US" sz="2800" b="1" dirty="0">
                <a:solidFill>
                  <a:srgbClr val="000000"/>
                </a:solidFill>
                <a:latin typeface="Comic Sans MS" pitchFamily="66" charset="0"/>
              </a:rPr>
              <a:t>How many liters of ammonia can be produced when 12 liters of hydrogen react with an excess of nitrogen?</a:t>
            </a:r>
          </a:p>
        </p:txBody>
      </p:sp>
      <p:sp>
        <p:nvSpPr>
          <p:cNvPr id="79876" name="Text Box 4"/>
          <p:cNvSpPr txBox="1">
            <a:spLocks noChangeArrowheads="1"/>
          </p:cNvSpPr>
          <p:nvPr/>
        </p:nvSpPr>
        <p:spPr bwMode="auto">
          <a:xfrm>
            <a:off x="838200" y="2667000"/>
            <a:ext cx="7162800" cy="584200"/>
          </a:xfrm>
          <a:prstGeom prst="rect">
            <a:avLst/>
          </a:prstGeom>
          <a:noFill/>
          <a:ln w="9525">
            <a:noFill/>
            <a:miter lim="800000"/>
            <a:headEnd/>
            <a:tailEnd/>
          </a:ln>
          <a:effectLst/>
        </p:spPr>
        <p:txBody>
          <a:bodyPr>
            <a:spAutoFit/>
          </a:bodyPr>
          <a:lstStyle/>
          <a:p>
            <a:pPr>
              <a:defRPr/>
            </a:pPr>
            <a:r>
              <a:rPr lang="en-US" sz="3200" b="1" dirty="0">
                <a:solidFill>
                  <a:srgbClr val="C00000"/>
                </a:solidFill>
                <a:latin typeface="Comic Sans MS" pitchFamily="66" charset="0"/>
              </a:rPr>
              <a:t>3</a:t>
            </a:r>
            <a:r>
              <a:rPr lang="en-US" sz="3200" b="1" dirty="0">
                <a:solidFill>
                  <a:srgbClr val="000000"/>
                </a:solidFill>
                <a:latin typeface="Comic Sans MS" pitchFamily="66" charset="0"/>
              </a:rPr>
              <a:t> H</a:t>
            </a:r>
            <a:r>
              <a:rPr lang="en-US" sz="3200" b="1" baseline="-25000" dirty="0">
                <a:solidFill>
                  <a:srgbClr val="000000"/>
                </a:solidFill>
                <a:latin typeface="Comic Sans MS" pitchFamily="66" charset="0"/>
              </a:rPr>
              <a:t>2</a:t>
            </a:r>
            <a:r>
              <a:rPr lang="en-US" sz="3200" b="1" dirty="0">
                <a:solidFill>
                  <a:srgbClr val="000000"/>
                </a:solidFill>
                <a:latin typeface="Comic Sans MS" pitchFamily="66" charset="0"/>
              </a:rPr>
              <a:t>(g)  +  N</a:t>
            </a:r>
            <a:r>
              <a:rPr lang="en-US" sz="3200" b="1" baseline="-25000" dirty="0">
                <a:solidFill>
                  <a:srgbClr val="000000"/>
                </a:solidFill>
                <a:latin typeface="Comic Sans MS" pitchFamily="66" charset="0"/>
              </a:rPr>
              <a:t>2</a:t>
            </a:r>
            <a:r>
              <a:rPr lang="en-US" sz="3200" b="1" dirty="0">
                <a:solidFill>
                  <a:srgbClr val="000000"/>
                </a:solidFill>
                <a:latin typeface="Comic Sans MS" pitchFamily="66" charset="0"/>
              </a:rPr>
              <a:t>(g)    </a:t>
            </a:r>
            <a:r>
              <a:rPr lang="en-US" sz="3200" b="1" dirty="0">
                <a:solidFill>
                  <a:srgbClr val="000000"/>
                </a:solidFill>
                <a:latin typeface="Comic Sans MS" pitchFamily="66" charset="0"/>
                <a:sym typeface="Wingdings" pitchFamily="2" charset="2"/>
              </a:rPr>
              <a:t>    </a:t>
            </a:r>
            <a:r>
              <a:rPr lang="en-US" sz="3200" b="1" dirty="0">
                <a:solidFill>
                  <a:srgbClr val="C00000"/>
                </a:solidFill>
                <a:latin typeface="Comic Sans MS" pitchFamily="66" charset="0"/>
                <a:sym typeface="Wingdings" pitchFamily="2" charset="2"/>
              </a:rPr>
              <a:t>2</a:t>
            </a:r>
            <a:r>
              <a:rPr lang="en-US" sz="3200" b="1" dirty="0">
                <a:solidFill>
                  <a:srgbClr val="000000"/>
                </a:solidFill>
                <a:latin typeface="Comic Sans MS" pitchFamily="66" charset="0"/>
                <a:sym typeface="Wingdings" pitchFamily="2" charset="2"/>
              </a:rPr>
              <a:t>NH</a:t>
            </a:r>
            <a:r>
              <a:rPr lang="en-US" sz="3200" b="1" baseline="-25000" dirty="0">
                <a:solidFill>
                  <a:srgbClr val="000000"/>
                </a:solidFill>
                <a:latin typeface="Comic Sans MS" pitchFamily="66" charset="0"/>
                <a:sym typeface="Wingdings" pitchFamily="2" charset="2"/>
              </a:rPr>
              <a:t>3</a:t>
            </a:r>
            <a:r>
              <a:rPr lang="en-US" sz="3200" b="1" dirty="0">
                <a:solidFill>
                  <a:srgbClr val="000000"/>
                </a:solidFill>
                <a:latin typeface="Comic Sans MS" pitchFamily="66" charset="0"/>
                <a:sym typeface="Wingdings" pitchFamily="2" charset="2"/>
              </a:rPr>
              <a:t>(g)</a:t>
            </a:r>
            <a:endParaRPr lang="en-US" sz="3200" b="1" dirty="0">
              <a:solidFill>
                <a:srgbClr val="000000"/>
              </a:solidFill>
              <a:latin typeface="Comic Sans MS" pitchFamily="66" charset="0"/>
            </a:endParaRPr>
          </a:p>
        </p:txBody>
      </p:sp>
      <p:sp>
        <p:nvSpPr>
          <p:cNvPr id="79877" name="Text Box 5"/>
          <p:cNvSpPr txBox="1">
            <a:spLocks noChangeArrowheads="1"/>
          </p:cNvSpPr>
          <p:nvPr/>
        </p:nvSpPr>
        <p:spPr bwMode="auto">
          <a:xfrm>
            <a:off x="1752600" y="3976688"/>
            <a:ext cx="1543050" cy="519112"/>
          </a:xfrm>
          <a:prstGeom prst="rect">
            <a:avLst/>
          </a:prstGeom>
          <a:noFill/>
          <a:ln w="9525">
            <a:noFill/>
            <a:miter lim="800000"/>
            <a:headEnd/>
            <a:tailEnd/>
          </a:ln>
          <a:effectLst/>
        </p:spPr>
        <p:txBody>
          <a:bodyPr wrap="none">
            <a:spAutoFit/>
          </a:bodyPr>
          <a:lstStyle/>
          <a:p>
            <a:pPr>
              <a:defRPr/>
            </a:pPr>
            <a:r>
              <a:rPr lang="en-US" sz="2800" b="1" dirty="0">
                <a:solidFill>
                  <a:srgbClr val="000000"/>
                </a:solidFill>
                <a:latin typeface="Comic Sans MS" pitchFamily="66" charset="0"/>
              </a:rPr>
              <a:t>12 L H</a:t>
            </a:r>
            <a:r>
              <a:rPr lang="en-US" sz="2800" b="1" baseline="-25000" dirty="0">
                <a:solidFill>
                  <a:srgbClr val="000000"/>
                </a:solidFill>
                <a:latin typeface="Comic Sans MS" pitchFamily="66" charset="0"/>
              </a:rPr>
              <a:t>2</a:t>
            </a:r>
          </a:p>
        </p:txBody>
      </p:sp>
      <p:sp>
        <p:nvSpPr>
          <p:cNvPr id="79878" name="Line 6"/>
          <p:cNvSpPr>
            <a:spLocks noChangeShapeType="1"/>
          </p:cNvSpPr>
          <p:nvPr/>
        </p:nvSpPr>
        <p:spPr bwMode="auto">
          <a:xfrm>
            <a:off x="1828800" y="4495800"/>
            <a:ext cx="3733800" cy="0"/>
          </a:xfrm>
          <a:prstGeom prst="line">
            <a:avLst/>
          </a:prstGeom>
          <a:noFill/>
          <a:ln w="38100">
            <a:solidFill>
              <a:srgbClr val="000000"/>
            </a:solidFill>
            <a:round/>
            <a:headEnd/>
            <a:tailEnd/>
          </a:ln>
          <a:effectLst/>
        </p:spPr>
        <p:txBody>
          <a:bodyPr/>
          <a:lstStyle/>
          <a:p>
            <a:pPr>
              <a:defRPr/>
            </a:pPr>
            <a:endParaRPr lang="en-US" sz="2400" b="1">
              <a:solidFill>
                <a:srgbClr val="FFFFFF"/>
              </a:solidFill>
              <a:latin typeface="Comic Sans MS" pitchFamily="66" charset="0"/>
            </a:endParaRPr>
          </a:p>
        </p:txBody>
      </p:sp>
      <p:sp>
        <p:nvSpPr>
          <p:cNvPr id="79879" name="Line 7"/>
          <p:cNvSpPr>
            <a:spLocks noChangeShapeType="1"/>
          </p:cNvSpPr>
          <p:nvPr/>
        </p:nvSpPr>
        <p:spPr bwMode="auto">
          <a:xfrm>
            <a:off x="3429000" y="3810000"/>
            <a:ext cx="0" cy="1219200"/>
          </a:xfrm>
          <a:prstGeom prst="line">
            <a:avLst/>
          </a:prstGeom>
          <a:noFill/>
          <a:ln w="38100">
            <a:solidFill>
              <a:srgbClr val="000000"/>
            </a:solidFill>
            <a:round/>
            <a:headEnd/>
            <a:tailEnd/>
          </a:ln>
          <a:effectLst/>
        </p:spPr>
        <p:txBody>
          <a:bodyPr/>
          <a:lstStyle/>
          <a:p>
            <a:pPr>
              <a:defRPr/>
            </a:pPr>
            <a:endParaRPr lang="en-US" sz="2400" b="1">
              <a:solidFill>
                <a:srgbClr val="FFFFFF"/>
              </a:solidFill>
              <a:latin typeface="Comic Sans MS" pitchFamily="66" charset="0"/>
            </a:endParaRPr>
          </a:p>
        </p:txBody>
      </p:sp>
      <p:sp>
        <p:nvSpPr>
          <p:cNvPr id="79880" name="Text Box 8"/>
          <p:cNvSpPr txBox="1">
            <a:spLocks noChangeArrowheads="1"/>
          </p:cNvSpPr>
          <p:nvPr/>
        </p:nvSpPr>
        <p:spPr bwMode="auto">
          <a:xfrm>
            <a:off x="4379913" y="4495800"/>
            <a:ext cx="954087" cy="519113"/>
          </a:xfrm>
          <a:prstGeom prst="rect">
            <a:avLst/>
          </a:prstGeom>
          <a:noFill/>
          <a:ln w="9525">
            <a:noFill/>
            <a:miter lim="800000"/>
            <a:headEnd/>
            <a:tailEnd/>
          </a:ln>
          <a:effectLst/>
        </p:spPr>
        <p:txBody>
          <a:bodyPr wrap="none">
            <a:spAutoFit/>
          </a:bodyPr>
          <a:lstStyle/>
          <a:p>
            <a:pPr>
              <a:defRPr/>
            </a:pPr>
            <a:r>
              <a:rPr lang="en-US" sz="2800" b="1" dirty="0">
                <a:solidFill>
                  <a:srgbClr val="000000"/>
                </a:solidFill>
                <a:latin typeface="Comic Sans MS" pitchFamily="66" charset="0"/>
              </a:rPr>
              <a:t>L H</a:t>
            </a:r>
            <a:r>
              <a:rPr lang="en-US" sz="2800" b="1" baseline="-25000" dirty="0">
                <a:solidFill>
                  <a:srgbClr val="000000"/>
                </a:solidFill>
                <a:latin typeface="Comic Sans MS" pitchFamily="66" charset="0"/>
              </a:rPr>
              <a:t>2</a:t>
            </a:r>
          </a:p>
        </p:txBody>
      </p:sp>
      <p:sp>
        <p:nvSpPr>
          <p:cNvPr id="79881" name="Text Box 9"/>
          <p:cNvSpPr txBox="1">
            <a:spLocks noChangeArrowheads="1"/>
          </p:cNvSpPr>
          <p:nvPr/>
        </p:nvSpPr>
        <p:spPr bwMode="auto">
          <a:xfrm>
            <a:off x="5775325" y="4187825"/>
            <a:ext cx="3232150" cy="519113"/>
          </a:xfrm>
          <a:prstGeom prst="rect">
            <a:avLst/>
          </a:prstGeom>
          <a:noFill/>
          <a:ln w="9525">
            <a:noFill/>
            <a:miter lim="800000"/>
            <a:headEnd/>
            <a:tailEnd/>
          </a:ln>
          <a:effectLst/>
        </p:spPr>
        <p:txBody>
          <a:bodyPr wrap="none">
            <a:spAutoFit/>
          </a:bodyPr>
          <a:lstStyle/>
          <a:p>
            <a:pPr>
              <a:defRPr/>
            </a:pPr>
            <a:r>
              <a:rPr lang="en-US" sz="2800" dirty="0">
                <a:solidFill>
                  <a:srgbClr val="000000"/>
                </a:solidFill>
                <a:latin typeface="Comic Sans MS" pitchFamily="66" charset="0"/>
              </a:rPr>
              <a:t> =               </a:t>
            </a:r>
            <a:r>
              <a:rPr lang="en-US" sz="2800" b="1" dirty="0">
                <a:solidFill>
                  <a:srgbClr val="000000"/>
                </a:solidFill>
                <a:latin typeface="Comic Sans MS" pitchFamily="66" charset="0"/>
              </a:rPr>
              <a:t>L NH</a:t>
            </a:r>
            <a:r>
              <a:rPr lang="en-US" sz="2800" b="1" baseline="-25000" dirty="0">
                <a:solidFill>
                  <a:srgbClr val="000000"/>
                </a:solidFill>
                <a:latin typeface="Comic Sans MS" pitchFamily="66" charset="0"/>
              </a:rPr>
              <a:t>3</a:t>
            </a:r>
            <a:r>
              <a:rPr lang="en-US" sz="2800" dirty="0">
                <a:solidFill>
                  <a:srgbClr val="000000"/>
                </a:solidFill>
                <a:latin typeface="Comic Sans MS" pitchFamily="66" charset="0"/>
              </a:rPr>
              <a:t> </a:t>
            </a:r>
          </a:p>
        </p:txBody>
      </p:sp>
      <p:sp>
        <p:nvSpPr>
          <p:cNvPr id="79882" name="Text Box 10"/>
          <p:cNvSpPr txBox="1">
            <a:spLocks noChangeArrowheads="1"/>
          </p:cNvSpPr>
          <p:nvPr/>
        </p:nvSpPr>
        <p:spPr bwMode="auto">
          <a:xfrm>
            <a:off x="4319588" y="3976688"/>
            <a:ext cx="1243012" cy="519112"/>
          </a:xfrm>
          <a:prstGeom prst="rect">
            <a:avLst/>
          </a:prstGeom>
          <a:noFill/>
          <a:ln w="9525">
            <a:noFill/>
            <a:miter lim="800000"/>
            <a:headEnd/>
            <a:tailEnd/>
          </a:ln>
          <a:effectLst/>
        </p:spPr>
        <p:txBody>
          <a:bodyPr wrap="none">
            <a:spAutoFit/>
          </a:bodyPr>
          <a:lstStyle/>
          <a:p>
            <a:pPr>
              <a:defRPr/>
            </a:pPr>
            <a:r>
              <a:rPr lang="en-US" sz="2800" b="1" dirty="0">
                <a:solidFill>
                  <a:srgbClr val="000000"/>
                </a:solidFill>
                <a:latin typeface="Comic Sans MS" pitchFamily="66" charset="0"/>
              </a:rPr>
              <a:t>L NH</a:t>
            </a:r>
            <a:r>
              <a:rPr lang="en-US" sz="2800" b="1" baseline="-25000" dirty="0">
                <a:solidFill>
                  <a:srgbClr val="000000"/>
                </a:solidFill>
                <a:latin typeface="Comic Sans MS" pitchFamily="66" charset="0"/>
              </a:rPr>
              <a:t>3</a:t>
            </a:r>
          </a:p>
        </p:txBody>
      </p:sp>
      <p:sp>
        <p:nvSpPr>
          <p:cNvPr id="79883" name="Text Box 11"/>
          <p:cNvSpPr txBox="1">
            <a:spLocks noChangeArrowheads="1"/>
          </p:cNvSpPr>
          <p:nvPr/>
        </p:nvSpPr>
        <p:spPr bwMode="auto">
          <a:xfrm>
            <a:off x="3810000" y="4495800"/>
            <a:ext cx="401638" cy="519113"/>
          </a:xfrm>
          <a:prstGeom prst="rect">
            <a:avLst/>
          </a:prstGeom>
          <a:noFill/>
          <a:ln w="9525">
            <a:noFill/>
            <a:miter lim="800000"/>
            <a:headEnd/>
            <a:tailEnd/>
          </a:ln>
          <a:effectLst/>
        </p:spPr>
        <p:txBody>
          <a:bodyPr wrap="none">
            <a:spAutoFit/>
          </a:bodyPr>
          <a:lstStyle/>
          <a:p>
            <a:pPr>
              <a:defRPr/>
            </a:pPr>
            <a:r>
              <a:rPr lang="en-US" sz="2800" b="1" dirty="0">
                <a:solidFill>
                  <a:srgbClr val="C00000"/>
                </a:solidFill>
                <a:latin typeface="Comic Sans MS" pitchFamily="66" charset="0"/>
              </a:rPr>
              <a:t>3</a:t>
            </a:r>
          </a:p>
        </p:txBody>
      </p:sp>
      <p:sp>
        <p:nvSpPr>
          <p:cNvPr id="79884" name="Text Box 12"/>
          <p:cNvSpPr txBox="1">
            <a:spLocks noChangeArrowheads="1"/>
          </p:cNvSpPr>
          <p:nvPr/>
        </p:nvSpPr>
        <p:spPr bwMode="auto">
          <a:xfrm>
            <a:off x="3865563" y="3976688"/>
            <a:ext cx="401637" cy="519112"/>
          </a:xfrm>
          <a:prstGeom prst="rect">
            <a:avLst/>
          </a:prstGeom>
          <a:noFill/>
          <a:ln w="9525">
            <a:noFill/>
            <a:miter lim="800000"/>
            <a:headEnd/>
            <a:tailEnd/>
          </a:ln>
          <a:effectLst/>
        </p:spPr>
        <p:txBody>
          <a:bodyPr wrap="none">
            <a:spAutoFit/>
          </a:bodyPr>
          <a:lstStyle/>
          <a:p>
            <a:pPr>
              <a:defRPr/>
            </a:pPr>
            <a:r>
              <a:rPr lang="en-US" sz="2800" b="1" dirty="0">
                <a:solidFill>
                  <a:srgbClr val="C00000"/>
                </a:solidFill>
                <a:latin typeface="Comic Sans MS" pitchFamily="66" charset="0"/>
              </a:rPr>
              <a:t>2</a:t>
            </a:r>
          </a:p>
        </p:txBody>
      </p:sp>
      <p:sp>
        <p:nvSpPr>
          <p:cNvPr id="79885" name="Line 13"/>
          <p:cNvSpPr>
            <a:spLocks noChangeShapeType="1"/>
          </p:cNvSpPr>
          <p:nvPr/>
        </p:nvSpPr>
        <p:spPr bwMode="auto">
          <a:xfrm>
            <a:off x="838200" y="3200400"/>
            <a:ext cx="381000" cy="0"/>
          </a:xfrm>
          <a:prstGeom prst="line">
            <a:avLst/>
          </a:prstGeom>
          <a:noFill/>
          <a:ln w="38100">
            <a:solidFill>
              <a:srgbClr val="000000"/>
            </a:solidFill>
            <a:round/>
            <a:headEnd/>
            <a:tailEnd/>
          </a:ln>
          <a:effectLst/>
        </p:spPr>
        <p:txBody>
          <a:bodyPr/>
          <a:lstStyle/>
          <a:p>
            <a:pPr>
              <a:defRPr/>
            </a:pPr>
            <a:endParaRPr lang="en-US" sz="2400" b="1">
              <a:solidFill>
                <a:srgbClr val="FFFFFF"/>
              </a:solidFill>
              <a:latin typeface="Comic Sans MS" pitchFamily="66" charset="0"/>
            </a:endParaRPr>
          </a:p>
        </p:txBody>
      </p:sp>
      <p:sp>
        <p:nvSpPr>
          <p:cNvPr id="79886" name="Line 14"/>
          <p:cNvSpPr>
            <a:spLocks noChangeShapeType="1"/>
          </p:cNvSpPr>
          <p:nvPr/>
        </p:nvSpPr>
        <p:spPr bwMode="auto">
          <a:xfrm>
            <a:off x="5943600" y="3200400"/>
            <a:ext cx="457200" cy="0"/>
          </a:xfrm>
          <a:prstGeom prst="line">
            <a:avLst/>
          </a:prstGeom>
          <a:noFill/>
          <a:ln w="38100">
            <a:solidFill>
              <a:srgbClr val="000000"/>
            </a:solidFill>
            <a:round/>
            <a:headEnd/>
            <a:tailEnd/>
          </a:ln>
          <a:effectLst/>
        </p:spPr>
        <p:txBody>
          <a:bodyPr/>
          <a:lstStyle/>
          <a:p>
            <a:pPr>
              <a:defRPr/>
            </a:pPr>
            <a:endParaRPr lang="en-US" sz="2400" b="1">
              <a:solidFill>
                <a:srgbClr val="FFFFFF"/>
              </a:solidFill>
              <a:latin typeface="Comic Sans MS" pitchFamily="66" charset="0"/>
            </a:endParaRPr>
          </a:p>
        </p:txBody>
      </p:sp>
      <p:sp>
        <p:nvSpPr>
          <p:cNvPr id="79887" name="Text Box 15"/>
          <p:cNvSpPr txBox="1">
            <a:spLocks noChangeArrowheads="1"/>
          </p:cNvSpPr>
          <p:nvPr/>
        </p:nvSpPr>
        <p:spPr bwMode="auto">
          <a:xfrm>
            <a:off x="6705600" y="4191000"/>
            <a:ext cx="904875" cy="519113"/>
          </a:xfrm>
          <a:prstGeom prst="rect">
            <a:avLst/>
          </a:prstGeom>
          <a:noFill/>
          <a:ln w="9525">
            <a:noFill/>
            <a:miter lim="800000"/>
            <a:headEnd/>
            <a:tailEnd/>
          </a:ln>
          <a:effectLst/>
        </p:spPr>
        <p:txBody>
          <a:bodyPr wrap="none">
            <a:spAutoFit/>
          </a:bodyPr>
          <a:lstStyle/>
          <a:p>
            <a:pPr>
              <a:defRPr/>
            </a:pPr>
            <a:r>
              <a:rPr lang="en-US" sz="2800" b="1" dirty="0">
                <a:solidFill>
                  <a:srgbClr val="C00000"/>
                </a:solidFill>
                <a:latin typeface="Comic Sans MS" pitchFamily="66" charset="0"/>
              </a:rPr>
              <a:t>8.0</a:t>
            </a:r>
            <a:r>
              <a:rPr lang="en-US" sz="2400" b="1" dirty="0">
                <a:solidFill>
                  <a:srgbClr val="FFFFFF"/>
                </a:solidFill>
                <a:latin typeface="Comic Sans MS" pitchFamily="66" charset="0"/>
              </a:rPr>
              <a:t> </a:t>
            </a:r>
          </a:p>
        </p:txBody>
      </p:sp>
      <p:sp>
        <p:nvSpPr>
          <p:cNvPr id="79888" name="Line 16"/>
          <p:cNvSpPr>
            <a:spLocks noChangeShapeType="1"/>
          </p:cNvSpPr>
          <p:nvPr/>
        </p:nvSpPr>
        <p:spPr bwMode="auto">
          <a:xfrm flipV="1">
            <a:off x="2438400" y="4038600"/>
            <a:ext cx="685800" cy="304800"/>
          </a:xfrm>
          <a:prstGeom prst="line">
            <a:avLst/>
          </a:prstGeom>
          <a:noFill/>
          <a:ln w="38100">
            <a:solidFill>
              <a:srgbClr val="FF3300"/>
            </a:solidFill>
            <a:round/>
            <a:headEnd/>
            <a:tailEnd/>
          </a:ln>
          <a:effectLst/>
        </p:spPr>
        <p:txBody>
          <a:bodyPr/>
          <a:lstStyle/>
          <a:p>
            <a:pPr>
              <a:defRPr/>
            </a:pPr>
            <a:endParaRPr lang="en-US" sz="2400" b="1">
              <a:solidFill>
                <a:srgbClr val="FFFFFF"/>
              </a:solidFill>
              <a:latin typeface="Comic Sans MS" pitchFamily="66" charset="0"/>
            </a:endParaRPr>
          </a:p>
        </p:txBody>
      </p:sp>
      <p:sp>
        <p:nvSpPr>
          <p:cNvPr id="79889" name="Line 17"/>
          <p:cNvSpPr>
            <a:spLocks noChangeShapeType="1"/>
          </p:cNvSpPr>
          <p:nvPr/>
        </p:nvSpPr>
        <p:spPr bwMode="auto">
          <a:xfrm flipV="1">
            <a:off x="4495800" y="4648200"/>
            <a:ext cx="685800" cy="304800"/>
          </a:xfrm>
          <a:prstGeom prst="line">
            <a:avLst/>
          </a:prstGeom>
          <a:noFill/>
          <a:ln w="38100">
            <a:solidFill>
              <a:srgbClr val="FF3300"/>
            </a:solidFill>
            <a:round/>
            <a:headEnd/>
            <a:tailEnd/>
          </a:ln>
          <a:effectLst/>
        </p:spPr>
        <p:txBody>
          <a:bodyPr/>
          <a:lstStyle/>
          <a:p>
            <a:pPr>
              <a:defRPr/>
            </a:pPr>
            <a:endParaRPr lang="en-US" sz="2400" b="1">
              <a:solidFill>
                <a:srgbClr val="FFFFFF"/>
              </a:solidFill>
              <a:latin typeface="Comic Sans MS" pitchFamily="66" charset="0"/>
            </a:endParaRPr>
          </a:p>
        </p:txBody>
      </p:sp>
    </p:spTree>
    <p:extLst>
      <p:ext uri="{BB962C8B-B14F-4D97-AF65-F5344CB8AC3E}">
        <p14:creationId xmlns:p14="http://schemas.microsoft.com/office/powerpoint/2010/main" val="15120902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9877"/>
                                        </p:tgtEl>
                                        <p:attrNameLst>
                                          <p:attrName>style.visibility</p:attrName>
                                        </p:attrNameLst>
                                      </p:cBhvr>
                                      <p:to>
                                        <p:strVal val="visible"/>
                                      </p:to>
                                    </p:set>
                                    <p:animEffect transition="in" filter="blinds(horizontal)">
                                      <p:cBhvr>
                                        <p:cTn id="7" dur="500"/>
                                        <p:tgtEl>
                                          <p:spTgt spid="798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9878"/>
                                        </p:tgtEl>
                                        <p:attrNameLst>
                                          <p:attrName>style.visibility</p:attrName>
                                        </p:attrNameLst>
                                      </p:cBhvr>
                                      <p:to>
                                        <p:strVal val="visible"/>
                                      </p:to>
                                    </p:set>
                                    <p:animEffect transition="in" filter="blinds(horizontal)">
                                      <p:cBhvr>
                                        <p:cTn id="12" dur="500"/>
                                        <p:tgtEl>
                                          <p:spTgt spid="79878"/>
                                        </p:tgtEl>
                                      </p:cBhvr>
                                    </p:animEffect>
                                  </p:childTnLst>
                                </p:cTn>
                              </p:par>
                              <p:par>
                                <p:cTn id="13" presetID="3" presetClass="entr" presetSubtype="10" fill="hold" nodeType="withEffect">
                                  <p:stCondLst>
                                    <p:cond delay="0"/>
                                  </p:stCondLst>
                                  <p:childTnLst>
                                    <p:set>
                                      <p:cBhvr>
                                        <p:cTn id="14" dur="1" fill="hold">
                                          <p:stCondLst>
                                            <p:cond delay="0"/>
                                          </p:stCondLst>
                                        </p:cTn>
                                        <p:tgtEl>
                                          <p:spTgt spid="79879"/>
                                        </p:tgtEl>
                                        <p:attrNameLst>
                                          <p:attrName>style.visibility</p:attrName>
                                        </p:attrNameLst>
                                      </p:cBhvr>
                                      <p:to>
                                        <p:strVal val="visible"/>
                                      </p:to>
                                    </p:set>
                                    <p:animEffect transition="in" filter="blinds(horizontal)">
                                      <p:cBhvr>
                                        <p:cTn id="15" dur="500"/>
                                        <p:tgtEl>
                                          <p:spTgt spid="7987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9881"/>
                                        </p:tgtEl>
                                        <p:attrNameLst>
                                          <p:attrName>style.visibility</p:attrName>
                                        </p:attrNameLst>
                                      </p:cBhvr>
                                      <p:to>
                                        <p:strVal val="visible"/>
                                      </p:to>
                                    </p:set>
                                    <p:animEffect transition="in" filter="blinds(horizontal)">
                                      <p:cBhvr>
                                        <p:cTn id="20" dur="500"/>
                                        <p:tgtEl>
                                          <p:spTgt spid="7988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9880"/>
                                        </p:tgtEl>
                                        <p:attrNameLst>
                                          <p:attrName>style.visibility</p:attrName>
                                        </p:attrNameLst>
                                      </p:cBhvr>
                                      <p:to>
                                        <p:strVal val="visible"/>
                                      </p:to>
                                    </p:set>
                                    <p:animEffect transition="in" filter="blinds(horizontal)">
                                      <p:cBhvr>
                                        <p:cTn id="25" dur="500"/>
                                        <p:tgtEl>
                                          <p:spTgt spid="79880"/>
                                        </p:tgtEl>
                                      </p:cBhvr>
                                    </p:animEffect>
                                  </p:childTnLst>
                                </p:cTn>
                              </p:par>
                            </p:childTnLst>
                          </p:cTn>
                        </p:par>
                        <p:par>
                          <p:cTn id="26" fill="hold" nodeType="afterGroup">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79882"/>
                                        </p:tgtEl>
                                        <p:attrNameLst>
                                          <p:attrName>style.visibility</p:attrName>
                                        </p:attrNameLst>
                                      </p:cBhvr>
                                      <p:to>
                                        <p:strVal val="visible"/>
                                      </p:to>
                                    </p:set>
                                    <p:animEffect transition="in" filter="blinds(horizontal)">
                                      <p:cBhvr>
                                        <p:cTn id="29" dur="500"/>
                                        <p:tgtEl>
                                          <p:spTgt spid="7988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79885"/>
                                        </p:tgtEl>
                                        <p:attrNameLst>
                                          <p:attrName>style.visibility</p:attrName>
                                        </p:attrNameLst>
                                      </p:cBhvr>
                                      <p:to>
                                        <p:strVal val="visible"/>
                                      </p:to>
                                    </p:set>
                                    <p:animEffect transition="in" filter="blinds(horizontal)">
                                      <p:cBhvr>
                                        <p:cTn id="34" dur="500"/>
                                        <p:tgtEl>
                                          <p:spTgt spid="7988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79883"/>
                                        </p:tgtEl>
                                        <p:attrNameLst>
                                          <p:attrName>style.visibility</p:attrName>
                                        </p:attrNameLst>
                                      </p:cBhvr>
                                      <p:to>
                                        <p:strVal val="visible"/>
                                      </p:to>
                                    </p:set>
                                    <p:animEffect transition="in" filter="blinds(horizontal)">
                                      <p:cBhvr>
                                        <p:cTn id="37" dur="500"/>
                                        <p:tgtEl>
                                          <p:spTgt spid="7988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9884"/>
                                        </p:tgtEl>
                                        <p:attrNameLst>
                                          <p:attrName>style.visibility</p:attrName>
                                        </p:attrNameLst>
                                      </p:cBhvr>
                                      <p:to>
                                        <p:strVal val="visible"/>
                                      </p:to>
                                    </p:set>
                                    <p:animEffect transition="in" filter="blinds(horizontal)">
                                      <p:cBhvr>
                                        <p:cTn id="42" dur="500"/>
                                        <p:tgtEl>
                                          <p:spTgt spid="79884"/>
                                        </p:tgtEl>
                                      </p:cBhvr>
                                    </p:animEffect>
                                  </p:childTnLst>
                                </p:cTn>
                              </p:par>
                              <p:par>
                                <p:cTn id="43" presetID="3" presetClass="entr" presetSubtype="10" fill="hold" nodeType="withEffect">
                                  <p:stCondLst>
                                    <p:cond delay="0"/>
                                  </p:stCondLst>
                                  <p:childTnLst>
                                    <p:set>
                                      <p:cBhvr>
                                        <p:cTn id="44" dur="1" fill="hold">
                                          <p:stCondLst>
                                            <p:cond delay="0"/>
                                          </p:stCondLst>
                                        </p:cTn>
                                        <p:tgtEl>
                                          <p:spTgt spid="79886"/>
                                        </p:tgtEl>
                                        <p:attrNameLst>
                                          <p:attrName>style.visibility</p:attrName>
                                        </p:attrNameLst>
                                      </p:cBhvr>
                                      <p:to>
                                        <p:strVal val="visible"/>
                                      </p:to>
                                    </p:set>
                                    <p:animEffect transition="in" filter="blinds(horizontal)">
                                      <p:cBhvr>
                                        <p:cTn id="45" dur="500"/>
                                        <p:tgtEl>
                                          <p:spTgt spid="7988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0"/>
                                          </p:stCondLst>
                                        </p:cTn>
                                        <p:tgtEl>
                                          <p:spTgt spid="79888"/>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79889"/>
                                        </p:tgtEl>
                                        <p:attrNameLst>
                                          <p:attrName>style.visibility</p:attrName>
                                        </p:attrNameLst>
                                      </p:cBhvr>
                                      <p:to>
                                        <p:strVal val="visible"/>
                                      </p:to>
                                    </p:set>
                                  </p:childTnLst>
                                </p:cTn>
                              </p:par>
                              <p:par>
                                <p:cTn id="52" presetID="3" presetClass="entr" presetSubtype="10" fill="hold" grpId="0" nodeType="withEffect">
                                  <p:stCondLst>
                                    <p:cond delay="0"/>
                                  </p:stCondLst>
                                  <p:childTnLst>
                                    <p:set>
                                      <p:cBhvr>
                                        <p:cTn id="53" dur="1" fill="hold">
                                          <p:stCondLst>
                                            <p:cond delay="0"/>
                                          </p:stCondLst>
                                        </p:cTn>
                                        <p:tgtEl>
                                          <p:spTgt spid="79887"/>
                                        </p:tgtEl>
                                        <p:attrNameLst>
                                          <p:attrName>style.visibility</p:attrName>
                                        </p:attrNameLst>
                                      </p:cBhvr>
                                      <p:to>
                                        <p:strVal val="visible"/>
                                      </p:to>
                                    </p:set>
                                    <p:animEffect transition="in" filter="blinds(horizontal)">
                                      <p:cBhvr>
                                        <p:cTn id="54" dur="500"/>
                                        <p:tgtEl>
                                          <p:spTgt spid="798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p:bldP spid="79880" grpId="0"/>
      <p:bldP spid="79881" grpId="0"/>
      <p:bldP spid="79882" grpId="0"/>
      <p:bldP spid="79883" grpId="0"/>
      <p:bldP spid="79884" grpId="0"/>
      <p:bldP spid="79887"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0"/>
            <a:ext cx="7772400" cy="1143000"/>
          </a:xfrm>
        </p:spPr>
        <p:txBody>
          <a:bodyPr/>
          <a:lstStyle/>
          <a:p>
            <a:pPr eaLnBrk="1" hangingPunct="1">
              <a:defRPr/>
            </a:pPr>
            <a:r>
              <a:rPr lang="en-US" sz="4000" dirty="0">
                <a:solidFill>
                  <a:schemeClr val="bg1">
                    <a:lumMod val="50000"/>
                  </a:schemeClr>
                </a:solidFill>
              </a:rPr>
              <a:t>Gas Stoichiometry #</a:t>
            </a:r>
            <a:r>
              <a:rPr lang="en-US" sz="4000" dirty="0" smtClean="0">
                <a:solidFill>
                  <a:schemeClr val="bg1">
                    <a:lumMod val="50000"/>
                  </a:schemeClr>
                </a:solidFill>
              </a:rPr>
              <a:t>3 At STP</a:t>
            </a:r>
            <a:endParaRPr lang="en-US" sz="4000" dirty="0">
              <a:solidFill>
                <a:schemeClr val="bg1">
                  <a:lumMod val="50000"/>
                </a:schemeClr>
              </a:solidFill>
            </a:endParaRPr>
          </a:p>
        </p:txBody>
      </p:sp>
      <p:sp>
        <p:nvSpPr>
          <p:cNvPr id="80899" name="Text Box 3"/>
          <p:cNvSpPr txBox="1">
            <a:spLocks noChangeArrowheads="1"/>
          </p:cNvSpPr>
          <p:nvPr/>
        </p:nvSpPr>
        <p:spPr bwMode="auto">
          <a:xfrm>
            <a:off x="533400" y="990600"/>
            <a:ext cx="8245475" cy="1373188"/>
          </a:xfrm>
          <a:prstGeom prst="rect">
            <a:avLst/>
          </a:prstGeom>
          <a:noFill/>
          <a:ln w="9525">
            <a:noFill/>
            <a:miter lim="800000"/>
            <a:headEnd/>
            <a:tailEnd/>
          </a:ln>
          <a:effectLst/>
        </p:spPr>
        <p:txBody>
          <a:bodyPr>
            <a:spAutoFit/>
          </a:bodyPr>
          <a:lstStyle/>
          <a:p>
            <a:pPr>
              <a:defRPr/>
            </a:pPr>
            <a:r>
              <a:rPr lang="en-US" sz="2800" b="1" dirty="0">
                <a:solidFill>
                  <a:srgbClr val="000000"/>
                </a:solidFill>
                <a:latin typeface="Comic Sans MS" pitchFamily="66" charset="0"/>
              </a:rPr>
              <a:t>How many liters of oxygen gas, at STP, can be collected from the complete decomposition of 50.0 grams of potassium chlorate?</a:t>
            </a:r>
          </a:p>
        </p:txBody>
      </p:sp>
      <p:sp>
        <p:nvSpPr>
          <p:cNvPr id="80900" name="Text Box 4"/>
          <p:cNvSpPr txBox="1">
            <a:spLocks noChangeArrowheads="1"/>
          </p:cNvSpPr>
          <p:nvPr/>
        </p:nvSpPr>
        <p:spPr bwMode="auto">
          <a:xfrm>
            <a:off x="1524000" y="2514600"/>
            <a:ext cx="5867400" cy="519113"/>
          </a:xfrm>
          <a:prstGeom prst="rect">
            <a:avLst/>
          </a:prstGeom>
          <a:noFill/>
          <a:ln w="9525">
            <a:noFill/>
            <a:miter lim="800000"/>
            <a:headEnd/>
            <a:tailEnd/>
          </a:ln>
          <a:effectLst/>
        </p:spPr>
        <p:txBody>
          <a:bodyPr>
            <a:spAutoFit/>
          </a:bodyPr>
          <a:lstStyle/>
          <a:p>
            <a:pPr>
              <a:defRPr/>
            </a:pPr>
            <a:r>
              <a:rPr lang="en-US" sz="2800" b="1" dirty="0">
                <a:solidFill>
                  <a:srgbClr val="C00000"/>
                </a:solidFill>
                <a:latin typeface="Comic Sans MS" pitchFamily="66" charset="0"/>
              </a:rPr>
              <a:t>2</a:t>
            </a:r>
            <a:r>
              <a:rPr lang="en-US" sz="2800" b="1" dirty="0">
                <a:solidFill>
                  <a:srgbClr val="000000"/>
                </a:solidFill>
                <a:latin typeface="Comic Sans MS" pitchFamily="66" charset="0"/>
              </a:rPr>
              <a:t> KClO</a:t>
            </a:r>
            <a:r>
              <a:rPr lang="en-US" sz="2800" b="1" baseline="-25000" dirty="0">
                <a:solidFill>
                  <a:srgbClr val="000000"/>
                </a:solidFill>
                <a:latin typeface="Comic Sans MS" pitchFamily="66" charset="0"/>
              </a:rPr>
              <a:t>3</a:t>
            </a:r>
            <a:r>
              <a:rPr lang="en-US" sz="2800" b="1" dirty="0">
                <a:solidFill>
                  <a:srgbClr val="000000"/>
                </a:solidFill>
                <a:latin typeface="Comic Sans MS" pitchFamily="66" charset="0"/>
              </a:rPr>
              <a:t>(s) </a:t>
            </a:r>
            <a:r>
              <a:rPr lang="en-US" sz="2800" b="1" dirty="0">
                <a:solidFill>
                  <a:srgbClr val="000000"/>
                </a:solidFill>
                <a:latin typeface="Comic Sans MS" pitchFamily="66" charset="0"/>
                <a:sym typeface="Wingdings" pitchFamily="2" charset="2"/>
              </a:rPr>
              <a:t> 2 </a:t>
            </a:r>
            <a:r>
              <a:rPr lang="en-US" sz="2800" b="1" dirty="0" err="1">
                <a:solidFill>
                  <a:srgbClr val="000000"/>
                </a:solidFill>
                <a:latin typeface="Comic Sans MS" pitchFamily="66" charset="0"/>
                <a:sym typeface="Wingdings" pitchFamily="2" charset="2"/>
              </a:rPr>
              <a:t>KCl</a:t>
            </a:r>
            <a:r>
              <a:rPr lang="en-US" sz="2800" b="1" dirty="0">
                <a:solidFill>
                  <a:srgbClr val="000000"/>
                </a:solidFill>
                <a:latin typeface="Comic Sans MS" pitchFamily="66" charset="0"/>
                <a:sym typeface="Wingdings" pitchFamily="2" charset="2"/>
              </a:rPr>
              <a:t>(s) + </a:t>
            </a:r>
            <a:r>
              <a:rPr lang="en-US" sz="2800" b="1" dirty="0">
                <a:solidFill>
                  <a:srgbClr val="C00000"/>
                </a:solidFill>
                <a:latin typeface="Comic Sans MS" pitchFamily="66" charset="0"/>
                <a:sym typeface="Wingdings" pitchFamily="2" charset="2"/>
              </a:rPr>
              <a:t>3</a:t>
            </a:r>
            <a:r>
              <a:rPr lang="en-US" sz="2800" b="1" dirty="0">
                <a:solidFill>
                  <a:srgbClr val="000000"/>
                </a:solidFill>
                <a:latin typeface="Comic Sans MS" pitchFamily="66" charset="0"/>
                <a:sym typeface="Wingdings" pitchFamily="2" charset="2"/>
              </a:rPr>
              <a:t> O</a:t>
            </a:r>
            <a:r>
              <a:rPr lang="en-US" sz="2800" b="1" baseline="-25000" dirty="0">
                <a:solidFill>
                  <a:srgbClr val="000000"/>
                </a:solidFill>
                <a:latin typeface="Comic Sans MS" pitchFamily="66" charset="0"/>
                <a:sym typeface="Wingdings" pitchFamily="2" charset="2"/>
              </a:rPr>
              <a:t>2</a:t>
            </a:r>
            <a:r>
              <a:rPr lang="en-US" sz="2800" b="1" dirty="0">
                <a:solidFill>
                  <a:srgbClr val="000000"/>
                </a:solidFill>
                <a:latin typeface="Comic Sans MS" pitchFamily="66" charset="0"/>
                <a:sym typeface="Wingdings" pitchFamily="2" charset="2"/>
              </a:rPr>
              <a:t>(g)</a:t>
            </a:r>
            <a:endParaRPr lang="en-US" sz="2800" b="1" dirty="0">
              <a:solidFill>
                <a:srgbClr val="000000"/>
              </a:solidFill>
              <a:latin typeface="Comic Sans MS" pitchFamily="66" charset="0"/>
            </a:endParaRPr>
          </a:p>
        </p:txBody>
      </p:sp>
      <p:sp>
        <p:nvSpPr>
          <p:cNvPr id="80901" name="Line 5"/>
          <p:cNvSpPr>
            <a:spLocks noChangeShapeType="1"/>
          </p:cNvSpPr>
          <p:nvPr/>
        </p:nvSpPr>
        <p:spPr bwMode="auto">
          <a:xfrm>
            <a:off x="304800" y="4495800"/>
            <a:ext cx="8610600" cy="0"/>
          </a:xfrm>
          <a:prstGeom prst="line">
            <a:avLst/>
          </a:prstGeom>
          <a:noFill/>
          <a:ln w="38100">
            <a:solidFill>
              <a:srgbClr val="FFFF00"/>
            </a:solidFill>
            <a:round/>
            <a:headEnd/>
            <a:tailEnd/>
          </a:ln>
          <a:effectLst/>
        </p:spPr>
        <p:txBody>
          <a:bodyPr/>
          <a:lstStyle/>
          <a:p>
            <a:pPr>
              <a:defRPr/>
            </a:pPr>
            <a:endParaRPr lang="en-US" sz="2400" b="1">
              <a:solidFill>
                <a:srgbClr val="FFFFFF"/>
              </a:solidFill>
              <a:latin typeface="Comic Sans MS" pitchFamily="66" charset="0"/>
            </a:endParaRPr>
          </a:p>
        </p:txBody>
      </p:sp>
      <p:sp>
        <p:nvSpPr>
          <p:cNvPr id="80902" name="Line 6"/>
          <p:cNvSpPr>
            <a:spLocks noChangeShapeType="1"/>
          </p:cNvSpPr>
          <p:nvPr/>
        </p:nvSpPr>
        <p:spPr bwMode="auto">
          <a:xfrm>
            <a:off x="2133600" y="3810000"/>
            <a:ext cx="0" cy="1295400"/>
          </a:xfrm>
          <a:prstGeom prst="line">
            <a:avLst/>
          </a:prstGeom>
          <a:noFill/>
          <a:ln w="38100">
            <a:solidFill>
              <a:srgbClr val="FFFF00"/>
            </a:solidFill>
            <a:round/>
            <a:headEnd/>
            <a:tailEnd/>
          </a:ln>
          <a:effectLst/>
        </p:spPr>
        <p:txBody>
          <a:bodyPr/>
          <a:lstStyle/>
          <a:p>
            <a:pPr>
              <a:defRPr/>
            </a:pPr>
            <a:endParaRPr lang="en-US" sz="2400" b="1">
              <a:solidFill>
                <a:srgbClr val="FFFFFF"/>
              </a:solidFill>
              <a:latin typeface="Comic Sans MS" pitchFamily="66" charset="0"/>
            </a:endParaRPr>
          </a:p>
        </p:txBody>
      </p:sp>
      <p:sp>
        <p:nvSpPr>
          <p:cNvPr id="80904" name="Text Box 8"/>
          <p:cNvSpPr txBox="1">
            <a:spLocks noChangeArrowheads="1"/>
          </p:cNvSpPr>
          <p:nvPr/>
        </p:nvSpPr>
        <p:spPr bwMode="auto">
          <a:xfrm>
            <a:off x="0" y="4038600"/>
            <a:ext cx="2124075" cy="457200"/>
          </a:xfrm>
          <a:prstGeom prst="rect">
            <a:avLst/>
          </a:prstGeom>
          <a:noFill/>
          <a:ln w="9525">
            <a:noFill/>
            <a:miter lim="800000"/>
            <a:headEnd/>
            <a:tailEnd/>
          </a:ln>
          <a:effectLst/>
        </p:spPr>
        <p:txBody>
          <a:bodyPr wrap="none">
            <a:spAutoFit/>
          </a:bodyPr>
          <a:lstStyle/>
          <a:p>
            <a:pPr>
              <a:defRPr/>
            </a:pPr>
            <a:r>
              <a:rPr lang="en-US" sz="2400" b="1" dirty="0">
                <a:solidFill>
                  <a:srgbClr val="000000"/>
                </a:solidFill>
                <a:latin typeface="Comic Sans MS" pitchFamily="66" charset="0"/>
              </a:rPr>
              <a:t>50.0 g KClO</a:t>
            </a:r>
            <a:r>
              <a:rPr lang="en-US" sz="2400" b="1" baseline="-25000" dirty="0">
                <a:solidFill>
                  <a:srgbClr val="000000"/>
                </a:solidFill>
                <a:latin typeface="Comic Sans MS" pitchFamily="66" charset="0"/>
              </a:rPr>
              <a:t>3</a:t>
            </a:r>
          </a:p>
        </p:txBody>
      </p:sp>
      <p:sp>
        <p:nvSpPr>
          <p:cNvPr id="80905" name="Text Box 9"/>
          <p:cNvSpPr txBox="1">
            <a:spLocks noChangeArrowheads="1"/>
          </p:cNvSpPr>
          <p:nvPr/>
        </p:nvSpPr>
        <p:spPr bwMode="auto">
          <a:xfrm>
            <a:off x="2590800" y="4038600"/>
            <a:ext cx="1939925" cy="457200"/>
          </a:xfrm>
          <a:prstGeom prst="rect">
            <a:avLst/>
          </a:prstGeom>
          <a:noFill/>
          <a:ln w="9525">
            <a:noFill/>
            <a:miter lim="800000"/>
            <a:headEnd/>
            <a:tailEnd/>
          </a:ln>
          <a:effectLst/>
        </p:spPr>
        <p:txBody>
          <a:bodyPr wrap="none">
            <a:spAutoFit/>
          </a:bodyPr>
          <a:lstStyle/>
          <a:p>
            <a:pPr>
              <a:defRPr/>
            </a:pPr>
            <a:r>
              <a:rPr lang="en-US" sz="2400" b="1" dirty="0">
                <a:solidFill>
                  <a:srgbClr val="000000"/>
                </a:solidFill>
                <a:latin typeface="Comic Sans MS" pitchFamily="66" charset="0"/>
              </a:rPr>
              <a:t>1 mol KClO</a:t>
            </a:r>
            <a:r>
              <a:rPr lang="en-US" sz="2400" b="1" baseline="-25000" dirty="0">
                <a:solidFill>
                  <a:srgbClr val="000000"/>
                </a:solidFill>
                <a:latin typeface="Comic Sans MS" pitchFamily="66" charset="0"/>
              </a:rPr>
              <a:t>3</a:t>
            </a:r>
          </a:p>
        </p:txBody>
      </p:sp>
      <p:sp>
        <p:nvSpPr>
          <p:cNvPr id="80906" name="Line 10"/>
          <p:cNvSpPr>
            <a:spLocks noChangeShapeType="1"/>
          </p:cNvSpPr>
          <p:nvPr/>
        </p:nvSpPr>
        <p:spPr bwMode="auto">
          <a:xfrm>
            <a:off x="4724400" y="3810000"/>
            <a:ext cx="0" cy="1295400"/>
          </a:xfrm>
          <a:prstGeom prst="line">
            <a:avLst/>
          </a:prstGeom>
          <a:noFill/>
          <a:ln w="38100">
            <a:solidFill>
              <a:srgbClr val="FFFF00"/>
            </a:solidFill>
            <a:round/>
            <a:headEnd/>
            <a:tailEnd/>
          </a:ln>
          <a:effectLst/>
        </p:spPr>
        <p:txBody>
          <a:bodyPr/>
          <a:lstStyle/>
          <a:p>
            <a:pPr>
              <a:defRPr/>
            </a:pPr>
            <a:endParaRPr lang="en-US" sz="2400" b="1">
              <a:solidFill>
                <a:srgbClr val="FFFFFF"/>
              </a:solidFill>
              <a:latin typeface="Comic Sans MS" pitchFamily="66" charset="0"/>
            </a:endParaRPr>
          </a:p>
        </p:txBody>
      </p:sp>
      <p:sp>
        <p:nvSpPr>
          <p:cNvPr id="80907" name="Text Box 11"/>
          <p:cNvSpPr txBox="1">
            <a:spLocks noChangeArrowheads="1"/>
          </p:cNvSpPr>
          <p:nvPr/>
        </p:nvSpPr>
        <p:spPr bwMode="auto">
          <a:xfrm>
            <a:off x="2193925" y="4541838"/>
            <a:ext cx="2495550" cy="457200"/>
          </a:xfrm>
          <a:prstGeom prst="rect">
            <a:avLst/>
          </a:prstGeom>
          <a:noFill/>
          <a:ln w="9525">
            <a:noFill/>
            <a:miter lim="800000"/>
            <a:headEnd/>
            <a:tailEnd/>
          </a:ln>
          <a:effectLst/>
        </p:spPr>
        <p:txBody>
          <a:bodyPr wrap="none">
            <a:spAutoFit/>
          </a:bodyPr>
          <a:lstStyle/>
          <a:p>
            <a:pPr>
              <a:defRPr/>
            </a:pPr>
            <a:r>
              <a:rPr lang="en-US" sz="2400" b="1" dirty="0">
                <a:solidFill>
                  <a:srgbClr val="000000"/>
                </a:solidFill>
                <a:latin typeface="Comic Sans MS" pitchFamily="66" charset="0"/>
              </a:rPr>
              <a:t>122.55 g KClO</a:t>
            </a:r>
            <a:r>
              <a:rPr lang="en-US" sz="2400" b="1" baseline="-25000" dirty="0">
                <a:solidFill>
                  <a:srgbClr val="000000"/>
                </a:solidFill>
                <a:latin typeface="Comic Sans MS" pitchFamily="66" charset="0"/>
              </a:rPr>
              <a:t>3</a:t>
            </a:r>
          </a:p>
        </p:txBody>
      </p:sp>
      <p:sp>
        <p:nvSpPr>
          <p:cNvPr id="80908" name="Text Box 12"/>
          <p:cNvSpPr txBox="1">
            <a:spLocks noChangeArrowheads="1"/>
          </p:cNvSpPr>
          <p:nvPr/>
        </p:nvSpPr>
        <p:spPr bwMode="auto">
          <a:xfrm>
            <a:off x="5105400" y="4038600"/>
            <a:ext cx="1481138" cy="457200"/>
          </a:xfrm>
          <a:prstGeom prst="rect">
            <a:avLst/>
          </a:prstGeom>
          <a:noFill/>
          <a:ln w="9525">
            <a:noFill/>
            <a:miter lim="800000"/>
            <a:headEnd/>
            <a:tailEnd/>
          </a:ln>
          <a:effectLst/>
        </p:spPr>
        <p:txBody>
          <a:bodyPr wrap="none">
            <a:spAutoFit/>
          </a:bodyPr>
          <a:lstStyle/>
          <a:p>
            <a:pPr>
              <a:defRPr/>
            </a:pPr>
            <a:r>
              <a:rPr lang="en-US" sz="2400" b="1" dirty="0">
                <a:solidFill>
                  <a:srgbClr val="C00000"/>
                </a:solidFill>
                <a:latin typeface="Comic Sans MS" pitchFamily="66" charset="0"/>
              </a:rPr>
              <a:t>3</a:t>
            </a:r>
            <a:r>
              <a:rPr lang="en-US" sz="2400" b="1" dirty="0">
                <a:solidFill>
                  <a:srgbClr val="000000"/>
                </a:solidFill>
                <a:latin typeface="Comic Sans MS" pitchFamily="66" charset="0"/>
              </a:rPr>
              <a:t> mol O</a:t>
            </a:r>
            <a:r>
              <a:rPr lang="en-US" sz="2400" b="1" baseline="-25000" dirty="0">
                <a:solidFill>
                  <a:srgbClr val="000000"/>
                </a:solidFill>
                <a:latin typeface="Comic Sans MS" pitchFamily="66" charset="0"/>
              </a:rPr>
              <a:t>2</a:t>
            </a:r>
          </a:p>
        </p:txBody>
      </p:sp>
      <p:sp>
        <p:nvSpPr>
          <p:cNvPr id="80909" name="Text Box 13"/>
          <p:cNvSpPr txBox="1">
            <a:spLocks noChangeArrowheads="1"/>
          </p:cNvSpPr>
          <p:nvPr/>
        </p:nvSpPr>
        <p:spPr bwMode="auto">
          <a:xfrm>
            <a:off x="4953000" y="4572000"/>
            <a:ext cx="1939925" cy="457200"/>
          </a:xfrm>
          <a:prstGeom prst="rect">
            <a:avLst/>
          </a:prstGeom>
          <a:noFill/>
          <a:ln w="9525">
            <a:noFill/>
            <a:miter lim="800000"/>
            <a:headEnd/>
            <a:tailEnd/>
          </a:ln>
          <a:effectLst/>
        </p:spPr>
        <p:txBody>
          <a:bodyPr wrap="none">
            <a:spAutoFit/>
          </a:bodyPr>
          <a:lstStyle/>
          <a:p>
            <a:pPr>
              <a:defRPr/>
            </a:pPr>
            <a:r>
              <a:rPr lang="en-US" sz="2400" b="1" dirty="0">
                <a:solidFill>
                  <a:srgbClr val="C00000"/>
                </a:solidFill>
                <a:latin typeface="Comic Sans MS" pitchFamily="66" charset="0"/>
              </a:rPr>
              <a:t>2</a:t>
            </a:r>
            <a:r>
              <a:rPr lang="en-US" sz="2400" b="1" dirty="0">
                <a:solidFill>
                  <a:srgbClr val="000000"/>
                </a:solidFill>
                <a:latin typeface="Comic Sans MS" pitchFamily="66" charset="0"/>
              </a:rPr>
              <a:t> mol KClO</a:t>
            </a:r>
            <a:r>
              <a:rPr lang="en-US" sz="2400" b="1" baseline="-25000" dirty="0">
                <a:solidFill>
                  <a:srgbClr val="000000"/>
                </a:solidFill>
                <a:latin typeface="Comic Sans MS" pitchFamily="66" charset="0"/>
              </a:rPr>
              <a:t>3</a:t>
            </a:r>
          </a:p>
        </p:txBody>
      </p:sp>
      <p:sp>
        <p:nvSpPr>
          <p:cNvPr id="80910" name="Line 14"/>
          <p:cNvSpPr>
            <a:spLocks noChangeShapeType="1"/>
          </p:cNvSpPr>
          <p:nvPr/>
        </p:nvSpPr>
        <p:spPr bwMode="auto">
          <a:xfrm>
            <a:off x="7010400" y="3810000"/>
            <a:ext cx="0" cy="1295400"/>
          </a:xfrm>
          <a:prstGeom prst="line">
            <a:avLst/>
          </a:prstGeom>
          <a:noFill/>
          <a:ln w="38100">
            <a:solidFill>
              <a:srgbClr val="FFFF00"/>
            </a:solidFill>
            <a:round/>
            <a:headEnd/>
            <a:tailEnd/>
          </a:ln>
          <a:effectLst/>
        </p:spPr>
        <p:txBody>
          <a:bodyPr/>
          <a:lstStyle/>
          <a:p>
            <a:pPr>
              <a:defRPr/>
            </a:pPr>
            <a:endParaRPr lang="en-US" sz="2400" b="1">
              <a:solidFill>
                <a:srgbClr val="FFFFFF"/>
              </a:solidFill>
              <a:latin typeface="Comic Sans MS" pitchFamily="66" charset="0"/>
            </a:endParaRPr>
          </a:p>
        </p:txBody>
      </p:sp>
      <p:sp>
        <p:nvSpPr>
          <p:cNvPr id="80911" name="Text Box 15"/>
          <p:cNvSpPr txBox="1">
            <a:spLocks noChangeArrowheads="1"/>
          </p:cNvSpPr>
          <p:nvPr/>
        </p:nvSpPr>
        <p:spPr bwMode="auto">
          <a:xfrm>
            <a:off x="7086600" y="4038600"/>
            <a:ext cx="1671638" cy="457200"/>
          </a:xfrm>
          <a:prstGeom prst="rect">
            <a:avLst/>
          </a:prstGeom>
          <a:noFill/>
          <a:ln w="9525">
            <a:noFill/>
            <a:miter lim="800000"/>
            <a:headEnd/>
            <a:tailEnd/>
          </a:ln>
          <a:effectLst/>
        </p:spPr>
        <p:txBody>
          <a:bodyPr wrap="none">
            <a:spAutoFit/>
          </a:bodyPr>
          <a:lstStyle/>
          <a:p>
            <a:pPr>
              <a:defRPr/>
            </a:pPr>
            <a:r>
              <a:rPr lang="en-US" sz="2400" b="1" dirty="0">
                <a:solidFill>
                  <a:srgbClr val="000000"/>
                </a:solidFill>
                <a:latin typeface="Comic Sans MS" pitchFamily="66" charset="0"/>
              </a:rPr>
              <a:t>22.4 L O</a:t>
            </a:r>
            <a:r>
              <a:rPr lang="en-US" sz="2400" b="1" baseline="-25000" dirty="0">
                <a:solidFill>
                  <a:srgbClr val="000000"/>
                </a:solidFill>
                <a:latin typeface="Comic Sans MS" pitchFamily="66" charset="0"/>
              </a:rPr>
              <a:t>2</a:t>
            </a:r>
          </a:p>
        </p:txBody>
      </p:sp>
      <p:sp>
        <p:nvSpPr>
          <p:cNvPr id="80912" name="Text Box 16"/>
          <p:cNvSpPr txBox="1">
            <a:spLocks noChangeArrowheads="1"/>
          </p:cNvSpPr>
          <p:nvPr/>
        </p:nvSpPr>
        <p:spPr bwMode="auto">
          <a:xfrm>
            <a:off x="7162800" y="4572000"/>
            <a:ext cx="1481138" cy="457200"/>
          </a:xfrm>
          <a:prstGeom prst="rect">
            <a:avLst/>
          </a:prstGeom>
          <a:noFill/>
          <a:ln w="9525">
            <a:noFill/>
            <a:miter lim="800000"/>
            <a:headEnd/>
            <a:tailEnd/>
          </a:ln>
          <a:effectLst/>
        </p:spPr>
        <p:txBody>
          <a:bodyPr wrap="none">
            <a:spAutoFit/>
          </a:bodyPr>
          <a:lstStyle/>
          <a:p>
            <a:pPr>
              <a:defRPr/>
            </a:pPr>
            <a:r>
              <a:rPr lang="en-US" sz="2400" b="1" dirty="0">
                <a:solidFill>
                  <a:srgbClr val="000000"/>
                </a:solidFill>
                <a:latin typeface="Comic Sans MS" pitchFamily="66" charset="0"/>
              </a:rPr>
              <a:t>1 mol O</a:t>
            </a:r>
            <a:r>
              <a:rPr lang="en-US" sz="2400" b="1" baseline="-25000" dirty="0">
                <a:solidFill>
                  <a:srgbClr val="000000"/>
                </a:solidFill>
                <a:latin typeface="Comic Sans MS" pitchFamily="66" charset="0"/>
              </a:rPr>
              <a:t>2</a:t>
            </a:r>
          </a:p>
        </p:txBody>
      </p:sp>
      <p:sp>
        <p:nvSpPr>
          <p:cNvPr id="80913" name="Line 17"/>
          <p:cNvSpPr>
            <a:spLocks noChangeShapeType="1"/>
          </p:cNvSpPr>
          <p:nvPr/>
        </p:nvSpPr>
        <p:spPr bwMode="auto">
          <a:xfrm flipV="1">
            <a:off x="990600" y="4114800"/>
            <a:ext cx="762000" cy="304800"/>
          </a:xfrm>
          <a:prstGeom prst="line">
            <a:avLst/>
          </a:prstGeom>
          <a:noFill/>
          <a:ln w="38100">
            <a:solidFill>
              <a:srgbClr val="FF3300"/>
            </a:solidFill>
            <a:round/>
            <a:headEnd/>
            <a:tailEnd/>
          </a:ln>
          <a:effectLst/>
        </p:spPr>
        <p:txBody>
          <a:bodyPr/>
          <a:lstStyle/>
          <a:p>
            <a:pPr>
              <a:defRPr/>
            </a:pPr>
            <a:endParaRPr lang="en-US" sz="2400" b="1">
              <a:solidFill>
                <a:srgbClr val="FFFFFF"/>
              </a:solidFill>
              <a:latin typeface="Comic Sans MS" pitchFamily="66" charset="0"/>
            </a:endParaRPr>
          </a:p>
        </p:txBody>
      </p:sp>
      <p:sp>
        <p:nvSpPr>
          <p:cNvPr id="80914" name="Line 18"/>
          <p:cNvSpPr>
            <a:spLocks noChangeShapeType="1"/>
          </p:cNvSpPr>
          <p:nvPr/>
        </p:nvSpPr>
        <p:spPr bwMode="auto">
          <a:xfrm flipV="1">
            <a:off x="3200400" y="4114800"/>
            <a:ext cx="762000" cy="304800"/>
          </a:xfrm>
          <a:prstGeom prst="line">
            <a:avLst/>
          </a:prstGeom>
          <a:noFill/>
          <a:ln w="38100">
            <a:solidFill>
              <a:srgbClr val="FF3300"/>
            </a:solidFill>
            <a:round/>
            <a:headEnd/>
            <a:tailEnd/>
          </a:ln>
          <a:effectLst/>
        </p:spPr>
        <p:txBody>
          <a:bodyPr/>
          <a:lstStyle/>
          <a:p>
            <a:pPr>
              <a:defRPr/>
            </a:pPr>
            <a:endParaRPr lang="en-US" sz="2400" b="1">
              <a:solidFill>
                <a:srgbClr val="FFFFFF"/>
              </a:solidFill>
              <a:latin typeface="Comic Sans MS" pitchFamily="66" charset="0"/>
            </a:endParaRPr>
          </a:p>
        </p:txBody>
      </p:sp>
      <p:sp>
        <p:nvSpPr>
          <p:cNvPr id="80915" name="Line 19"/>
          <p:cNvSpPr>
            <a:spLocks noChangeShapeType="1"/>
          </p:cNvSpPr>
          <p:nvPr/>
        </p:nvSpPr>
        <p:spPr bwMode="auto">
          <a:xfrm flipV="1">
            <a:off x="5638800" y="4114800"/>
            <a:ext cx="762000" cy="304800"/>
          </a:xfrm>
          <a:prstGeom prst="line">
            <a:avLst/>
          </a:prstGeom>
          <a:noFill/>
          <a:ln w="38100">
            <a:solidFill>
              <a:srgbClr val="FF3300"/>
            </a:solidFill>
            <a:round/>
            <a:headEnd/>
            <a:tailEnd/>
          </a:ln>
          <a:effectLst/>
        </p:spPr>
        <p:txBody>
          <a:bodyPr/>
          <a:lstStyle/>
          <a:p>
            <a:pPr>
              <a:defRPr/>
            </a:pPr>
            <a:endParaRPr lang="en-US" sz="2400" b="1">
              <a:solidFill>
                <a:srgbClr val="FFFFFF"/>
              </a:solidFill>
              <a:latin typeface="Comic Sans MS" pitchFamily="66" charset="0"/>
            </a:endParaRPr>
          </a:p>
        </p:txBody>
      </p:sp>
      <p:sp>
        <p:nvSpPr>
          <p:cNvPr id="80916" name="Line 20"/>
          <p:cNvSpPr>
            <a:spLocks noChangeShapeType="1"/>
          </p:cNvSpPr>
          <p:nvPr/>
        </p:nvSpPr>
        <p:spPr bwMode="auto">
          <a:xfrm flipV="1">
            <a:off x="7620000" y="4648200"/>
            <a:ext cx="762000" cy="304800"/>
          </a:xfrm>
          <a:prstGeom prst="line">
            <a:avLst/>
          </a:prstGeom>
          <a:noFill/>
          <a:ln w="38100">
            <a:solidFill>
              <a:srgbClr val="FF3300"/>
            </a:solidFill>
            <a:round/>
            <a:headEnd/>
            <a:tailEnd/>
          </a:ln>
          <a:effectLst/>
        </p:spPr>
        <p:txBody>
          <a:bodyPr/>
          <a:lstStyle/>
          <a:p>
            <a:pPr>
              <a:defRPr/>
            </a:pPr>
            <a:endParaRPr lang="en-US" sz="2400" b="1">
              <a:solidFill>
                <a:srgbClr val="FFFFFF"/>
              </a:solidFill>
              <a:latin typeface="Comic Sans MS" pitchFamily="66" charset="0"/>
            </a:endParaRPr>
          </a:p>
        </p:txBody>
      </p:sp>
      <p:sp>
        <p:nvSpPr>
          <p:cNvPr id="80917" name="Line 21"/>
          <p:cNvSpPr>
            <a:spLocks noChangeShapeType="1"/>
          </p:cNvSpPr>
          <p:nvPr/>
        </p:nvSpPr>
        <p:spPr bwMode="auto">
          <a:xfrm flipV="1">
            <a:off x="3581400" y="4648200"/>
            <a:ext cx="762000" cy="304800"/>
          </a:xfrm>
          <a:prstGeom prst="line">
            <a:avLst/>
          </a:prstGeom>
          <a:noFill/>
          <a:ln w="38100">
            <a:solidFill>
              <a:srgbClr val="FF3300"/>
            </a:solidFill>
            <a:round/>
            <a:headEnd/>
            <a:tailEnd/>
          </a:ln>
          <a:effectLst/>
        </p:spPr>
        <p:txBody>
          <a:bodyPr/>
          <a:lstStyle/>
          <a:p>
            <a:pPr>
              <a:defRPr/>
            </a:pPr>
            <a:endParaRPr lang="en-US" sz="2400" b="1">
              <a:solidFill>
                <a:srgbClr val="FFFFFF"/>
              </a:solidFill>
              <a:latin typeface="Comic Sans MS" pitchFamily="66" charset="0"/>
            </a:endParaRPr>
          </a:p>
        </p:txBody>
      </p:sp>
      <p:sp>
        <p:nvSpPr>
          <p:cNvPr id="80918" name="Line 22"/>
          <p:cNvSpPr>
            <a:spLocks noChangeShapeType="1"/>
          </p:cNvSpPr>
          <p:nvPr/>
        </p:nvSpPr>
        <p:spPr bwMode="auto">
          <a:xfrm flipV="1">
            <a:off x="5562600" y="4648200"/>
            <a:ext cx="762000" cy="304800"/>
          </a:xfrm>
          <a:prstGeom prst="line">
            <a:avLst/>
          </a:prstGeom>
          <a:noFill/>
          <a:ln w="38100">
            <a:solidFill>
              <a:srgbClr val="FF3300"/>
            </a:solidFill>
            <a:round/>
            <a:headEnd/>
            <a:tailEnd/>
          </a:ln>
          <a:effectLst/>
        </p:spPr>
        <p:txBody>
          <a:bodyPr/>
          <a:lstStyle/>
          <a:p>
            <a:pPr>
              <a:defRPr/>
            </a:pPr>
            <a:endParaRPr lang="en-US" sz="2400" b="1">
              <a:solidFill>
                <a:srgbClr val="FFFFFF"/>
              </a:solidFill>
              <a:latin typeface="Comic Sans MS" pitchFamily="66" charset="0"/>
            </a:endParaRPr>
          </a:p>
        </p:txBody>
      </p:sp>
      <p:sp>
        <p:nvSpPr>
          <p:cNvPr id="80919" name="Text Box 23"/>
          <p:cNvSpPr txBox="1">
            <a:spLocks noChangeArrowheads="1"/>
          </p:cNvSpPr>
          <p:nvPr/>
        </p:nvSpPr>
        <p:spPr bwMode="auto">
          <a:xfrm>
            <a:off x="5791200" y="5410200"/>
            <a:ext cx="3048000" cy="523875"/>
          </a:xfrm>
          <a:prstGeom prst="rect">
            <a:avLst/>
          </a:prstGeom>
          <a:noFill/>
          <a:ln w="9525">
            <a:noFill/>
            <a:miter lim="800000"/>
            <a:headEnd/>
            <a:tailEnd/>
          </a:ln>
          <a:effectLst/>
        </p:spPr>
        <p:txBody>
          <a:bodyPr>
            <a:spAutoFit/>
          </a:bodyPr>
          <a:lstStyle/>
          <a:p>
            <a:pPr>
              <a:defRPr/>
            </a:pPr>
            <a:r>
              <a:rPr lang="en-US" sz="2800" b="1" dirty="0">
                <a:solidFill>
                  <a:srgbClr val="C00000"/>
                </a:solidFill>
                <a:latin typeface="Comic Sans MS" pitchFamily="66" charset="0"/>
              </a:rPr>
              <a:t>= 13.7 L O</a:t>
            </a:r>
            <a:r>
              <a:rPr lang="en-US" sz="2800" b="1" baseline="-25000" dirty="0">
                <a:solidFill>
                  <a:srgbClr val="C00000"/>
                </a:solidFill>
                <a:latin typeface="Comic Sans MS" pitchFamily="66" charset="0"/>
              </a:rPr>
              <a:t>2</a:t>
            </a:r>
          </a:p>
        </p:txBody>
      </p:sp>
    </p:spTree>
    <p:extLst>
      <p:ext uri="{BB962C8B-B14F-4D97-AF65-F5344CB8AC3E}">
        <p14:creationId xmlns:p14="http://schemas.microsoft.com/office/powerpoint/2010/main" val="2253150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80900"/>
                                        </p:tgtEl>
                                        <p:attrNameLst>
                                          <p:attrName>style.visibility</p:attrName>
                                        </p:attrNameLst>
                                      </p:cBhvr>
                                      <p:to>
                                        <p:strVal val="visible"/>
                                      </p:to>
                                    </p:set>
                                    <p:animEffect transition="in" filter="slide(fromTop)">
                                      <p:cBhvr>
                                        <p:cTn id="7" dur="500"/>
                                        <p:tgtEl>
                                          <p:spTgt spid="809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0904"/>
                                        </p:tgtEl>
                                        <p:attrNameLst>
                                          <p:attrName>style.visibility</p:attrName>
                                        </p:attrNameLst>
                                      </p:cBhvr>
                                      <p:to>
                                        <p:strVal val="visible"/>
                                      </p:to>
                                    </p:set>
                                    <p:animEffect transition="in" filter="blinds(horizontal)">
                                      <p:cBhvr>
                                        <p:cTn id="12" dur="500"/>
                                        <p:tgtEl>
                                          <p:spTgt spid="80904"/>
                                        </p:tgtEl>
                                      </p:cBhvr>
                                    </p:animEffect>
                                  </p:childTnLst>
                                </p:cTn>
                              </p:par>
                              <p:par>
                                <p:cTn id="13" presetID="3" presetClass="entr" presetSubtype="10" fill="hold" nodeType="withEffect">
                                  <p:stCondLst>
                                    <p:cond delay="0"/>
                                  </p:stCondLst>
                                  <p:childTnLst>
                                    <p:set>
                                      <p:cBhvr>
                                        <p:cTn id="14" dur="1" fill="hold">
                                          <p:stCondLst>
                                            <p:cond delay="0"/>
                                          </p:stCondLst>
                                        </p:cTn>
                                        <p:tgtEl>
                                          <p:spTgt spid="80902"/>
                                        </p:tgtEl>
                                        <p:attrNameLst>
                                          <p:attrName>style.visibility</p:attrName>
                                        </p:attrNameLst>
                                      </p:cBhvr>
                                      <p:to>
                                        <p:strVal val="visible"/>
                                      </p:to>
                                    </p:set>
                                    <p:animEffect transition="in" filter="blinds(horizontal)">
                                      <p:cBhvr>
                                        <p:cTn id="15" dur="500"/>
                                        <p:tgtEl>
                                          <p:spTgt spid="80902"/>
                                        </p:tgtEl>
                                      </p:cBhvr>
                                    </p:animEffect>
                                  </p:childTnLst>
                                </p:cTn>
                              </p:par>
                              <p:par>
                                <p:cTn id="16" presetID="3" presetClass="entr" presetSubtype="10" fill="hold" nodeType="withEffect">
                                  <p:stCondLst>
                                    <p:cond delay="0"/>
                                  </p:stCondLst>
                                  <p:childTnLst>
                                    <p:set>
                                      <p:cBhvr>
                                        <p:cTn id="17" dur="1" fill="hold">
                                          <p:stCondLst>
                                            <p:cond delay="0"/>
                                          </p:stCondLst>
                                        </p:cTn>
                                        <p:tgtEl>
                                          <p:spTgt spid="80901"/>
                                        </p:tgtEl>
                                        <p:attrNameLst>
                                          <p:attrName>style.visibility</p:attrName>
                                        </p:attrNameLst>
                                      </p:cBhvr>
                                      <p:to>
                                        <p:strVal val="visible"/>
                                      </p:to>
                                    </p:set>
                                    <p:animEffect transition="in" filter="blinds(horizontal)">
                                      <p:cBhvr>
                                        <p:cTn id="18" dur="500"/>
                                        <p:tgtEl>
                                          <p:spTgt spid="8090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0905"/>
                                        </p:tgtEl>
                                        <p:attrNameLst>
                                          <p:attrName>style.visibility</p:attrName>
                                        </p:attrNameLst>
                                      </p:cBhvr>
                                      <p:to>
                                        <p:strVal val="visible"/>
                                      </p:to>
                                    </p:set>
                                    <p:animEffect transition="in" filter="blinds(horizontal)">
                                      <p:cBhvr>
                                        <p:cTn id="23" dur="500"/>
                                        <p:tgtEl>
                                          <p:spTgt spid="8090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0907"/>
                                        </p:tgtEl>
                                        <p:attrNameLst>
                                          <p:attrName>style.visibility</p:attrName>
                                        </p:attrNameLst>
                                      </p:cBhvr>
                                      <p:to>
                                        <p:strVal val="visible"/>
                                      </p:to>
                                    </p:set>
                                    <p:animEffect transition="in" filter="blinds(horizontal)">
                                      <p:cBhvr>
                                        <p:cTn id="26" dur="500"/>
                                        <p:tgtEl>
                                          <p:spTgt spid="80907"/>
                                        </p:tgtEl>
                                      </p:cBhvr>
                                    </p:animEffect>
                                  </p:childTnLst>
                                </p:cTn>
                              </p:par>
                              <p:par>
                                <p:cTn id="27" presetID="3" presetClass="entr" presetSubtype="10" fill="hold" nodeType="withEffect">
                                  <p:stCondLst>
                                    <p:cond delay="0"/>
                                  </p:stCondLst>
                                  <p:childTnLst>
                                    <p:set>
                                      <p:cBhvr>
                                        <p:cTn id="28" dur="1" fill="hold">
                                          <p:stCondLst>
                                            <p:cond delay="0"/>
                                          </p:stCondLst>
                                        </p:cTn>
                                        <p:tgtEl>
                                          <p:spTgt spid="80906"/>
                                        </p:tgtEl>
                                        <p:attrNameLst>
                                          <p:attrName>style.visibility</p:attrName>
                                        </p:attrNameLst>
                                      </p:cBhvr>
                                      <p:to>
                                        <p:strVal val="visible"/>
                                      </p:to>
                                    </p:set>
                                    <p:animEffect transition="in" filter="blinds(horizontal)">
                                      <p:cBhvr>
                                        <p:cTn id="29" dur="500"/>
                                        <p:tgtEl>
                                          <p:spTgt spid="8090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80908"/>
                                        </p:tgtEl>
                                        <p:attrNameLst>
                                          <p:attrName>style.visibility</p:attrName>
                                        </p:attrNameLst>
                                      </p:cBhvr>
                                      <p:to>
                                        <p:strVal val="visible"/>
                                      </p:to>
                                    </p:set>
                                    <p:animEffect transition="in" filter="blinds(horizontal)">
                                      <p:cBhvr>
                                        <p:cTn id="34" dur="500"/>
                                        <p:tgtEl>
                                          <p:spTgt spid="80908"/>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80909"/>
                                        </p:tgtEl>
                                        <p:attrNameLst>
                                          <p:attrName>style.visibility</p:attrName>
                                        </p:attrNameLst>
                                      </p:cBhvr>
                                      <p:to>
                                        <p:strVal val="visible"/>
                                      </p:to>
                                    </p:set>
                                    <p:animEffect transition="in" filter="blinds(horizontal)">
                                      <p:cBhvr>
                                        <p:cTn id="37" dur="500"/>
                                        <p:tgtEl>
                                          <p:spTgt spid="80909"/>
                                        </p:tgtEl>
                                      </p:cBhvr>
                                    </p:animEffect>
                                  </p:childTnLst>
                                </p:cTn>
                              </p:par>
                              <p:par>
                                <p:cTn id="38" presetID="3" presetClass="entr" presetSubtype="10" fill="hold" nodeType="withEffect">
                                  <p:stCondLst>
                                    <p:cond delay="0"/>
                                  </p:stCondLst>
                                  <p:childTnLst>
                                    <p:set>
                                      <p:cBhvr>
                                        <p:cTn id="39" dur="1" fill="hold">
                                          <p:stCondLst>
                                            <p:cond delay="0"/>
                                          </p:stCondLst>
                                        </p:cTn>
                                        <p:tgtEl>
                                          <p:spTgt spid="80910"/>
                                        </p:tgtEl>
                                        <p:attrNameLst>
                                          <p:attrName>style.visibility</p:attrName>
                                        </p:attrNameLst>
                                      </p:cBhvr>
                                      <p:to>
                                        <p:strVal val="visible"/>
                                      </p:to>
                                    </p:set>
                                    <p:animEffect transition="in" filter="blinds(horizontal)">
                                      <p:cBhvr>
                                        <p:cTn id="40" dur="500"/>
                                        <p:tgtEl>
                                          <p:spTgt spid="8091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80911"/>
                                        </p:tgtEl>
                                        <p:attrNameLst>
                                          <p:attrName>style.visibility</p:attrName>
                                        </p:attrNameLst>
                                      </p:cBhvr>
                                      <p:to>
                                        <p:strVal val="visible"/>
                                      </p:to>
                                    </p:set>
                                    <p:animEffect transition="in" filter="blinds(horizontal)">
                                      <p:cBhvr>
                                        <p:cTn id="45" dur="500"/>
                                        <p:tgtEl>
                                          <p:spTgt spid="80911"/>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80912"/>
                                        </p:tgtEl>
                                        <p:attrNameLst>
                                          <p:attrName>style.visibility</p:attrName>
                                        </p:attrNameLst>
                                      </p:cBhvr>
                                      <p:to>
                                        <p:strVal val="visible"/>
                                      </p:to>
                                    </p:set>
                                    <p:animEffect transition="in" filter="blinds(horizontal)">
                                      <p:cBhvr>
                                        <p:cTn id="48" dur="500"/>
                                        <p:tgtEl>
                                          <p:spTgt spid="8091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8091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0917"/>
                                        </p:tgtEl>
                                        <p:attrNameLst>
                                          <p:attrName>style.visibility</p:attrName>
                                        </p:attrNameLst>
                                      </p:cBhvr>
                                      <p:to>
                                        <p:strVal val="visible"/>
                                      </p:to>
                                    </p:set>
                                  </p:childTnLst>
                                </p:cTn>
                              </p:par>
                            </p:childTnLst>
                          </p:cTn>
                        </p:par>
                        <p:par>
                          <p:cTn id="55" fill="hold" nodeType="afterGroup">
                            <p:stCondLst>
                              <p:cond delay="0"/>
                            </p:stCondLst>
                            <p:childTnLst>
                              <p:par>
                                <p:cTn id="56" presetID="1" presetClass="entr" presetSubtype="0" fill="hold" nodeType="afterEffect">
                                  <p:stCondLst>
                                    <p:cond delay="0"/>
                                  </p:stCondLst>
                                  <p:childTnLst>
                                    <p:set>
                                      <p:cBhvr>
                                        <p:cTn id="57" dur="1" fill="hold">
                                          <p:stCondLst>
                                            <p:cond delay="0"/>
                                          </p:stCondLst>
                                        </p:cTn>
                                        <p:tgtEl>
                                          <p:spTgt spid="80914"/>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80918"/>
                                        </p:tgtEl>
                                        <p:attrNameLst>
                                          <p:attrName>style.visibility</p:attrName>
                                        </p:attrNameLst>
                                      </p:cBhvr>
                                      <p:to>
                                        <p:strVal val="visible"/>
                                      </p:to>
                                    </p:set>
                                  </p:childTnLst>
                                </p:cTn>
                              </p:par>
                            </p:childTnLst>
                          </p:cTn>
                        </p:par>
                        <p:par>
                          <p:cTn id="60" fill="hold" nodeType="afterGroup">
                            <p:stCondLst>
                              <p:cond delay="0"/>
                            </p:stCondLst>
                            <p:childTnLst>
                              <p:par>
                                <p:cTn id="61" presetID="1" presetClass="entr" presetSubtype="0" fill="hold" nodeType="afterEffect">
                                  <p:stCondLst>
                                    <p:cond delay="0"/>
                                  </p:stCondLst>
                                  <p:childTnLst>
                                    <p:set>
                                      <p:cBhvr>
                                        <p:cTn id="62" dur="1" fill="hold">
                                          <p:stCondLst>
                                            <p:cond delay="0"/>
                                          </p:stCondLst>
                                        </p:cTn>
                                        <p:tgtEl>
                                          <p:spTgt spid="8091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091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80919"/>
                                        </p:tgtEl>
                                        <p:attrNameLst>
                                          <p:attrName>style.visibility</p:attrName>
                                        </p:attrNameLst>
                                      </p:cBhvr>
                                      <p:to>
                                        <p:strVal val="visible"/>
                                      </p:to>
                                    </p:set>
                                    <p:animEffect transition="in" filter="blinds(horizontal)">
                                      <p:cBhvr>
                                        <p:cTn id="69" dur="500"/>
                                        <p:tgtEl>
                                          <p:spTgt spid="80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p:bldP spid="80904" grpId="0"/>
      <p:bldP spid="80905" grpId="0"/>
      <p:bldP spid="80907" grpId="0"/>
      <p:bldP spid="80908" grpId="0"/>
      <p:bldP spid="80909" grpId="0"/>
      <p:bldP spid="80911" grpId="0"/>
      <p:bldP spid="80912" grpId="0"/>
      <p:bldP spid="80919"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762000" y="0"/>
            <a:ext cx="7696200" cy="838200"/>
          </a:xfrm>
        </p:spPr>
        <p:txBody>
          <a:bodyPr/>
          <a:lstStyle/>
          <a:p>
            <a:pPr eaLnBrk="1" hangingPunct="1">
              <a:defRPr/>
            </a:pPr>
            <a:r>
              <a:rPr lang="en-US" sz="4000" dirty="0">
                <a:solidFill>
                  <a:schemeClr val="bg1">
                    <a:lumMod val="50000"/>
                  </a:schemeClr>
                </a:solidFill>
              </a:rPr>
              <a:t>Gas Stoichiometry #</a:t>
            </a:r>
            <a:r>
              <a:rPr lang="en-US" sz="4000" dirty="0" smtClean="0">
                <a:solidFill>
                  <a:schemeClr val="bg1">
                    <a:lumMod val="50000"/>
                  </a:schemeClr>
                </a:solidFill>
              </a:rPr>
              <a:t>4 </a:t>
            </a:r>
            <a:endParaRPr lang="en-US" sz="4000" dirty="0">
              <a:solidFill>
                <a:schemeClr val="bg1">
                  <a:lumMod val="50000"/>
                </a:schemeClr>
              </a:solidFill>
            </a:endParaRPr>
          </a:p>
        </p:txBody>
      </p:sp>
      <p:sp>
        <p:nvSpPr>
          <p:cNvPr id="81924" name="Text Box 4"/>
          <p:cNvSpPr txBox="1">
            <a:spLocks noChangeArrowheads="1"/>
          </p:cNvSpPr>
          <p:nvPr/>
        </p:nvSpPr>
        <p:spPr bwMode="auto">
          <a:xfrm>
            <a:off x="609600" y="685800"/>
            <a:ext cx="8245475" cy="1800225"/>
          </a:xfrm>
          <a:prstGeom prst="rect">
            <a:avLst/>
          </a:prstGeom>
          <a:noFill/>
          <a:ln w="9525">
            <a:noFill/>
            <a:miter lim="800000"/>
            <a:headEnd/>
            <a:tailEnd/>
          </a:ln>
          <a:effectLst/>
        </p:spPr>
        <p:txBody>
          <a:bodyPr>
            <a:spAutoFit/>
          </a:bodyPr>
          <a:lstStyle/>
          <a:p>
            <a:pPr>
              <a:defRPr/>
            </a:pPr>
            <a:r>
              <a:rPr lang="en-US" sz="2800" b="1" dirty="0">
                <a:solidFill>
                  <a:srgbClr val="000000"/>
                </a:solidFill>
                <a:latin typeface="Comic Sans MS" pitchFamily="66" charset="0"/>
              </a:rPr>
              <a:t>How many liters of oxygen gas, at 37.0</a:t>
            </a:r>
            <a:r>
              <a:rPr lang="en-US" sz="2800" b="1" dirty="0">
                <a:solidFill>
                  <a:srgbClr val="000000"/>
                </a:solidFill>
                <a:latin typeface="Comic Sans MS" pitchFamily="66" charset="0"/>
                <a:sym typeface="Symbol" pitchFamily="18" charset="2"/>
              </a:rPr>
              <a:t>C and 0.930 atmospheres</a:t>
            </a:r>
            <a:r>
              <a:rPr lang="en-US" sz="2800" b="1" dirty="0">
                <a:solidFill>
                  <a:srgbClr val="000000"/>
                </a:solidFill>
                <a:latin typeface="Comic Sans MS" pitchFamily="66" charset="0"/>
              </a:rPr>
              <a:t>, can be collected from the complete decomposition of 50.0 grams of potassium chlorate?</a:t>
            </a:r>
          </a:p>
        </p:txBody>
      </p:sp>
      <p:sp>
        <p:nvSpPr>
          <p:cNvPr id="81925" name="Text Box 5"/>
          <p:cNvSpPr txBox="1">
            <a:spLocks noChangeArrowheads="1"/>
          </p:cNvSpPr>
          <p:nvPr/>
        </p:nvSpPr>
        <p:spPr bwMode="auto">
          <a:xfrm>
            <a:off x="1524000" y="2514600"/>
            <a:ext cx="5867400" cy="519113"/>
          </a:xfrm>
          <a:prstGeom prst="rect">
            <a:avLst/>
          </a:prstGeom>
          <a:noFill/>
          <a:ln w="9525">
            <a:noFill/>
            <a:miter lim="800000"/>
            <a:headEnd/>
            <a:tailEnd/>
          </a:ln>
          <a:effectLst/>
        </p:spPr>
        <p:txBody>
          <a:bodyPr>
            <a:spAutoFit/>
          </a:bodyPr>
          <a:lstStyle/>
          <a:p>
            <a:pPr>
              <a:defRPr/>
            </a:pPr>
            <a:r>
              <a:rPr lang="en-US" sz="2800" b="1" dirty="0">
                <a:solidFill>
                  <a:srgbClr val="FF0000"/>
                </a:solidFill>
                <a:latin typeface="Comic Sans MS" pitchFamily="66" charset="0"/>
              </a:rPr>
              <a:t>2</a:t>
            </a:r>
            <a:r>
              <a:rPr lang="en-US" sz="2800" b="1" dirty="0">
                <a:solidFill>
                  <a:srgbClr val="FFFF00"/>
                </a:solidFill>
                <a:latin typeface="Comic Sans MS" pitchFamily="66" charset="0"/>
              </a:rPr>
              <a:t> </a:t>
            </a:r>
            <a:r>
              <a:rPr lang="en-US" sz="2800" b="1" dirty="0">
                <a:solidFill>
                  <a:srgbClr val="000000"/>
                </a:solidFill>
                <a:latin typeface="Comic Sans MS" pitchFamily="66" charset="0"/>
              </a:rPr>
              <a:t>KClO</a:t>
            </a:r>
            <a:r>
              <a:rPr lang="en-US" sz="2800" b="1" baseline="-25000" dirty="0">
                <a:solidFill>
                  <a:srgbClr val="000000"/>
                </a:solidFill>
                <a:latin typeface="Comic Sans MS" pitchFamily="66" charset="0"/>
              </a:rPr>
              <a:t>3</a:t>
            </a:r>
            <a:r>
              <a:rPr lang="en-US" sz="2800" b="1" dirty="0">
                <a:solidFill>
                  <a:srgbClr val="000000"/>
                </a:solidFill>
                <a:latin typeface="Comic Sans MS" pitchFamily="66" charset="0"/>
              </a:rPr>
              <a:t>(s) </a:t>
            </a:r>
            <a:r>
              <a:rPr lang="en-US" sz="2800" b="1" dirty="0">
                <a:solidFill>
                  <a:srgbClr val="000000"/>
                </a:solidFill>
                <a:latin typeface="Comic Sans MS" pitchFamily="66" charset="0"/>
                <a:sym typeface="Wingdings" pitchFamily="2" charset="2"/>
              </a:rPr>
              <a:t> </a:t>
            </a:r>
            <a:r>
              <a:rPr lang="en-US" sz="2800" b="1" dirty="0">
                <a:solidFill>
                  <a:srgbClr val="FF0000"/>
                </a:solidFill>
                <a:latin typeface="Comic Sans MS" pitchFamily="66" charset="0"/>
                <a:sym typeface="Wingdings" pitchFamily="2" charset="2"/>
              </a:rPr>
              <a:t>2</a:t>
            </a:r>
            <a:r>
              <a:rPr lang="en-US" sz="2800" b="1" dirty="0">
                <a:solidFill>
                  <a:srgbClr val="FFFF00"/>
                </a:solidFill>
                <a:latin typeface="Comic Sans MS" pitchFamily="66" charset="0"/>
                <a:sym typeface="Wingdings" pitchFamily="2" charset="2"/>
              </a:rPr>
              <a:t> </a:t>
            </a:r>
            <a:r>
              <a:rPr lang="en-US" sz="2800" b="1" dirty="0" err="1">
                <a:solidFill>
                  <a:srgbClr val="000000"/>
                </a:solidFill>
                <a:latin typeface="Comic Sans MS" pitchFamily="66" charset="0"/>
                <a:sym typeface="Wingdings" pitchFamily="2" charset="2"/>
              </a:rPr>
              <a:t>KCl</a:t>
            </a:r>
            <a:r>
              <a:rPr lang="en-US" sz="2800" b="1" dirty="0">
                <a:solidFill>
                  <a:srgbClr val="000000"/>
                </a:solidFill>
                <a:latin typeface="Comic Sans MS" pitchFamily="66" charset="0"/>
                <a:sym typeface="Wingdings" pitchFamily="2" charset="2"/>
              </a:rPr>
              <a:t>(s) + </a:t>
            </a:r>
            <a:r>
              <a:rPr lang="en-US" sz="2800" b="1" dirty="0">
                <a:solidFill>
                  <a:srgbClr val="FF0000"/>
                </a:solidFill>
                <a:latin typeface="Comic Sans MS" pitchFamily="66" charset="0"/>
                <a:sym typeface="Wingdings" pitchFamily="2" charset="2"/>
              </a:rPr>
              <a:t>3</a:t>
            </a:r>
            <a:r>
              <a:rPr lang="en-US" sz="2800" b="1" dirty="0">
                <a:solidFill>
                  <a:srgbClr val="FFFF00"/>
                </a:solidFill>
                <a:latin typeface="Comic Sans MS" pitchFamily="66" charset="0"/>
                <a:sym typeface="Wingdings" pitchFamily="2" charset="2"/>
              </a:rPr>
              <a:t> </a:t>
            </a:r>
            <a:r>
              <a:rPr lang="en-US" sz="2800" b="1" dirty="0">
                <a:solidFill>
                  <a:srgbClr val="000000"/>
                </a:solidFill>
                <a:latin typeface="Comic Sans MS" pitchFamily="66" charset="0"/>
                <a:sym typeface="Wingdings" pitchFamily="2" charset="2"/>
              </a:rPr>
              <a:t>O</a:t>
            </a:r>
            <a:r>
              <a:rPr lang="en-US" sz="2800" b="1" baseline="-25000" dirty="0">
                <a:solidFill>
                  <a:srgbClr val="000000"/>
                </a:solidFill>
                <a:latin typeface="Comic Sans MS" pitchFamily="66" charset="0"/>
                <a:sym typeface="Wingdings" pitchFamily="2" charset="2"/>
              </a:rPr>
              <a:t>2</a:t>
            </a:r>
            <a:r>
              <a:rPr lang="en-US" sz="2800" b="1" dirty="0">
                <a:solidFill>
                  <a:srgbClr val="000000"/>
                </a:solidFill>
                <a:latin typeface="Comic Sans MS" pitchFamily="66" charset="0"/>
                <a:sym typeface="Wingdings" pitchFamily="2" charset="2"/>
              </a:rPr>
              <a:t>(g)</a:t>
            </a:r>
            <a:endParaRPr lang="en-US" sz="2800" b="1" dirty="0">
              <a:solidFill>
                <a:srgbClr val="000000"/>
              </a:solidFill>
              <a:latin typeface="Comic Sans MS" pitchFamily="66" charset="0"/>
            </a:endParaRPr>
          </a:p>
        </p:txBody>
      </p:sp>
      <p:sp>
        <p:nvSpPr>
          <p:cNvPr id="81926" name="Line 6"/>
          <p:cNvSpPr>
            <a:spLocks noChangeShapeType="1"/>
          </p:cNvSpPr>
          <p:nvPr/>
        </p:nvSpPr>
        <p:spPr bwMode="auto">
          <a:xfrm>
            <a:off x="304800" y="3962400"/>
            <a:ext cx="6553200" cy="0"/>
          </a:xfrm>
          <a:prstGeom prst="line">
            <a:avLst/>
          </a:prstGeom>
          <a:noFill/>
          <a:ln w="38100">
            <a:solidFill>
              <a:srgbClr val="000000"/>
            </a:solidFill>
            <a:round/>
            <a:headEnd/>
            <a:tailEnd/>
          </a:ln>
          <a:effectLst/>
        </p:spPr>
        <p:txBody>
          <a:bodyPr/>
          <a:lstStyle/>
          <a:p>
            <a:pPr>
              <a:defRPr/>
            </a:pPr>
            <a:endParaRPr lang="en-US" sz="2400" b="1">
              <a:solidFill>
                <a:srgbClr val="FFFFFF"/>
              </a:solidFill>
              <a:latin typeface="Comic Sans MS" pitchFamily="66" charset="0"/>
            </a:endParaRPr>
          </a:p>
        </p:txBody>
      </p:sp>
      <p:sp>
        <p:nvSpPr>
          <p:cNvPr id="81927" name="Line 7"/>
          <p:cNvSpPr>
            <a:spLocks noChangeShapeType="1"/>
          </p:cNvSpPr>
          <p:nvPr/>
        </p:nvSpPr>
        <p:spPr bwMode="auto">
          <a:xfrm>
            <a:off x="2133600" y="3276600"/>
            <a:ext cx="0" cy="1295400"/>
          </a:xfrm>
          <a:prstGeom prst="line">
            <a:avLst/>
          </a:prstGeom>
          <a:noFill/>
          <a:ln w="38100">
            <a:solidFill>
              <a:srgbClr val="000000"/>
            </a:solidFill>
            <a:round/>
            <a:headEnd/>
            <a:tailEnd/>
          </a:ln>
          <a:effectLst/>
        </p:spPr>
        <p:txBody>
          <a:bodyPr/>
          <a:lstStyle/>
          <a:p>
            <a:pPr>
              <a:defRPr/>
            </a:pPr>
            <a:endParaRPr lang="en-US" sz="2400" b="1">
              <a:solidFill>
                <a:srgbClr val="FFFFFF"/>
              </a:solidFill>
              <a:latin typeface="Comic Sans MS" pitchFamily="66" charset="0"/>
            </a:endParaRPr>
          </a:p>
        </p:txBody>
      </p:sp>
      <p:sp>
        <p:nvSpPr>
          <p:cNvPr id="81929" name="Text Box 9"/>
          <p:cNvSpPr txBox="1">
            <a:spLocks noChangeArrowheads="1"/>
          </p:cNvSpPr>
          <p:nvPr/>
        </p:nvSpPr>
        <p:spPr bwMode="auto">
          <a:xfrm>
            <a:off x="0" y="3505200"/>
            <a:ext cx="2124075" cy="457200"/>
          </a:xfrm>
          <a:prstGeom prst="rect">
            <a:avLst/>
          </a:prstGeom>
          <a:noFill/>
          <a:ln w="9525">
            <a:noFill/>
            <a:miter lim="800000"/>
            <a:headEnd/>
            <a:tailEnd/>
          </a:ln>
          <a:effectLst/>
        </p:spPr>
        <p:txBody>
          <a:bodyPr wrap="none">
            <a:spAutoFit/>
          </a:bodyPr>
          <a:lstStyle/>
          <a:p>
            <a:pPr>
              <a:defRPr/>
            </a:pPr>
            <a:r>
              <a:rPr lang="en-US" sz="2400" b="1" dirty="0">
                <a:solidFill>
                  <a:srgbClr val="000000"/>
                </a:solidFill>
                <a:latin typeface="Comic Sans MS" pitchFamily="66" charset="0"/>
              </a:rPr>
              <a:t>50.0 g KClO</a:t>
            </a:r>
            <a:r>
              <a:rPr lang="en-US" sz="2400" b="1" baseline="-25000" dirty="0">
                <a:solidFill>
                  <a:srgbClr val="000000"/>
                </a:solidFill>
                <a:latin typeface="Comic Sans MS" pitchFamily="66" charset="0"/>
              </a:rPr>
              <a:t>3</a:t>
            </a:r>
          </a:p>
        </p:txBody>
      </p:sp>
      <p:sp>
        <p:nvSpPr>
          <p:cNvPr id="81930" name="Text Box 10"/>
          <p:cNvSpPr txBox="1">
            <a:spLocks noChangeArrowheads="1"/>
          </p:cNvSpPr>
          <p:nvPr/>
        </p:nvSpPr>
        <p:spPr bwMode="auto">
          <a:xfrm>
            <a:off x="2590800" y="3505200"/>
            <a:ext cx="1939925" cy="457200"/>
          </a:xfrm>
          <a:prstGeom prst="rect">
            <a:avLst/>
          </a:prstGeom>
          <a:noFill/>
          <a:ln w="9525">
            <a:noFill/>
            <a:miter lim="800000"/>
            <a:headEnd/>
            <a:tailEnd/>
          </a:ln>
          <a:effectLst/>
        </p:spPr>
        <p:txBody>
          <a:bodyPr wrap="none">
            <a:spAutoFit/>
          </a:bodyPr>
          <a:lstStyle/>
          <a:p>
            <a:pPr>
              <a:defRPr/>
            </a:pPr>
            <a:r>
              <a:rPr lang="en-US" sz="2400" b="1" dirty="0">
                <a:solidFill>
                  <a:srgbClr val="000000"/>
                </a:solidFill>
                <a:latin typeface="Comic Sans MS" pitchFamily="66" charset="0"/>
              </a:rPr>
              <a:t>1 mol KClO</a:t>
            </a:r>
            <a:r>
              <a:rPr lang="en-US" sz="2400" b="1" baseline="-25000" dirty="0">
                <a:solidFill>
                  <a:srgbClr val="000000"/>
                </a:solidFill>
                <a:latin typeface="Comic Sans MS" pitchFamily="66" charset="0"/>
              </a:rPr>
              <a:t>3</a:t>
            </a:r>
          </a:p>
        </p:txBody>
      </p:sp>
      <p:sp>
        <p:nvSpPr>
          <p:cNvPr id="81931" name="Line 11"/>
          <p:cNvSpPr>
            <a:spLocks noChangeShapeType="1"/>
          </p:cNvSpPr>
          <p:nvPr/>
        </p:nvSpPr>
        <p:spPr bwMode="auto">
          <a:xfrm>
            <a:off x="4724400" y="3276600"/>
            <a:ext cx="0" cy="1295400"/>
          </a:xfrm>
          <a:prstGeom prst="line">
            <a:avLst/>
          </a:prstGeom>
          <a:noFill/>
          <a:ln w="38100">
            <a:solidFill>
              <a:srgbClr val="000000"/>
            </a:solidFill>
            <a:round/>
            <a:headEnd/>
            <a:tailEnd/>
          </a:ln>
          <a:effectLst/>
        </p:spPr>
        <p:txBody>
          <a:bodyPr/>
          <a:lstStyle/>
          <a:p>
            <a:pPr>
              <a:defRPr/>
            </a:pPr>
            <a:endParaRPr lang="en-US" sz="2400" b="1">
              <a:solidFill>
                <a:srgbClr val="FFFFFF"/>
              </a:solidFill>
              <a:latin typeface="Comic Sans MS" pitchFamily="66" charset="0"/>
            </a:endParaRPr>
          </a:p>
        </p:txBody>
      </p:sp>
      <p:sp>
        <p:nvSpPr>
          <p:cNvPr id="81932" name="Text Box 12"/>
          <p:cNvSpPr txBox="1">
            <a:spLocks noChangeArrowheads="1"/>
          </p:cNvSpPr>
          <p:nvPr/>
        </p:nvSpPr>
        <p:spPr bwMode="auto">
          <a:xfrm>
            <a:off x="2193925" y="4038600"/>
            <a:ext cx="2495550" cy="457200"/>
          </a:xfrm>
          <a:prstGeom prst="rect">
            <a:avLst/>
          </a:prstGeom>
          <a:noFill/>
          <a:ln w="9525">
            <a:noFill/>
            <a:miter lim="800000"/>
            <a:headEnd/>
            <a:tailEnd/>
          </a:ln>
          <a:effectLst/>
        </p:spPr>
        <p:txBody>
          <a:bodyPr wrap="none">
            <a:spAutoFit/>
          </a:bodyPr>
          <a:lstStyle/>
          <a:p>
            <a:pPr>
              <a:defRPr/>
            </a:pPr>
            <a:r>
              <a:rPr lang="en-US" sz="2400" b="1" dirty="0">
                <a:solidFill>
                  <a:srgbClr val="000000"/>
                </a:solidFill>
                <a:latin typeface="Comic Sans MS" pitchFamily="66" charset="0"/>
              </a:rPr>
              <a:t>122.55 g KClO</a:t>
            </a:r>
            <a:r>
              <a:rPr lang="en-US" sz="2400" b="1" baseline="-25000" dirty="0">
                <a:solidFill>
                  <a:srgbClr val="000000"/>
                </a:solidFill>
                <a:latin typeface="Comic Sans MS" pitchFamily="66" charset="0"/>
              </a:rPr>
              <a:t>3</a:t>
            </a:r>
          </a:p>
        </p:txBody>
      </p:sp>
      <p:sp>
        <p:nvSpPr>
          <p:cNvPr id="81933" name="Text Box 13"/>
          <p:cNvSpPr txBox="1">
            <a:spLocks noChangeArrowheads="1"/>
          </p:cNvSpPr>
          <p:nvPr/>
        </p:nvSpPr>
        <p:spPr bwMode="auto">
          <a:xfrm>
            <a:off x="5105400" y="3505200"/>
            <a:ext cx="1481138" cy="457200"/>
          </a:xfrm>
          <a:prstGeom prst="rect">
            <a:avLst/>
          </a:prstGeom>
          <a:noFill/>
          <a:ln w="9525">
            <a:noFill/>
            <a:miter lim="800000"/>
            <a:headEnd/>
            <a:tailEnd/>
          </a:ln>
          <a:effectLst/>
        </p:spPr>
        <p:txBody>
          <a:bodyPr wrap="none">
            <a:spAutoFit/>
          </a:bodyPr>
          <a:lstStyle/>
          <a:p>
            <a:pPr>
              <a:defRPr/>
            </a:pPr>
            <a:r>
              <a:rPr lang="en-US" sz="2400" b="1" dirty="0">
                <a:solidFill>
                  <a:srgbClr val="FF0000"/>
                </a:solidFill>
                <a:latin typeface="Comic Sans MS" pitchFamily="66" charset="0"/>
              </a:rPr>
              <a:t>3</a:t>
            </a:r>
            <a:r>
              <a:rPr lang="en-US" sz="2400" b="1" dirty="0">
                <a:solidFill>
                  <a:srgbClr val="FFFF00"/>
                </a:solidFill>
                <a:latin typeface="Comic Sans MS" pitchFamily="66" charset="0"/>
              </a:rPr>
              <a:t> </a:t>
            </a:r>
            <a:r>
              <a:rPr lang="en-US" sz="2400" b="1" dirty="0">
                <a:solidFill>
                  <a:srgbClr val="000000"/>
                </a:solidFill>
                <a:latin typeface="Comic Sans MS" pitchFamily="66" charset="0"/>
              </a:rPr>
              <a:t>mol O</a:t>
            </a:r>
            <a:r>
              <a:rPr lang="en-US" sz="2400" b="1" baseline="-25000" dirty="0">
                <a:solidFill>
                  <a:srgbClr val="000000"/>
                </a:solidFill>
                <a:latin typeface="Comic Sans MS" pitchFamily="66" charset="0"/>
              </a:rPr>
              <a:t>2</a:t>
            </a:r>
          </a:p>
        </p:txBody>
      </p:sp>
      <p:sp>
        <p:nvSpPr>
          <p:cNvPr id="81934" name="Text Box 14"/>
          <p:cNvSpPr txBox="1">
            <a:spLocks noChangeArrowheads="1"/>
          </p:cNvSpPr>
          <p:nvPr/>
        </p:nvSpPr>
        <p:spPr bwMode="auto">
          <a:xfrm>
            <a:off x="4953000" y="4038600"/>
            <a:ext cx="1939925" cy="457200"/>
          </a:xfrm>
          <a:prstGeom prst="rect">
            <a:avLst/>
          </a:prstGeom>
          <a:noFill/>
          <a:ln w="9525">
            <a:noFill/>
            <a:miter lim="800000"/>
            <a:headEnd/>
            <a:tailEnd/>
          </a:ln>
          <a:effectLst/>
        </p:spPr>
        <p:txBody>
          <a:bodyPr wrap="none">
            <a:spAutoFit/>
          </a:bodyPr>
          <a:lstStyle/>
          <a:p>
            <a:pPr>
              <a:defRPr/>
            </a:pPr>
            <a:r>
              <a:rPr lang="en-US" sz="2400" b="1" dirty="0">
                <a:solidFill>
                  <a:srgbClr val="FF0000"/>
                </a:solidFill>
                <a:latin typeface="Comic Sans MS" pitchFamily="66" charset="0"/>
              </a:rPr>
              <a:t>2</a:t>
            </a:r>
            <a:r>
              <a:rPr lang="en-US" sz="2400" b="1" dirty="0">
                <a:solidFill>
                  <a:srgbClr val="FFFF00"/>
                </a:solidFill>
                <a:latin typeface="Comic Sans MS" pitchFamily="66" charset="0"/>
              </a:rPr>
              <a:t> </a:t>
            </a:r>
            <a:r>
              <a:rPr lang="en-US" sz="2400" b="1" dirty="0">
                <a:solidFill>
                  <a:srgbClr val="000000"/>
                </a:solidFill>
                <a:latin typeface="Comic Sans MS" pitchFamily="66" charset="0"/>
              </a:rPr>
              <a:t>mol KClO</a:t>
            </a:r>
            <a:r>
              <a:rPr lang="en-US" sz="2400" b="1" baseline="-25000" dirty="0">
                <a:solidFill>
                  <a:srgbClr val="000000"/>
                </a:solidFill>
                <a:latin typeface="Comic Sans MS" pitchFamily="66" charset="0"/>
              </a:rPr>
              <a:t>3</a:t>
            </a:r>
          </a:p>
        </p:txBody>
      </p:sp>
      <p:sp>
        <p:nvSpPr>
          <p:cNvPr id="81935" name="Line 15"/>
          <p:cNvSpPr>
            <a:spLocks noChangeShapeType="1"/>
          </p:cNvSpPr>
          <p:nvPr/>
        </p:nvSpPr>
        <p:spPr bwMode="auto">
          <a:xfrm flipV="1">
            <a:off x="990600" y="3581400"/>
            <a:ext cx="762000" cy="304800"/>
          </a:xfrm>
          <a:prstGeom prst="line">
            <a:avLst/>
          </a:prstGeom>
          <a:noFill/>
          <a:ln w="38100">
            <a:solidFill>
              <a:srgbClr val="FF3300"/>
            </a:solidFill>
            <a:round/>
            <a:headEnd/>
            <a:tailEnd/>
          </a:ln>
          <a:effectLst/>
        </p:spPr>
        <p:txBody>
          <a:bodyPr/>
          <a:lstStyle/>
          <a:p>
            <a:pPr>
              <a:defRPr/>
            </a:pPr>
            <a:endParaRPr lang="en-US" sz="2400" b="1">
              <a:solidFill>
                <a:srgbClr val="FFFFFF"/>
              </a:solidFill>
              <a:latin typeface="Comic Sans MS" pitchFamily="66" charset="0"/>
            </a:endParaRPr>
          </a:p>
        </p:txBody>
      </p:sp>
      <p:sp>
        <p:nvSpPr>
          <p:cNvPr id="81936" name="Line 16"/>
          <p:cNvSpPr>
            <a:spLocks noChangeShapeType="1"/>
          </p:cNvSpPr>
          <p:nvPr/>
        </p:nvSpPr>
        <p:spPr bwMode="auto">
          <a:xfrm flipV="1">
            <a:off x="3200400" y="3581400"/>
            <a:ext cx="762000" cy="304800"/>
          </a:xfrm>
          <a:prstGeom prst="line">
            <a:avLst/>
          </a:prstGeom>
          <a:noFill/>
          <a:ln w="38100">
            <a:solidFill>
              <a:srgbClr val="FF3300"/>
            </a:solidFill>
            <a:round/>
            <a:headEnd/>
            <a:tailEnd/>
          </a:ln>
          <a:effectLst/>
        </p:spPr>
        <p:txBody>
          <a:bodyPr/>
          <a:lstStyle/>
          <a:p>
            <a:pPr>
              <a:defRPr/>
            </a:pPr>
            <a:endParaRPr lang="en-US" sz="2400" b="1">
              <a:solidFill>
                <a:srgbClr val="FFFFFF"/>
              </a:solidFill>
              <a:latin typeface="Comic Sans MS" pitchFamily="66" charset="0"/>
            </a:endParaRPr>
          </a:p>
        </p:txBody>
      </p:sp>
      <p:sp>
        <p:nvSpPr>
          <p:cNvPr id="81937" name="Line 17"/>
          <p:cNvSpPr>
            <a:spLocks noChangeShapeType="1"/>
          </p:cNvSpPr>
          <p:nvPr/>
        </p:nvSpPr>
        <p:spPr bwMode="auto">
          <a:xfrm flipV="1">
            <a:off x="3581400" y="4114800"/>
            <a:ext cx="762000" cy="304800"/>
          </a:xfrm>
          <a:prstGeom prst="line">
            <a:avLst/>
          </a:prstGeom>
          <a:noFill/>
          <a:ln w="38100">
            <a:solidFill>
              <a:srgbClr val="FF3300"/>
            </a:solidFill>
            <a:round/>
            <a:headEnd/>
            <a:tailEnd/>
          </a:ln>
          <a:effectLst/>
        </p:spPr>
        <p:txBody>
          <a:bodyPr/>
          <a:lstStyle/>
          <a:p>
            <a:pPr>
              <a:defRPr/>
            </a:pPr>
            <a:endParaRPr lang="en-US" sz="2400" b="1">
              <a:solidFill>
                <a:srgbClr val="FFFFFF"/>
              </a:solidFill>
              <a:latin typeface="Comic Sans MS" pitchFamily="66" charset="0"/>
            </a:endParaRPr>
          </a:p>
        </p:txBody>
      </p:sp>
      <p:sp>
        <p:nvSpPr>
          <p:cNvPr id="81938" name="Line 18"/>
          <p:cNvSpPr>
            <a:spLocks noChangeShapeType="1"/>
          </p:cNvSpPr>
          <p:nvPr/>
        </p:nvSpPr>
        <p:spPr bwMode="auto">
          <a:xfrm flipV="1">
            <a:off x="5562600" y="4114800"/>
            <a:ext cx="762000" cy="304800"/>
          </a:xfrm>
          <a:prstGeom prst="line">
            <a:avLst/>
          </a:prstGeom>
          <a:noFill/>
          <a:ln w="38100">
            <a:solidFill>
              <a:srgbClr val="FF3300"/>
            </a:solidFill>
            <a:round/>
            <a:headEnd/>
            <a:tailEnd/>
          </a:ln>
          <a:effectLst/>
        </p:spPr>
        <p:txBody>
          <a:bodyPr/>
          <a:lstStyle/>
          <a:p>
            <a:pPr>
              <a:defRPr/>
            </a:pPr>
            <a:endParaRPr lang="en-US" sz="2400" b="1">
              <a:solidFill>
                <a:srgbClr val="FFFFFF"/>
              </a:solidFill>
              <a:latin typeface="Comic Sans MS" pitchFamily="66" charset="0"/>
            </a:endParaRPr>
          </a:p>
        </p:txBody>
      </p:sp>
      <p:sp>
        <p:nvSpPr>
          <p:cNvPr id="81939" name="Text Box 19"/>
          <p:cNvSpPr txBox="1">
            <a:spLocks noChangeArrowheads="1"/>
          </p:cNvSpPr>
          <p:nvPr/>
        </p:nvSpPr>
        <p:spPr bwMode="auto">
          <a:xfrm>
            <a:off x="7029450" y="3733800"/>
            <a:ext cx="1706563" cy="830263"/>
          </a:xfrm>
          <a:prstGeom prst="rect">
            <a:avLst/>
          </a:prstGeom>
          <a:noFill/>
          <a:ln w="9525">
            <a:noFill/>
            <a:miter lim="800000"/>
            <a:headEnd/>
            <a:tailEnd/>
          </a:ln>
          <a:effectLst/>
        </p:spPr>
        <p:txBody>
          <a:bodyPr wrap="none">
            <a:spAutoFit/>
          </a:bodyPr>
          <a:lstStyle/>
          <a:p>
            <a:pPr>
              <a:defRPr/>
            </a:pPr>
            <a:r>
              <a:rPr lang="en-US" sz="2400" b="1" dirty="0">
                <a:solidFill>
                  <a:srgbClr val="000000"/>
                </a:solidFill>
                <a:latin typeface="Comic Sans MS" pitchFamily="66" charset="0"/>
              </a:rPr>
              <a:t>= </a:t>
            </a:r>
          </a:p>
          <a:p>
            <a:pPr>
              <a:defRPr/>
            </a:pPr>
            <a:r>
              <a:rPr lang="en-US" sz="2400" b="1" dirty="0">
                <a:solidFill>
                  <a:srgbClr val="000000"/>
                </a:solidFill>
                <a:latin typeface="Comic Sans MS" pitchFamily="66" charset="0"/>
              </a:rPr>
              <a:t>    mol O</a:t>
            </a:r>
            <a:r>
              <a:rPr lang="en-US" sz="2400" b="1" baseline="-25000" dirty="0">
                <a:solidFill>
                  <a:srgbClr val="000000"/>
                </a:solidFill>
                <a:latin typeface="Comic Sans MS" pitchFamily="66" charset="0"/>
              </a:rPr>
              <a:t>2</a:t>
            </a:r>
          </a:p>
        </p:txBody>
      </p:sp>
      <p:sp>
        <p:nvSpPr>
          <p:cNvPr id="81941" name="Text Box 21"/>
          <p:cNvSpPr txBox="1">
            <a:spLocks noChangeArrowheads="1"/>
          </p:cNvSpPr>
          <p:nvPr/>
        </p:nvSpPr>
        <p:spPr bwMode="auto">
          <a:xfrm>
            <a:off x="7299325" y="5330825"/>
            <a:ext cx="1711325" cy="519113"/>
          </a:xfrm>
          <a:prstGeom prst="rect">
            <a:avLst/>
          </a:prstGeom>
          <a:noFill/>
          <a:ln w="9525">
            <a:noFill/>
            <a:miter lim="800000"/>
            <a:headEnd/>
            <a:tailEnd/>
          </a:ln>
          <a:effectLst/>
        </p:spPr>
        <p:txBody>
          <a:bodyPr wrap="none">
            <a:spAutoFit/>
          </a:bodyPr>
          <a:lstStyle/>
          <a:p>
            <a:pPr>
              <a:defRPr/>
            </a:pPr>
            <a:r>
              <a:rPr lang="en-US" sz="2800" b="1" dirty="0">
                <a:solidFill>
                  <a:srgbClr val="C00000"/>
                </a:solidFill>
                <a:latin typeface="Comic Sans MS" pitchFamily="66" charset="0"/>
              </a:rPr>
              <a:t>= 16.7 L</a:t>
            </a:r>
          </a:p>
        </p:txBody>
      </p:sp>
      <p:graphicFrame>
        <p:nvGraphicFramePr>
          <p:cNvPr id="22" name="Object 21"/>
          <p:cNvGraphicFramePr>
            <a:graphicFrameLocks noChangeAspect="1"/>
          </p:cNvGraphicFramePr>
          <p:nvPr/>
        </p:nvGraphicFramePr>
        <p:xfrm>
          <a:off x="152400" y="5029200"/>
          <a:ext cx="1757363" cy="990600"/>
        </p:xfrm>
        <a:graphic>
          <a:graphicData uri="http://schemas.openxmlformats.org/presentationml/2006/ole">
            <mc:AlternateContent xmlns:mc="http://schemas.openxmlformats.org/markup-compatibility/2006">
              <mc:Choice xmlns:v="urn:schemas-microsoft-com:vml" Requires="v">
                <p:oleObj spid="_x0000_s17410" name="Equation" r:id="rId3" imgW="698197" imgH="393529" progId="Equation.3">
                  <p:embed/>
                </p:oleObj>
              </mc:Choice>
              <mc:Fallback>
                <p:oleObj name="Equation" r:id="rId3" imgW="698197"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029200"/>
                        <a:ext cx="17573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nvGraphicFramePr>
        <p:xfrm>
          <a:off x="1981200" y="4800600"/>
          <a:ext cx="5029200" cy="1231900"/>
        </p:xfrm>
        <a:graphic>
          <a:graphicData uri="http://schemas.openxmlformats.org/presentationml/2006/ole">
            <mc:AlternateContent xmlns:mc="http://schemas.openxmlformats.org/markup-compatibility/2006">
              <mc:Choice xmlns:v="urn:schemas-microsoft-com:vml" Requires="v">
                <p:oleObj spid="_x0000_s17411" name="Equation" r:id="rId5" imgW="2489200" imgH="609600" progId="Equation.3">
                  <p:embed/>
                </p:oleObj>
              </mc:Choice>
              <mc:Fallback>
                <p:oleObj name="Equation" r:id="rId5" imgW="2489200" imgH="609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4800600"/>
                        <a:ext cx="50292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TextBox 25"/>
          <p:cNvSpPr txBox="1"/>
          <p:nvPr/>
        </p:nvSpPr>
        <p:spPr>
          <a:xfrm>
            <a:off x="7467600" y="3657600"/>
            <a:ext cx="1363663" cy="584200"/>
          </a:xfrm>
          <a:prstGeom prst="rect">
            <a:avLst/>
          </a:prstGeom>
          <a:noFill/>
        </p:spPr>
        <p:txBody>
          <a:bodyPr wrap="none">
            <a:spAutoFit/>
          </a:bodyPr>
          <a:lstStyle/>
          <a:p>
            <a:pPr>
              <a:defRPr/>
            </a:pPr>
            <a:r>
              <a:rPr lang="en-US" sz="3200" b="1" dirty="0">
                <a:solidFill>
                  <a:srgbClr val="C00000"/>
                </a:solidFill>
                <a:latin typeface="Comic Sans MS" pitchFamily="66" charset="0"/>
              </a:rPr>
              <a:t>0.612</a:t>
            </a:r>
          </a:p>
        </p:txBody>
      </p:sp>
    </p:spTree>
    <p:extLst>
      <p:ext uri="{BB962C8B-B14F-4D97-AF65-F5344CB8AC3E}">
        <p14:creationId xmlns:p14="http://schemas.microsoft.com/office/powerpoint/2010/main" val="3565347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29"/>
                                        </p:tgtEl>
                                        <p:attrNameLst>
                                          <p:attrName>style.visibility</p:attrName>
                                        </p:attrNameLst>
                                      </p:cBhvr>
                                      <p:to>
                                        <p:strVal val="visible"/>
                                      </p:to>
                                    </p:set>
                                    <p:animEffect transition="in" filter="blinds(horizontal)">
                                      <p:cBhvr>
                                        <p:cTn id="7" dur="500"/>
                                        <p:tgtEl>
                                          <p:spTgt spid="81929"/>
                                        </p:tgtEl>
                                      </p:cBhvr>
                                    </p:animEffect>
                                  </p:childTnLst>
                                </p:cTn>
                              </p:par>
                              <p:par>
                                <p:cTn id="8" presetID="3" presetClass="entr" presetSubtype="10" fill="hold" nodeType="withEffect">
                                  <p:stCondLst>
                                    <p:cond delay="0"/>
                                  </p:stCondLst>
                                  <p:childTnLst>
                                    <p:set>
                                      <p:cBhvr>
                                        <p:cTn id="9" dur="1" fill="hold">
                                          <p:stCondLst>
                                            <p:cond delay="0"/>
                                          </p:stCondLst>
                                        </p:cTn>
                                        <p:tgtEl>
                                          <p:spTgt spid="81927"/>
                                        </p:tgtEl>
                                        <p:attrNameLst>
                                          <p:attrName>style.visibility</p:attrName>
                                        </p:attrNameLst>
                                      </p:cBhvr>
                                      <p:to>
                                        <p:strVal val="visible"/>
                                      </p:to>
                                    </p:set>
                                    <p:animEffect transition="in" filter="blinds(horizontal)">
                                      <p:cBhvr>
                                        <p:cTn id="10" dur="500"/>
                                        <p:tgtEl>
                                          <p:spTgt spid="81927"/>
                                        </p:tgtEl>
                                      </p:cBhvr>
                                    </p:animEffect>
                                  </p:childTnLst>
                                </p:cTn>
                              </p:par>
                              <p:par>
                                <p:cTn id="11" presetID="3" presetClass="entr" presetSubtype="10" fill="hold" nodeType="withEffect">
                                  <p:stCondLst>
                                    <p:cond delay="0"/>
                                  </p:stCondLst>
                                  <p:childTnLst>
                                    <p:set>
                                      <p:cBhvr>
                                        <p:cTn id="12" dur="1" fill="hold">
                                          <p:stCondLst>
                                            <p:cond delay="0"/>
                                          </p:stCondLst>
                                        </p:cTn>
                                        <p:tgtEl>
                                          <p:spTgt spid="81926"/>
                                        </p:tgtEl>
                                        <p:attrNameLst>
                                          <p:attrName>style.visibility</p:attrName>
                                        </p:attrNameLst>
                                      </p:cBhvr>
                                      <p:to>
                                        <p:strVal val="visible"/>
                                      </p:to>
                                    </p:set>
                                    <p:animEffect transition="in" filter="blinds(horizontal)">
                                      <p:cBhvr>
                                        <p:cTn id="13" dur="500"/>
                                        <p:tgtEl>
                                          <p:spTgt spid="8192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81939">
                                            <p:txEl>
                                              <p:pRg st="1" end="1"/>
                                            </p:txEl>
                                          </p:spTgt>
                                        </p:tgtEl>
                                        <p:attrNameLst>
                                          <p:attrName>style.visibility</p:attrName>
                                        </p:attrNameLst>
                                      </p:cBhvr>
                                      <p:to>
                                        <p:strVal val="visible"/>
                                      </p:to>
                                    </p:set>
                                    <p:animEffect transition="in" filter="blinds(horizontal)">
                                      <p:cBhvr>
                                        <p:cTn id="18" dur="500"/>
                                        <p:tgtEl>
                                          <p:spTgt spid="8193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1930"/>
                                        </p:tgtEl>
                                        <p:attrNameLst>
                                          <p:attrName>style.visibility</p:attrName>
                                        </p:attrNameLst>
                                      </p:cBhvr>
                                      <p:to>
                                        <p:strVal val="visible"/>
                                      </p:to>
                                    </p:set>
                                    <p:animEffect transition="in" filter="blinds(horizontal)">
                                      <p:cBhvr>
                                        <p:cTn id="23" dur="500"/>
                                        <p:tgtEl>
                                          <p:spTgt spid="8193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1932"/>
                                        </p:tgtEl>
                                        <p:attrNameLst>
                                          <p:attrName>style.visibility</p:attrName>
                                        </p:attrNameLst>
                                      </p:cBhvr>
                                      <p:to>
                                        <p:strVal val="visible"/>
                                      </p:to>
                                    </p:set>
                                    <p:animEffect transition="in" filter="blinds(horizontal)">
                                      <p:cBhvr>
                                        <p:cTn id="26" dur="500"/>
                                        <p:tgtEl>
                                          <p:spTgt spid="81932"/>
                                        </p:tgtEl>
                                      </p:cBhvr>
                                    </p:animEffect>
                                  </p:childTnLst>
                                </p:cTn>
                              </p:par>
                              <p:par>
                                <p:cTn id="27" presetID="3" presetClass="entr" presetSubtype="10" fill="hold" nodeType="withEffect">
                                  <p:stCondLst>
                                    <p:cond delay="0"/>
                                  </p:stCondLst>
                                  <p:childTnLst>
                                    <p:set>
                                      <p:cBhvr>
                                        <p:cTn id="28" dur="1" fill="hold">
                                          <p:stCondLst>
                                            <p:cond delay="0"/>
                                          </p:stCondLst>
                                        </p:cTn>
                                        <p:tgtEl>
                                          <p:spTgt spid="81931"/>
                                        </p:tgtEl>
                                        <p:attrNameLst>
                                          <p:attrName>style.visibility</p:attrName>
                                        </p:attrNameLst>
                                      </p:cBhvr>
                                      <p:to>
                                        <p:strVal val="visible"/>
                                      </p:to>
                                    </p:set>
                                    <p:animEffect transition="in" filter="blinds(horizontal)">
                                      <p:cBhvr>
                                        <p:cTn id="29" dur="500"/>
                                        <p:tgtEl>
                                          <p:spTgt spid="8193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81933"/>
                                        </p:tgtEl>
                                        <p:attrNameLst>
                                          <p:attrName>style.visibility</p:attrName>
                                        </p:attrNameLst>
                                      </p:cBhvr>
                                      <p:to>
                                        <p:strVal val="visible"/>
                                      </p:to>
                                    </p:set>
                                    <p:animEffect transition="in" filter="blinds(horizontal)">
                                      <p:cBhvr>
                                        <p:cTn id="34" dur="500"/>
                                        <p:tgtEl>
                                          <p:spTgt spid="8193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81934"/>
                                        </p:tgtEl>
                                        <p:attrNameLst>
                                          <p:attrName>style.visibility</p:attrName>
                                        </p:attrNameLst>
                                      </p:cBhvr>
                                      <p:to>
                                        <p:strVal val="visible"/>
                                      </p:to>
                                    </p:set>
                                    <p:animEffect transition="in" filter="blinds(horizontal)">
                                      <p:cBhvr>
                                        <p:cTn id="37" dur="500"/>
                                        <p:tgtEl>
                                          <p:spTgt spid="8193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81935"/>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81937"/>
                                        </p:tgtEl>
                                        <p:attrNameLst>
                                          <p:attrName>style.visibility</p:attrName>
                                        </p:attrNameLst>
                                      </p:cBhvr>
                                      <p:to>
                                        <p:strVal val="visible"/>
                                      </p:to>
                                    </p:set>
                                  </p:childTnLst>
                                </p:cTn>
                              </p:par>
                            </p:childTnLst>
                          </p:cTn>
                        </p:par>
                        <p:par>
                          <p:cTn id="44" fill="hold" nodeType="afterGroup">
                            <p:stCondLst>
                              <p:cond delay="0"/>
                            </p:stCondLst>
                            <p:childTnLst>
                              <p:par>
                                <p:cTn id="45" presetID="1" presetClass="entr" presetSubtype="0" fill="hold" nodeType="afterEffect">
                                  <p:stCondLst>
                                    <p:cond delay="0"/>
                                  </p:stCondLst>
                                  <p:childTnLst>
                                    <p:set>
                                      <p:cBhvr>
                                        <p:cTn id="46" dur="1" fill="hold">
                                          <p:stCondLst>
                                            <p:cond delay="0"/>
                                          </p:stCondLst>
                                        </p:cTn>
                                        <p:tgtEl>
                                          <p:spTgt spid="8193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1938"/>
                                        </p:tgtEl>
                                        <p:attrNameLst>
                                          <p:attrName>style.visibility</p:attrName>
                                        </p:attrNameLst>
                                      </p:cBhvr>
                                      <p:to>
                                        <p:strVal val="visible"/>
                                      </p:to>
                                    </p:set>
                                  </p:childTnLst>
                                </p:cTn>
                              </p:par>
                              <p:par>
                                <p:cTn id="49" presetID="3" presetClass="entr" presetSubtype="10" fill="hold" grpId="0" nodeType="withEffect">
                                  <p:stCondLst>
                                    <p:cond delay="0"/>
                                  </p:stCondLst>
                                  <p:childTnLst>
                                    <p:set>
                                      <p:cBhvr>
                                        <p:cTn id="50" dur="1" fill="hold">
                                          <p:stCondLst>
                                            <p:cond delay="0"/>
                                          </p:stCondLst>
                                        </p:cTn>
                                        <p:tgtEl>
                                          <p:spTgt spid="81939">
                                            <p:txEl>
                                              <p:pRg st="0" end="0"/>
                                            </p:txEl>
                                          </p:spTgt>
                                        </p:tgtEl>
                                        <p:attrNameLst>
                                          <p:attrName>style.visibility</p:attrName>
                                        </p:attrNameLst>
                                      </p:cBhvr>
                                      <p:to>
                                        <p:strVal val="visible"/>
                                      </p:to>
                                    </p:set>
                                    <p:animEffect transition="in" filter="blinds(horizontal)">
                                      <p:cBhvr>
                                        <p:cTn id="51" dur="500"/>
                                        <p:tgtEl>
                                          <p:spTgt spid="81939">
                                            <p:txEl>
                                              <p:pRg st="0" end="0"/>
                                            </p:txEl>
                                          </p:spTgt>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81939">
                                            <p:txEl>
                                              <p:pRg st="1" end="1"/>
                                            </p:txEl>
                                          </p:spTgt>
                                        </p:tgtEl>
                                        <p:attrNameLst>
                                          <p:attrName>style.visibility</p:attrName>
                                        </p:attrNameLst>
                                      </p:cBhvr>
                                      <p:to>
                                        <p:strVal val="visible"/>
                                      </p:to>
                                    </p:set>
                                    <p:animEffect transition="in" filter="blinds(horizontal)">
                                      <p:cBhvr>
                                        <p:cTn id="54" dur="500"/>
                                        <p:tgtEl>
                                          <p:spTgt spid="81939">
                                            <p:txEl>
                                              <p:pRg st="1" end="1"/>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blinds(horizontal)">
                                      <p:cBhvr>
                                        <p:cTn id="59" dur="500"/>
                                        <p:tgtEl>
                                          <p:spTgt spid="2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2" presetClass="entr" presetSubtype="8" fill="hold"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slide(fromLeft)">
                                      <p:cBhvr>
                                        <p:cTn id="69" dur="500"/>
                                        <p:tgtEl>
                                          <p:spTgt spid="24"/>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2" presetClass="entr" presetSubtype="8" fill="hold" grpId="0" nodeType="clickEffect">
                                  <p:stCondLst>
                                    <p:cond delay="0"/>
                                  </p:stCondLst>
                                  <p:childTnLst>
                                    <p:set>
                                      <p:cBhvr>
                                        <p:cTn id="73" dur="1" fill="hold">
                                          <p:stCondLst>
                                            <p:cond delay="0"/>
                                          </p:stCondLst>
                                        </p:cTn>
                                        <p:tgtEl>
                                          <p:spTgt spid="81941"/>
                                        </p:tgtEl>
                                        <p:attrNameLst>
                                          <p:attrName>style.visibility</p:attrName>
                                        </p:attrNameLst>
                                      </p:cBhvr>
                                      <p:to>
                                        <p:strVal val="visible"/>
                                      </p:to>
                                    </p:set>
                                    <p:animEffect transition="in" filter="slide(fromLeft)">
                                      <p:cBhvr>
                                        <p:cTn id="74" dur="1000"/>
                                        <p:tgtEl>
                                          <p:spTgt spid="81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9" grpId="0"/>
      <p:bldP spid="81930" grpId="0"/>
      <p:bldP spid="81932" grpId="0"/>
      <p:bldP spid="81933" grpId="0"/>
      <p:bldP spid="81934" grpId="0"/>
      <p:bldP spid="81939" grpId="0" build="allAtOnce"/>
      <p:bldP spid="81941"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915400" cy="2971800"/>
          </a:xfrm>
        </p:spPr>
        <p:txBody>
          <a:bodyPr>
            <a:normAutofit fontScale="85000" lnSpcReduction="20000"/>
          </a:bodyPr>
          <a:lstStyle/>
          <a:p>
            <a:pPr marL="0" marR="0">
              <a:lnSpc>
                <a:spcPct val="115000"/>
              </a:lnSpc>
              <a:spcBef>
                <a:spcPts val="0"/>
              </a:spcBef>
              <a:spcAft>
                <a:spcPts val="1000"/>
              </a:spcAft>
            </a:pPr>
            <a:r>
              <a:rPr lang="en-US" u="sng" dirty="0">
                <a:solidFill>
                  <a:srgbClr val="800000"/>
                </a:solidFill>
                <a:latin typeface="Comic Sans MS" pitchFamily="66" charset="0"/>
                <a:ea typeface="Calibri"/>
                <a:cs typeface="Calibri"/>
              </a:rPr>
              <a:t>Identifying &amp; Counting  Significant Figures: </a:t>
            </a:r>
            <a:endParaRPr lang="en-US" dirty="0">
              <a:solidFill>
                <a:srgbClr val="800000"/>
              </a:solidFill>
              <a:latin typeface="Comic Sans MS" pitchFamily="66" charset="0"/>
              <a:ea typeface="Calibri"/>
              <a:cs typeface="Times New Roman"/>
            </a:endParaRPr>
          </a:p>
          <a:p>
            <a:pPr marL="0" marR="0">
              <a:lnSpc>
                <a:spcPct val="115000"/>
              </a:lnSpc>
              <a:spcBef>
                <a:spcPts val="0"/>
              </a:spcBef>
              <a:spcAft>
                <a:spcPts val="1000"/>
              </a:spcAft>
            </a:pPr>
            <a:r>
              <a:rPr lang="en-US" dirty="0">
                <a:solidFill>
                  <a:schemeClr val="accent4">
                    <a:lumMod val="10000"/>
                  </a:schemeClr>
                </a:solidFill>
                <a:latin typeface="Comic Sans MS" pitchFamily="66" charset="0"/>
                <a:ea typeface="Calibri"/>
                <a:cs typeface="Calibri"/>
              </a:rPr>
              <a:t>Use the </a:t>
            </a:r>
            <a:r>
              <a:rPr lang="en-US" i="1" dirty="0">
                <a:solidFill>
                  <a:schemeClr val="accent4">
                    <a:lumMod val="10000"/>
                  </a:schemeClr>
                </a:solidFill>
                <a:latin typeface="Comic Sans MS" pitchFamily="66" charset="0"/>
                <a:ea typeface="Calibri"/>
                <a:cs typeface="Calibri"/>
              </a:rPr>
              <a:t>Atlantic-Pacific Rule</a:t>
            </a:r>
            <a:r>
              <a:rPr lang="en-US" dirty="0">
                <a:solidFill>
                  <a:schemeClr val="accent4">
                    <a:lumMod val="10000"/>
                  </a:schemeClr>
                </a:solidFill>
                <a:latin typeface="Comic Sans MS" pitchFamily="66" charset="0"/>
                <a:ea typeface="Calibri"/>
                <a:cs typeface="Calibri"/>
              </a:rPr>
              <a:t>! If the decimal point is </a:t>
            </a:r>
            <a:r>
              <a:rPr lang="en-US" i="1" dirty="0">
                <a:solidFill>
                  <a:schemeClr val="accent4">
                    <a:lumMod val="10000"/>
                  </a:schemeClr>
                </a:solidFill>
                <a:latin typeface="Comic Sans MS" pitchFamily="66" charset="0"/>
                <a:ea typeface="Calibri"/>
                <a:cs typeface="Calibri"/>
              </a:rPr>
              <a:t>absent</a:t>
            </a:r>
            <a:r>
              <a:rPr lang="en-US" dirty="0">
                <a:solidFill>
                  <a:schemeClr val="accent4">
                    <a:lumMod val="10000"/>
                  </a:schemeClr>
                </a:solidFill>
                <a:latin typeface="Comic Sans MS" pitchFamily="66" charset="0"/>
                <a:ea typeface="Calibri"/>
                <a:cs typeface="Calibri"/>
              </a:rPr>
              <a:t> approach the number from the </a:t>
            </a:r>
            <a:r>
              <a:rPr lang="en-US" i="1" dirty="0">
                <a:solidFill>
                  <a:schemeClr val="accent4">
                    <a:lumMod val="10000"/>
                  </a:schemeClr>
                </a:solidFill>
                <a:latin typeface="Comic Sans MS" pitchFamily="66" charset="0"/>
                <a:ea typeface="Calibri"/>
                <a:cs typeface="Calibri"/>
              </a:rPr>
              <a:t>Atlantic</a:t>
            </a:r>
            <a:r>
              <a:rPr lang="en-US" dirty="0">
                <a:solidFill>
                  <a:schemeClr val="accent4">
                    <a:lumMod val="10000"/>
                  </a:schemeClr>
                </a:solidFill>
                <a:latin typeface="Comic Sans MS" pitchFamily="66" charset="0"/>
                <a:ea typeface="Calibri"/>
                <a:cs typeface="Calibri"/>
              </a:rPr>
              <a:t> side, go to your first non-zero number, and count all the way through. If the decimal point is </a:t>
            </a:r>
            <a:r>
              <a:rPr lang="en-US" i="1" dirty="0">
                <a:solidFill>
                  <a:schemeClr val="accent4">
                    <a:lumMod val="10000"/>
                  </a:schemeClr>
                </a:solidFill>
                <a:latin typeface="Comic Sans MS" pitchFamily="66" charset="0"/>
                <a:ea typeface="Calibri"/>
                <a:cs typeface="Calibri"/>
              </a:rPr>
              <a:t>present </a:t>
            </a:r>
            <a:r>
              <a:rPr lang="en-US" dirty="0">
                <a:solidFill>
                  <a:schemeClr val="accent4">
                    <a:lumMod val="10000"/>
                  </a:schemeClr>
                </a:solidFill>
                <a:latin typeface="Comic Sans MS" pitchFamily="66" charset="0"/>
                <a:ea typeface="Calibri"/>
                <a:cs typeface="Calibri"/>
              </a:rPr>
              <a:t>approach the number from the </a:t>
            </a:r>
            <a:r>
              <a:rPr lang="en-US" i="1" dirty="0">
                <a:solidFill>
                  <a:schemeClr val="accent4">
                    <a:lumMod val="10000"/>
                  </a:schemeClr>
                </a:solidFill>
                <a:latin typeface="Comic Sans MS" pitchFamily="66" charset="0"/>
                <a:ea typeface="Calibri"/>
                <a:cs typeface="Calibri"/>
              </a:rPr>
              <a:t>Pacific</a:t>
            </a:r>
            <a:r>
              <a:rPr lang="en-US" dirty="0">
                <a:solidFill>
                  <a:schemeClr val="accent4">
                    <a:lumMod val="10000"/>
                  </a:schemeClr>
                </a:solidFill>
                <a:latin typeface="Comic Sans MS" pitchFamily="66" charset="0"/>
                <a:ea typeface="Calibri"/>
                <a:cs typeface="Calibri"/>
              </a:rPr>
              <a:t> side go to your first non-zero number, and count all the way through. </a:t>
            </a:r>
            <a:endParaRPr lang="en-US" dirty="0"/>
          </a:p>
        </p:txBody>
      </p:sp>
      <p:pic>
        <p:nvPicPr>
          <p:cNvPr id="4" name="Picture 3"/>
          <p:cNvPicPr/>
          <p:nvPr/>
        </p:nvPicPr>
        <p:blipFill>
          <a:blip r:embed="rId2"/>
          <a:stretch>
            <a:fillRect/>
          </a:stretch>
        </p:blipFill>
        <p:spPr>
          <a:xfrm>
            <a:off x="2209800" y="3276600"/>
            <a:ext cx="4800600" cy="3124200"/>
          </a:xfrm>
          <a:prstGeom prst="rect">
            <a:avLst/>
          </a:prstGeom>
        </p:spPr>
      </p:pic>
      <p:sp>
        <p:nvSpPr>
          <p:cNvPr id="6" name="TextBox 5"/>
          <p:cNvSpPr txBox="1"/>
          <p:nvPr/>
        </p:nvSpPr>
        <p:spPr>
          <a:xfrm>
            <a:off x="7010400" y="4191000"/>
            <a:ext cx="2133600" cy="410882"/>
          </a:xfrm>
          <a:prstGeom prst="rect">
            <a:avLst/>
          </a:prstGeom>
          <a:noFill/>
        </p:spPr>
        <p:txBody>
          <a:bodyPr wrap="square" rtlCol="0">
            <a:spAutoFit/>
          </a:bodyPr>
          <a:lstStyle/>
          <a:p>
            <a:pPr marL="0" marR="0">
              <a:lnSpc>
                <a:spcPct val="115000"/>
              </a:lnSpc>
              <a:spcBef>
                <a:spcPts val="0"/>
              </a:spcBef>
              <a:spcAft>
                <a:spcPts val="1000"/>
              </a:spcAft>
            </a:pPr>
            <a:r>
              <a:rPr lang="en-US" sz="1800" b="1" dirty="0">
                <a:solidFill>
                  <a:schemeClr val="accent4">
                    <a:lumMod val="10000"/>
                  </a:schemeClr>
                </a:solidFill>
                <a:effectLst>
                  <a:outerShdw blurRad="38100" dist="38100" dir="2700000" algn="tl">
                    <a:srgbClr val="000000">
                      <a:alpha val="43137"/>
                    </a:srgbClr>
                  </a:outerShdw>
                </a:effectLst>
                <a:ea typeface="Calibri"/>
                <a:cs typeface="Times New Roman"/>
              </a:rPr>
              <a:t>Atlantic</a:t>
            </a:r>
            <a:r>
              <a:rPr lang="en-US" sz="1800" dirty="0">
                <a:solidFill>
                  <a:schemeClr val="accent4">
                    <a:lumMod val="10000"/>
                  </a:schemeClr>
                </a:solidFill>
                <a:ea typeface="Calibri"/>
                <a:cs typeface="Times New Roman"/>
              </a:rPr>
              <a:t> </a:t>
            </a:r>
            <a:r>
              <a:rPr lang="en-US" sz="1800" b="1" dirty="0">
                <a:solidFill>
                  <a:schemeClr val="accent4">
                    <a:lumMod val="10000"/>
                  </a:schemeClr>
                </a:solidFill>
                <a:effectLst>
                  <a:outerShdw blurRad="38100" dist="38100" dir="2700000" algn="tl">
                    <a:srgbClr val="000000">
                      <a:alpha val="43137"/>
                    </a:srgbClr>
                  </a:outerShdw>
                </a:effectLst>
                <a:ea typeface="Calibri"/>
                <a:cs typeface="Times New Roman"/>
              </a:rPr>
              <a:t>Ocean</a:t>
            </a:r>
          </a:p>
        </p:txBody>
      </p:sp>
      <p:sp>
        <p:nvSpPr>
          <p:cNvPr id="8" name="Rectangle 7"/>
          <p:cNvSpPr/>
          <p:nvPr/>
        </p:nvSpPr>
        <p:spPr>
          <a:xfrm>
            <a:off x="-6595" y="4191000"/>
            <a:ext cx="1978427" cy="422167"/>
          </a:xfrm>
          <a:prstGeom prst="rect">
            <a:avLst/>
          </a:prstGeom>
        </p:spPr>
        <p:txBody>
          <a:bodyPr wrap="none">
            <a:spAutoFit/>
          </a:bodyPr>
          <a:lstStyle/>
          <a:p>
            <a:pPr marL="0" marR="0">
              <a:lnSpc>
                <a:spcPct val="115000"/>
              </a:lnSpc>
              <a:spcBef>
                <a:spcPts val="0"/>
              </a:spcBef>
              <a:spcAft>
                <a:spcPts val="1000"/>
              </a:spcAft>
            </a:pPr>
            <a:r>
              <a:rPr lang="en-US" sz="2000" b="1" dirty="0" smtClean="0">
                <a:solidFill>
                  <a:schemeClr val="accent4">
                    <a:lumMod val="10000"/>
                  </a:schemeClr>
                </a:solidFill>
                <a:effectLst>
                  <a:outerShdw blurRad="38100" dist="38100" dir="2700000" algn="tl">
                    <a:srgbClr val="000000">
                      <a:alpha val="43137"/>
                    </a:srgbClr>
                  </a:outerShdw>
                </a:effectLst>
                <a:ea typeface="Calibri"/>
                <a:cs typeface="Times New Roman"/>
              </a:rPr>
              <a:t>Pacific  </a:t>
            </a:r>
            <a:r>
              <a:rPr lang="en-US" sz="2000" b="1" dirty="0">
                <a:solidFill>
                  <a:schemeClr val="accent4">
                    <a:lumMod val="10000"/>
                  </a:schemeClr>
                </a:solidFill>
                <a:effectLst>
                  <a:outerShdw blurRad="38100" dist="38100" dir="2700000" algn="tl">
                    <a:srgbClr val="000000">
                      <a:alpha val="43137"/>
                    </a:srgbClr>
                  </a:outerShdw>
                </a:effectLst>
                <a:ea typeface="Calibri"/>
                <a:cs typeface="Times New Roman"/>
              </a:rPr>
              <a:t>Ocean</a:t>
            </a:r>
          </a:p>
        </p:txBody>
      </p:sp>
      <p:sp>
        <p:nvSpPr>
          <p:cNvPr id="7" name="Right Arrow 6"/>
          <p:cNvSpPr/>
          <p:nvPr/>
        </p:nvSpPr>
        <p:spPr>
          <a:xfrm>
            <a:off x="609600" y="4953000"/>
            <a:ext cx="826135" cy="316865"/>
          </a:xfrm>
          <a:prstGeom prst="rightArrow">
            <a:avLst/>
          </a:prstGeom>
          <a:solidFill>
            <a:srgbClr val="FF0000"/>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800000"/>
              </a:solidFill>
            </a:endParaRPr>
          </a:p>
        </p:txBody>
      </p:sp>
      <p:sp>
        <p:nvSpPr>
          <p:cNvPr id="9" name="Right Arrow 8"/>
          <p:cNvSpPr/>
          <p:nvPr/>
        </p:nvSpPr>
        <p:spPr>
          <a:xfrm rot="10800000">
            <a:off x="7549832" y="4952999"/>
            <a:ext cx="826135" cy="316865"/>
          </a:xfrm>
          <a:prstGeom prst="rightArrow">
            <a:avLst/>
          </a:prstGeom>
          <a:solidFill>
            <a:srgbClr val="FF0000"/>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426060695"/>
      </p:ext>
    </p:extLst>
  </p:cSld>
  <p:clrMapOvr>
    <a:masterClrMapping/>
  </p:clrMapOvr>
  <p:transition spd="slow"/>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228600" y="381000"/>
            <a:ext cx="1981200" cy="762000"/>
          </a:xfrm>
        </p:spPr>
        <p:txBody>
          <a:bodyPr/>
          <a:lstStyle/>
          <a:p>
            <a:pPr eaLnBrk="1" hangingPunct="1">
              <a:defRPr/>
            </a:pPr>
            <a:r>
              <a:rPr lang="en-US" u="sng" smtClean="0"/>
              <a:t>Solute</a:t>
            </a:r>
          </a:p>
        </p:txBody>
      </p:sp>
      <p:sp>
        <p:nvSpPr>
          <p:cNvPr id="3075" name="Text Box 3"/>
          <p:cNvSpPr txBox="1">
            <a:spLocks noChangeArrowheads="1"/>
          </p:cNvSpPr>
          <p:nvPr/>
        </p:nvSpPr>
        <p:spPr bwMode="auto">
          <a:xfrm>
            <a:off x="457200" y="1143000"/>
            <a:ext cx="76358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b="1">
                <a:solidFill>
                  <a:schemeClr val="tx1"/>
                </a:solidFill>
                <a:latin typeface="Comic Sans MS" pitchFamily="66" charset="0"/>
              </a:defRPr>
            </a:lvl1pPr>
            <a:lvl2pPr marL="742950" indent="-285750" eaLnBrk="0" hangingPunct="0">
              <a:spcBef>
                <a:spcPct val="20000"/>
              </a:spcBef>
              <a:buChar char="–"/>
              <a:defRPr sz="2400" b="1">
                <a:solidFill>
                  <a:schemeClr val="tx1"/>
                </a:solidFill>
                <a:latin typeface="Comic Sans MS" pitchFamily="66" charset="0"/>
              </a:defRPr>
            </a:lvl2pPr>
            <a:lvl3pPr marL="1143000" indent="-228600" eaLnBrk="0" hangingPunct="0">
              <a:spcBef>
                <a:spcPct val="20000"/>
              </a:spcBef>
              <a:buChar char="•"/>
              <a:defRPr sz="2400" b="1">
                <a:solidFill>
                  <a:schemeClr val="tx1"/>
                </a:solidFill>
                <a:latin typeface="Comic Sans MS" pitchFamily="66" charset="0"/>
              </a:defRPr>
            </a:lvl3pPr>
            <a:lvl4pPr marL="1600200" indent="-228600" eaLnBrk="0" hangingPunct="0">
              <a:spcBef>
                <a:spcPct val="20000"/>
              </a:spcBef>
              <a:buChar char="–"/>
              <a:defRPr sz="2400" b="1">
                <a:solidFill>
                  <a:schemeClr val="tx1"/>
                </a:solidFill>
                <a:latin typeface="Comic Sans MS" pitchFamily="66" charset="0"/>
              </a:defRPr>
            </a:lvl4pPr>
            <a:lvl5pPr marL="2057400" indent="-228600" eaLnBrk="0" hangingPunct="0">
              <a:spcBef>
                <a:spcPct val="20000"/>
              </a:spcBef>
              <a:buChar char="»"/>
              <a:defRPr sz="2400" b="1">
                <a:solidFill>
                  <a:schemeClr val="tx1"/>
                </a:solidFill>
                <a:latin typeface="Comic Sans MS" pitchFamily="66" charset="0"/>
              </a:defRPr>
            </a:lvl5pPr>
            <a:lvl6pPr marL="2514600" indent="-228600" eaLnBrk="0" fontAlgn="base" hangingPunct="0">
              <a:spcBef>
                <a:spcPct val="20000"/>
              </a:spcBef>
              <a:spcAft>
                <a:spcPct val="0"/>
              </a:spcAft>
              <a:buChar char="»"/>
              <a:defRPr sz="2400" b="1">
                <a:solidFill>
                  <a:schemeClr val="tx1"/>
                </a:solidFill>
                <a:latin typeface="Comic Sans MS" pitchFamily="66" charset="0"/>
              </a:defRPr>
            </a:lvl6pPr>
            <a:lvl7pPr marL="2971800" indent="-228600" eaLnBrk="0" fontAlgn="base" hangingPunct="0">
              <a:spcBef>
                <a:spcPct val="20000"/>
              </a:spcBef>
              <a:spcAft>
                <a:spcPct val="0"/>
              </a:spcAft>
              <a:buChar char="»"/>
              <a:defRPr sz="2400" b="1">
                <a:solidFill>
                  <a:schemeClr val="tx1"/>
                </a:solidFill>
                <a:latin typeface="Comic Sans MS" pitchFamily="66" charset="0"/>
              </a:defRPr>
            </a:lvl7pPr>
            <a:lvl8pPr marL="3429000" indent="-228600" eaLnBrk="0" fontAlgn="base" hangingPunct="0">
              <a:spcBef>
                <a:spcPct val="20000"/>
              </a:spcBef>
              <a:spcAft>
                <a:spcPct val="0"/>
              </a:spcAft>
              <a:buChar char="»"/>
              <a:defRPr sz="2400" b="1">
                <a:solidFill>
                  <a:schemeClr val="tx1"/>
                </a:solidFill>
                <a:latin typeface="Comic Sans MS" pitchFamily="66" charset="0"/>
              </a:defRPr>
            </a:lvl8pPr>
            <a:lvl9pPr marL="3886200" indent="-228600" eaLnBrk="0" fontAlgn="base" hangingPunct="0">
              <a:spcBef>
                <a:spcPct val="20000"/>
              </a:spcBef>
              <a:spcAft>
                <a:spcPct val="0"/>
              </a:spcAft>
              <a:buChar char="»"/>
              <a:defRPr sz="2400" b="1">
                <a:solidFill>
                  <a:schemeClr val="tx1"/>
                </a:solidFill>
                <a:latin typeface="Comic Sans MS" pitchFamily="66" charset="0"/>
              </a:defRPr>
            </a:lvl9pPr>
          </a:lstStyle>
          <a:p>
            <a:pPr eaLnBrk="1" hangingPunct="1">
              <a:spcBef>
                <a:spcPct val="0"/>
              </a:spcBef>
              <a:buFontTx/>
              <a:buNone/>
            </a:pPr>
            <a:r>
              <a:rPr lang="en-US" altLang="en-US" sz="2800">
                <a:solidFill>
                  <a:srgbClr val="2F2B20"/>
                </a:solidFill>
              </a:rPr>
              <a:t>A solute is the dissolved substance in a solution.</a:t>
            </a:r>
          </a:p>
        </p:txBody>
      </p:sp>
      <p:sp>
        <p:nvSpPr>
          <p:cNvPr id="3076" name="Text Box 4"/>
          <p:cNvSpPr txBox="1">
            <a:spLocks noChangeArrowheads="1"/>
          </p:cNvSpPr>
          <p:nvPr/>
        </p:nvSpPr>
        <p:spPr bwMode="auto">
          <a:xfrm>
            <a:off x="517525" y="3702050"/>
            <a:ext cx="76358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b="1">
                <a:solidFill>
                  <a:schemeClr val="tx1"/>
                </a:solidFill>
                <a:latin typeface="Comic Sans MS" pitchFamily="66" charset="0"/>
              </a:defRPr>
            </a:lvl1pPr>
            <a:lvl2pPr marL="742950" indent="-285750" eaLnBrk="0" hangingPunct="0">
              <a:spcBef>
                <a:spcPct val="20000"/>
              </a:spcBef>
              <a:buChar char="–"/>
              <a:defRPr sz="2400" b="1">
                <a:solidFill>
                  <a:schemeClr val="tx1"/>
                </a:solidFill>
                <a:latin typeface="Comic Sans MS" pitchFamily="66" charset="0"/>
              </a:defRPr>
            </a:lvl2pPr>
            <a:lvl3pPr marL="1143000" indent="-228600" eaLnBrk="0" hangingPunct="0">
              <a:spcBef>
                <a:spcPct val="20000"/>
              </a:spcBef>
              <a:buChar char="•"/>
              <a:defRPr sz="2400" b="1">
                <a:solidFill>
                  <a:schemeClr val="tx1"/>
                </a:solidFill>
                <a:latin typeface="Comic Sans MS" pitchFamily="66" charset="0"/>
              </a:defRPr>
            </a:lvl3pPr>
            <a:lvl4pPr marL="1600200" indent="-228600" eaLnBrk="0" hangingPunct="0">
              <a:spcBef>
                <a:spcPct val="20000"/>
              </a:spcBef>
              <a:buChar char="–"/>
              <a:defRPr sz="2400" b="1">
                <a:solidFill>
                  <a:schemeClr val="tx1"/>
                </a:solidFill>
                <a:latin typeface="Comic Sans MS" pitchFamily="66" charset="0"/>
              </a:defRPr>
            </a:lvl4pPr>
            <a:lvl5pPr marL="2057400" indent="-228600" eaLnBrk="0" hangingPunct="0">
              <a:spcBef>
                <a:spcPct val="20000"/>
              </a:spcBef>
              <a:buChar char="»"/>
              <a:defRPr sz="2400" b="1">
                <a:solidFill>
                  <a:schemeClr val="tx1"/>
                </a:solidFill>
                <a:latin typeface="Comic Sans MS" pitchFamily="66" charset="0"/>
              </a:defRPr>
            </a:lvl5pPr>
            <a:lvl6pPr marL="2514600" indent="-228600" eaLnBrk="0" fontAlgn="base" hangingPunct="0">
              <a:spcBef>
                <a:spcPct val="20000"/>
              </a:spcBef>
              <a:spcAft>
                <a:spcPct val="0"/>
              </a:spcAft>
              <a:buChar char="»"/>
              <a:defRPr sz="2400" b="1">
                <a:solidFill>
                  <a:schemeClr val="tx1"/>
                </a:solidFill>
                <a:latin typeface="Comic Sans MS" pitchFamily="66" charset="0"/>
              </a:defRPr>
            </a:lvl6pPr>
            <a:lvl7pPr marL="2971800" indent="-228600" eaLnBrk="0" fontAlgn="base" hangingPunct="0">
              <a:spcBef>
                <a:spcPct val="20000"/>
              </a:spcBef>
              <a:spcAft>
                <a:spcPct val="0"/>
              </a:spcAft>
              <a:buChar char="»"/>
              <a:defRPr sz="2400" b="1">
                <a:solidFill>
                  <a:schemeClr val="tx1"/>
                </a:solidFill>
                <a:latin typeface="Comic Sans MS" pitchFamily="66" charset="0"/>
              </a:defRPr>
            </a:lvl7pPr>
            <a:lvl8pPr marL="3429000" indent="-228600" eaLnBrk="0" fontAlgn="base" hangingPunct="0">
              <a:spcBef>
                <a:spcPct val="20000"/>
              </a:spcBef>
              <a:spcAft>
                <a:spcPct val="0"/>
              </a:spcAft>
              <a:buChar char="»"/>
              <a:defRPr sz="2400" b="1">
                <a:solidFill>
                  <a:schemeClr val="tx1"/>
                </a:solidFill>
                <a:latin typeface="Comic Sans MS" pitchFamily="66" charset="0"/>
              </a:defRPr>
            </a:lvl8pPr>
            <a:lvl9pPr marL="3886200" indent="-228600" eaLnBrk="0" fontAlgn="base" hangingPunct="0">
              <a:spcBef>
                <a:spcPct val="20000"/>
              </a:spcBef>
              <a:spcAft>
                <a:spcPct val="0"/>
              </a:spcAft>
              <a:buChar char="»"/>
              <a:defRPr sz="2400" b="1">
                <a:solidFill>
                  <a:schemeClr val="tx1"/>
                </a:solidFill>
                <a:latin typeface="Comic Sans MS" pitchFamily="66" charset="0"/>
              </a:defRPr>
            </a:lvl9pPr>
          </a:lstStyle>
          <a:p>
            <a:pPr eaLnBrk="1" hangingPunct="1">
              <a:spcBef>
                <a:spcPct val="0"/>
              </a:spcBef>
              <a:buFontTx/>
              <a:buNone/>
            </a:pPr>
            <a:r>
              <a:rPr lang="en-US" altLang="en-US" sz="2800">
                <a:solidFill>
                  <a:srgbClr val="2F2B20"/>
                </a:solidFill>
              </a:rPr>
              <a:t>A solvent is the dissolving medium in a solution.</a:t>
            </a:r>
          </a:p>
        </p:txBody>
      </p:sp>
      <p:sp>
        <p:nvSpPr>
          <p:cNvPr id="136197" name="Rectangle 5"/>
          <p:cNvSpPr>
            <a:spLocks noChangeArrowheads="1"/>
          </p:cNvSpPr>
          <p:nvPr/>
        </p:nvSpPr>
        <p:spPr bwMode="auto">
          <a:xfrm>
            <a:off x="381000" y="2971800"/>
            <a:ext cx="1981200" cy="762000"/>
          </a:xfrm>
          <a:prstGeom prst="rect">
            <a:avLst/>
          </a:prstGeom>
          <a:noFill/>
          <a:ln w="9525">
            <a:noFill/>
            <a:miter lim="800000"/>
            <a:headEnd/>
            <a:tailEnd/>
          </a:ln>
          <a:effectLst/>
        </p:spPr>
        <p:txBody>
          <a:bodyPr anchor="ctr"/>
          <a:lstStyle/>
          <a:p>
            <a:pPr algn="ctr">
              <a:defRPr/>
            </a:pPr>
            <a:r>
              <a:rPr lang="en-US" sz="3600" u="sng">
                <a:solidFill>
                  <a:srgbClr val="675E47"/>
                </a:solidFill>
                <a:effectLst>
                  <a:outerShdw blurRad="38100" dist="38100" dir="2700000" algn="tl">
                    <a:srgbClr val="000000"/>
                  </a:outerShdw>
                </a:effectLst>
              </a:rPr>
              <a:t>Solvent</a:t>
            </a:r>
          </a:p>
        </p:txBody>
      </p:sp>
      <p:sp>
        <p:nvSpPr>
          <p:cNvPr id="136198" name="Text Box 6"/>
          <p:cNvSpPr txBox="1">
            <a:spLocks noChangeArrowheads="1"/>
          </p:cNvSpPr>
          <p:nvPr/>
        </p:nvSpPr>
        <p:spPr bwMode="auto">
          <a:xfrm>
            <a:off x="1050925" y="2103438"/>
            <a:ext cx="2814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b="1">
                <a:solidFill>
                  <a:schemeClr val="tx1"/>
                </a:solidFill>
                <a:latin typeface="Comic Sans MS" pitchFamily="66" charset="0"/>
              </a:defRPr>
            </a:lvl1pPr>
            <a:lvl2pPr marL="742950" indent="-285750" eaLnBrk="0" hangingPunct="0">
              <a:spcBef>
                <a:spcPct val="20000"/>
              </a:spcBef>
              <a:buChar char="–"/>
              <a:defRPr sz="2400" b="1">
                <a:solidFill>
                  <a:schemeClr val="tx1"/>
                </a:solidFill>
                <a:latin typeface="Comic Sans MS" pitchFamily="66" charset="0"/>
              </a:defRPr>
            </a:lvl2pPr>
            <a:lvl3pPr marL="1143000" indent="-228600" eaLnBrk="0" hangingPunct="0">
              <a:spcBef>
                <a:spcPct val="20000"/>
              </a:spcBef>
              <a:buChar char="•"/>
              <a:defRPr sz="2400" b="1">
                <a:solidFill>
                  <a:schemeClr val="tx1"/>
                </a:solidFill>
                <a:latin typeface="Comic Sans MS" pitchFamily="66" charset="0"/>
              </a:defRPr>
            </a:lvl3pPr>
            <a:lvl4pPr marL="1600200" indent="-228600" eaLnBrk="0" hangingPunct="0">
              <a:spcBef>
                <a:spcPct val="20000"/>
              </a:spcBef>
              <a:buChar char="–"/>
              <a:defRPr sz="2400" b="1">
                <a:solidFill>
                  <a:schemeClr val="tx1"/>
                </a:solidFill>
                <a:latin typeface="Comic Sans MS" pitchFamily="66" charset="0"/>
              </a:defRPr>
            </a:lvl4pPr>
            <a:lvl5pPr marL="2057400" indent="-228600" eaLnBrk="0" hangingPunct="0">
              <a:spcBef>
                <a:spcPct val="20000"/>
              </a:spcBef>
              <a:buChar char="»"/>
              <a:defRPr sz="2400" b="1">
                <a:solidFill>
                  <a:schemeClr val="tx1"/>
                </a:solidFill>
                <a:latin typeface="Comic Sans MS" pitchFamily="66" charset="0"/>
              </a:defRPr>
            </a:lvl5pPr>
            <a:lvl6pPr marL="2514600" indent="-228600" eaLnBrk="0" fontAlgn="base" hangingPunct="0">
              <a:spcBef>
                <a:spcPct val="20000"/>
              </a:spcBef>
              <a:spcAft>
                <a:spcPct val="0"/>
              </a:spcAft>
              <a:buChar char="»"/>
              <a:defRPr sz="2400" b="1">
                <a:solidFill>
                  <a:schemeClr val="tx1"/>
                </a:solidFill>
                <a:latin typeface="Comic Sans MS" pitchFamily="66" charset="0"/>
              </a:defRPr>
            </a:lvl6pPr>
            <a:lvl7pPr marL="2971800" indent="-228600" eaLnBrk="0" fontAlgn="base" hangingPunct="0">
              <a:spcBef>
                <a:spcPct val="20000"/>
              </a:spcBef>
              <a:spcAft>
                <a:spcPct val="0"/>
              </a:spcAft>
              <a:buChar char="»"/>
              <a:defRPr sz="2400" b="1">
                <a:solidFill>
                  <a:schemeClr val="tx1"/>
                </a:solidFill>
                <a:latin typeface="Comic Sans MS" pitchFamily="66" charset="0"/>
              </a:defRPr>
            </a:lvl7pPr>
            <a:lvl8pPr marL="3429000" indent="-228600" eaLnBrk="0" fontAlgn="base" hangingPunct="0">
              <a:spcBef>
                <a:spcPct val="20000"/>
              </a:spcBef>
              <a:spcAft>
                <a:spcPct val="0"/>
              </a:spcAft>
              <a:buChar char="»"/>
              <a:defRPr sz="2400" b="1">
                <a:solidFill>
                  <a:schemeClr val="tx1"/>
                </a:solidFill>
                <a:latin typeface="Comic Sans MS" pitchFamily="66" charset="0"/>
              </a:defRPr>
            </a:lvl8pPr>
            <a:lvl9pPr marL="3886200" indent="-228600" eaLnBrk="0" fontAlgn="base" hangingPunct="0">
              <a:spcBef>
                <a:spcPct val="20000"/>
              </a:spcBef>
              <a:spcAft>
                <a:spcPct val="0"/>
              </a:spcAft>
              <a:buChar char="»"/>
              <a:defRPr sz="2400" b="1">
                <a:solidFill>
                  <a:schemeClr val="tx1"/>
                </a:solidFill>
                <a:latin typeface="Comic Sans MS" pitchFamily="66" charset="0"/>
              </a:defRPr>
            </a:lvl9pPr>
          </a:lstStyle>
          <a:p>
            <a:pPr eaLnBrk="1" hangingPunct="1">
              <a:spcBef>
                <a:spcPct val="0"/>
              </a:spcBef>
              <a:buFontTx/>
              <a:buNone/>
            </a:pPr>
            <a:r>
              <a:rPr lang="en-US" altLang="en-US">
                <a:solidFill>
                  <a:srgbClr val="A9A57C"/>
                </a:solidFill>
              </a:rPr>
              <a:t>Salt</a:t>
            </a:r>
            <a:r>
              <a:rPr lang="en-US" altLang="en-US">
                <a:solidFill>
                  <a:srgbClr val="2F2B20"/>
                </a:solidFill>
              </a:rPr>
              <a:t> in salt water</a:t>
            </a:r>
          </a:p>
        </p:txBody>
      </p:sp>
      <p:sp>
        <p:nvSpPr>
          <p:cNvPr id="136199" name="Text Box 7"/>
          <p:cNvSpPr txBox="1">
            <a:spLocks noChangeArrowheads="1"/>
          </p:cNvSpPr>
          <p:nvPr/>
        </p:nvSpPr>
        <p:spPr bwMode="auto">
          <a:xfrm>
            <a:off x="4648200" y="2133600"/>
            <a:ext cx="321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b="1">
                <a:solidFill>
                  <a:schemeClr val="tx1"/>
                </a:solidFill>
                <a:latin typeface="Comic Sans MS" pitchFamily="66" charset="0"/>
              </a:defRPr>
            </a:lvl1pPr>
            <a:lvl2pPr marL="742950" indent="-285750" eaLnBrk="0" hangingPunct="0">
              <a:spcBef>
                <a:spcPct val="20000"/>
              </a:spcBef>
              <a:buChar char="–"/>
              <a:defRPr sz="2400" b="1">
                <a:solidFill>
                  <a:schemeClr val="tx1"/>
                </a:solidFill>
                <a:latin typeface="Comic Sans MS" pitchFamily="66" charset="0"/>
              </a:defRPr>
            </a:lvl2pPr>
            <a:lvl3pPr marL="1143000" indent="-228600" eaLnBrk="0" hangingPunct="0">
              <a:spcBef>
                <a:spcPct val="20000"/>
              </a:spcBef>
              <a:buChar char="•"/>
              <a:defRPr sz="2400" b="1">
                <a:solidFill>
                  <a:schemeClr val="tx1"/>
                </a:solidFill>
                <a:latin typeface="Comic Sans MS" pitchFamily="66" charset="0"/>
              </a:defRPr>
            </a:lvl3pPr>
            <a:lvl4pPr marL="1600200" indent="-228600" eaLnBrk="0" hangingPunct="0">
              <a:spcBef>
                <a:spcPct val="20000"/>
              </a:spcBef>
              <a:buChar char="–"/>
              <a:defRPr sz="2400" b="1">
                <a:solidFill>
                  <a:schemeClr val="tx1"/>
                </a:solidFill>
                <a:latin typeface="Comic Sans MS" pitchFamily="66" charset="0"/>
              </a:defRPr>
            </a:lvl4pPr>
            <a:lvl5pPr marL="2057400" indent="-228600" eaLnBrk="0" hangingPunct="0">
              <a:spcBef>
                <a:spcPct val="20000"/>
              </a:spcBef>
              <a:buChar char="»"/>
              <a:defRPr sz="2400" b="1">
                <a:solidFill>
                  <a:schemeClr val="tx1"/>
                </a:solidFill>
                <a:latin typeface="Comic Sans MS" pitchFamily="66" charset="0"/>
              </a:defRPr>
            </a:lvl5pPr>
            <a:lvl6pPr marL="2514600" indent="-228600" eaLnBrk="0" fontAlgn="base" hangingPunct="0">
              <a:spcBef>
                <a:spcPct val="20000"/>
              </a:spcBef>
              <a:spcAft>
                <a:spcPct val="0"/>
              </a:spcAft>
              <a:buChar char="»"/>
              <a:defRPr sz="2400" b="1">
                <a:solidFill>
                  <a:schemeClr val="tx1"/>
                </a:solidFill>
                <a:latin typeface="Comic Sans MS" pitchFamily="66" charset="0"/>
              </a:defRPr>
            </a:lvl6pPr>
            <a:lvl7pPr marL="2971800" indent="-228600" eaLnBrk="0" fontAlgn="base" hangingPunct="0">
              <a:spcBef>
                <a:spcPct val="20000"/>
              </a:spcBef>
              <a:spcAft>
                <a:spcPct val="0"/>
              </a:spcAft>
              <a:buChar char="»"/>
              <a:defRPr sz="2400" b="1">
                <a:solidFill>
                  <a:schemeClr val="tx1"/>
                </a:solidFill>
                <a:latin typeface="Comic Sans MS" pitchFamily="66" charset="0"/>
              </a:defRPr>
            </a:lvl7pPr>
            <a:lvl8pPr marL="3429000" indent="-228600" eaLnBrk="0" fontAlgn="base" hangingPunct="0">
              <a:spcBef>
                <a:spcPct val="20000"/>
              </a:spcBef>
              <a:spcAft>
                <a:spcPct val="0"/>
              </a:spcAft>
              <a:buChar char="»"/>
              <a:defRPr sz="2400" b="1">
                <a:solidFill>
                  <a:schemeClr val="tx1"/>
                </a:solidFill>
                <a:latin typeface="Comic Sans MS" pitchFamily="66" charset="0"/>
              </a:defRPr>
            </a:lvl8pPr>
            <a:lvl9pPr marL="3886200" indent="-228600" eaLnBrk="0" fontAlgn="base" hangingPunct="0">
              <a:spcBef>
                <a:spcPct val="20000"/>
              </a:spcBef>
              <a:spcAft>
                <a:spcPct val="0"/>
              </a:spcAft>
              <a:buChar char="»"/>
              <a:defRPr sz="2400" b="1">
                <a:solidFill>
                  <a:schemeClr val="tx1"/>
                </a:solidFill>
                <a:latin typeface="Comic Sans MS" pitchFamily="66" charset="0"/>
              </a:defRPr>
            </a:lvl9pPr>
          </a:lstStyle>
          <a:p>
            <a:pPr eaLnBrk="1" hangingPunct="1">
              <a:spcBef>
                <a:spcPct val="0"/>
              </a:spcBef>
              <a:buFontTx/>
              <a:buNone/>
            </a:pPr>
            <a:r>
              <a:rPr lang="en-US" altLang="en-US">
                <a:solidFill>
                  <a:srgbClr val="A9A57C"/>
                </a:solidFill>
              </a:rPr>
              <a:t>Sugar</a:t>
            </a:r>
            <a:r>
              <a:rPr lang="en-US" altLang="en-US">
                <a:solidFill>
                  <a:srgbClr val="2F2B20"/>
                </a:solidFill>
              </a:rPr>
              <a:t> in soda drinks</a:t>
            </a:r>
          </a:p>
        </p:txBody>
      </p:sp>
      <p:sp>
        <p:nvSpPr>
          <p:cNvPr id="136200" name="Text Box 8"/>
          <p:cNvSpPr txBox="1">
            <a:spLocks noChangeArrowheads="1"/>
          </p:cNvSpPr>
          <p:nvPr/>
        </p:nvSpPr>
        <p:spPr bwMode="auto">
          <a:xfrm>
            <a:off x="2057400" y="2667000"/>
            <a:ext cx="4545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b="1">
                <a:solidFill>
                  <a:schemeClr val="tx1"/>
                </a:solidFill>
                <a:latin typeface="Comic Sans MS" pitchFamily="66" charset="0"/>
              </a:defRPr>
            </a:lvl1pPr>
            <a:lvl2pPr marL="742950" indent="-285750" eaLnBrk="0" hangingPunct="0">
              <a:spcBef>
                <a:spcPct val="20000"/>
              </a:spcBef>
              <a:buChar char="–"/>
              <a:defRPr sz="2400" b="1">
                <a:solidFill>
                  <a:schemeClr val="tx1"/>
                </a:solidFill>
                <a:latin typeface="Comic Sans MS" pitchFamily="66" charset="0"/>
              </a:defRPr>
            </a:lvl2pPr>
            <a:lvl3pPr marL="1143000" indent="-228600" eaLnBrk="0" hangingPunct="0">
              <a:spcBef>
                <a:spcPct val="20000"/>
              </a:spcBef>
              <a:buChar char="•"/>
              <a:defRPr sz="2400" b="1">
                <a:solidFill>
                  <a:schemeClr val="tx1"/>
                </a:solidFill>
                <a:latin typeface="Comic Sans MS" pitchFamily="66" charset="0"/>
              </a:defRPr>
            </a:lvl3pPr>
            <a:lvl4pPr marL="1600200" indent="-228600" eaLnBrk="0" hangingPunct="0">
              <a:spcBef>
                <a:spcPct val="20000"/>
              </a:spcBef>
              <a:buChar char="–"/>
              <a:defRPr sz="2400" b="1">
                <a:solidFill>
                  <a:schemeClr val="tx1"/>
                </a:solidFill>
                <a:latin typeface="Comic Sans MS" pitchFamily="66" charset="0"/>
              </a:defRPr>
            </a:lvl4pPr>
            <a:lvl5pPr marL="2057400" indent="-228600" eaLnBrk="0" hangingPunct="0">
              <a:spcBef>
                <a:spcPct val="20000"/>
              </a:spcBef>
              <a:buChar char="»"/>
              <a:defRPr sz="2400" b="1">
                <a:solidFill>
                  <a:schemeClr val="tx1"/>
                </a:solidFill>
                <a:latin typeface="Comic Sans MS" pitchFamily="66" charset="0"/>
              </a:defRPr>
            </a:lvl5pPr>
            <a:lvl6pPr marL="2514600" indent="-228600" eaLnBrk="0" fontAlgn="base" hangingPunct="0">
              <a:spcBef>
                <a:spcPct val="20000"/>
              </a:spcBef>
              <a:spcAft>
                <a:spcPct val="0"/>
              </a:spcAft>
              <a:buChar char="»"/>
              <a:defRPr sz="2400" b="1">
                <a:solidFill>
                  <a:schemeClr val="tx1"/>
                </a:solidFill>
                <a:latin typeface="Comic Sans MS" pitchFamily="66" charset="0"/>
              </a:defRPr>
            </a:lvl6pPr>
            <a:lvl7pPr marL="2971800" indent="-228600" eaLnBrk="0" fontAlgn="base" hangingPunct="0">
              <a:spcBef>
                <a:spcPct val="20000"/>
              </a:spcBef>
              <a:spcAft>
                <a:spcPct val="0"/>
              </a:spcAft>
              <a:buChar char="»"/>
              <a:defRPr sz="2400" b="1">
                <a:solidFill>
                  <a:schemeClr val="tx1"/>
                </a:solidFill>
                <a:latin typeface="Comic Sans MS" pitchFamily="66" charset="0"/>
              </a:defRPr>
            </a:lvl7pPr>
            <a:lvl8pPr marL="3429000" indent="-228600" eaLnBrk="0" fontAlgn="base" hangingPunct="0">
              <a:spcBef>
                <a:spcPct val="20000"/>
              </a:spcBef>
              <a:spcAft>
                <a:spcPct val="0"/>
              </a:spcAft>
              <a:buChar char="»"/>
              <a:defRPr sz="2400" b="1">
                <a:solidFill>
                  <a:schemeClr val="tx1"/>
                </a:solidFill>
                <a:latin typeface="Comic Sans MS" pitchFamily="66" charset="0"/>
              </a:defRPr>
            </a:lvl8pPr>
            <a:lvl9pPr marL="3886200" indent="-228600" eaLnBrk="0" fontAlgn="base" hangingPunct="0">
              <a:spcBef>
                <a:spcPct val="20000"/>
              </a:spcBef>
              <a:spcAft>
                <a:spcPct val="0"/>
              </a:spcAft>
              <a:buChar char="»"/>
              <a:defRPr sz="2400" b="1">
                <a:solidFill>
                  <a:schemeClr val="tx1"/>
                </a:solidFill>
                <a:latin typeface="Comic Sans MS" pitchFamily="66" charset="0"/>
              </a:defRPr>
            </a:lvl9pPr>
          </a:lstStyle>
          <a:p>
            <a:pPr eaLnBrk="1" hangingPunct="1">
              <a:spcBef>
                <a:spcPct val="0"/>
              </a:spcBef>
              <a:buFontTx/>
              <a:buNone/>
            </a:pPr>
            <a:r>
              <a:rPr lang="en-US" altLang="en-US">
                <a:solidFill>
                  <a:srgbClr val="A9A57C"/>
                </a:solidFill>
              </a:rPr>
              <a:t>Carbon dioxide</a:t>
            </a:r>
            <a:r>
              <a:rPr lang="en-US" altLang="en-US">
                <a:solidFill>
                  <a:srgbClr val="2F2B20"/>
                </a:solidFill>
              </a:rPr>
              <a:t> in soda drinks</a:t>
            </a:r>
          </a:p>
        </p:txBody>
      </p:sp>
      <p:sp>
        <p:nvSpPr>
          <p:cNvPr id="136201" name="Text Box 9"/>
          <p:cNvSpPr txBox="1">
            <a:spLocks noChangeArrowheads="1"/>
          </p:cNvSpPr>
          <p:nvPr/>
        </p:nvSpPr>
        <p:spPr bwMode="auto">
          <a:xfrm>
            <a:off x="1066800" y="4724400"/>
            <a:ext cx="3152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b="1">
                <a:solidFill>
                  <a:schemeClr val="tx1"/>
                </a:solidFill>
                <a:latin typeface="Comic Sans MS" pitchFamily="66" charset="0"/>
              </a:defRPr>
            </a:lvl1pPr>
            <a:lvl2pPr marL="742950" indent="-285750" eaLnBrk="0" hangingPunct="0">
              <a:spcBef>
                <a:spcPct val="20000"/>
              </a:spcBef>
              <a:buChar char="–"/>
              <a:defRPr sz="2400" b="1">
                <a:solidFill>
                  <a:schemeClr val="tx1"/>
                </a:solidFill>
                <a:latin typeface="Comic Sans MS" pitchFamily="66" charset="0"/>
              </a:defRPr>
            </a:lvl2pPr>
            <a:lvl3pPr marL="1143000" indent="-228600" eaLnBrk="0" hangingPunct="0">
              <a:spcBef>
                <a:spcPct val="20000"/>
              </a:spcBef>
              <a:buChar char="•"/>
              <a:defRPr sz="2400" b="1">
                <a:solidFill>
                  <a:schemeClr val="tx1"/>
                </a:solidFill>
                <a:latin typeface="Comic Sans MS" pitchFamily="66" charset="0"/>
              </a:defRPr>
            </a:lvl3pPr>
            <a:lvl4pPr marL="1600200" indent="-228600" eaLnBrk="0" hangingPunct="0">
              <a:spcBef>
                <a:spcPct val="20000"/>
              </a:spcBef>
              <a:buChar char="–"/>
              <a:defRPr sz="2400" b="1">
                <a:solidFill>
                  <a:schemeClr val="tx1"/>
                </a:solidFill>
                <a:latin typeface="Comic Sans MS" pitchFamily="66" charset="0"/>
              </a:defRPr>
            </a:lvl4pPr>
            <a:lvl5pPr marL="2057400" indent="-228600" eaLnBrk="0" hangingPunct="0">
              <a:spcBef>
                <a:spcPct val="20000"/>
              </a:spcBef>
              <a:buChar char="»"/>
              <a:defRPr sz="2400" b="1">
                <a:solidFill>
                  <a:schemeClr val="tx1"/>
                </a:solidFill>
                <a:latin typeface="Comic Sans MS" pitchFamily="66" charset="0"/>
              </a:defRPr>
            </a:lvl5pPr>
            <a:lvl6pPr marL="2514600" indent="-228600" eaLnBrk="0" fontAlgn="base" hangingPunct="0">
              <a:spcBef>
                <a:spcPct val="20000"/>
              </a:spcBef>
              <a:spcAft>
                <a:spcPct val="0"/>
              </a:spcAft>
              <a:buChar char="»"/>
              <a:defRPr sz="2400" b="1">
                <a:solidFill>
                  <a:schemeClr val="tx1"/>
                </a:solidFill>
                <a:latin typeface="Comic Sans MS" pitchFamily="66" charset="0"/>
              </a:defRPr>
            </a:lvl6pPr>
            <a:lvl7pPr marL="2971800" indent="-228600" eaLnBrk="0" fontAlgn="base" hangingPunct="0">
              <a:spcBef>
                <a:spcPct val="20000"/>
              </a:spcBef>
              <a:spcAft>
                <a:spcPct val="0"/>
              </a:spcAft>
              <a:buChar char="»"/>
              <a:defRPr sz="2400" b="1">
                <a:solidFill>
                  <a:schemeClr val="tx1"/>
                </a:solidFill>
                <a:latin typeface="Comic Sans MS" pitchFamily="66" charset="0"/>
              </a:defRPr>
            </a:lvl7pPr>
            <a:lvl8pPr marL="3429000" indent="-228600" eaLnBrk="0" fontAlgn="base" hangingPunct="0">
              <a:spcBef>
                <a:spcPct val="20000"/>
              </a:spcBef>
              <a:spcAft>
                <a:spcPct val="0"/>
              </a:spcAft>
              <a:buChar char="»"/>
              <a:defRPr sz="2400" b="1">
                <a:solidFill>
                  <a:schemeClr val="tx1"/>
                </a:solidFill>
                <a:latin typeface="Comic Sans MS" pitchFamily="66" charset="0"/>
              </a:defRPr>
            </a:lvl8pPr>
            <a:lvl9pPr marL="3886200" indent="-228600" eaLnBrk="0" fontAlgn="base" hangingPunct="0">
              <a:spcBef>
                <a:spcPct val="20000"/>
              </a:spcBef>
              <a:spcAft>
                <a:spcPct val="0"/>
              </a:spcAft>
              <a:buChar char="»"/>
              <a:defRPr sz="2400" b="1">
                <a:solidFill>
                  <a:schemeClr val="tx1"/>
                </a:solidFill>
                <a:latin typeface="Comic Sans MS" pitchFamily="66" charset="0"/>
              </a:defRPr>
            </a:lvl9pPr>
          </a:lstStyle>
          <a:p>
            <a:pPr eaLnBrk="1" hangingPunct="1">
              <a:spcBef>
                <a:spcPct val="0"/>
              </a:spcBef>
              <a:buFontTx/>
              <a:buNone/>
            </a:pPr>
            <a:r>
              <a:rPr lang="en-US" altLang="en-US">
                <a:solidFill>
                  <a:srgbClr val="A9A57C"/>
                </a:solidFill>
              </a:rPr>
              <a:t>Water</a:t>
            </a:r>
            <a:r>
              <a:rPr lang="en-US" altLang="en-US">
                <a:solidFill>
                  <a:srgbClr val="2F2B20"/>
                </a:solidFill>
              </a:rPr>
              <a:t> in salt water</a:t>
            </a:r>
          </a:p>
        </p:txBody>
      </p:sp>
      <p:sp>
        <p:nvSpPr>
          <p:cNvPr id="136202" name="Text Box 10"/>
          <p:cNvSpPr txBox="1">
            <a:spLocks noChangeArrowheads="1"/>
          </p:cNvSpPr>
          <p:nvPr/>
        </p:nvSpPr>
        <p:spPr bwMode="auto">
          <a:xfrm>
            <a:off x="4800600" y="4724400"/>
            <a:ext cx="2297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b="1">
                <a:solidFill>
                  <a:schemeClr val="tx1"/>
                </a:solidFill>
                <a:latin typeface="Comic Sans MS" pitchFamily="66" charset="0"/>
              </a:defRPr>
            </a:lvl1pPr>
            <a:lvl2pPr marL="742950" indent="-285750" eaLnBrk="0" hangingPunct="0">
              <a:spcBef>
                <a:spcPct val="20000"/>
              </a:spcBef>
              <a:buChar char="–"/>
              <a:defRPr sz="2400" b="1">
                <a:solidFill>
                  <a:schemeClr val="tx1"/>
                </a:solidFill>
                <a:latin typeface="Comic Sans MS" pitchFamily="66" charset="0"/>
              </a:defRPr>
            </a:lvl2pPr>
            <a:lvl3pPr marL="1143000" indent="-228600" eaLnBrk="0" hangingPunct="0">
              <a:spcBef>
                <a:spcPct val="20000"/>
              </a:spcBef>
              <a:buChar char="•"/>
              <a:defRPr sz="2400" b="1">
                <a:solidFill>
                  <a:schemeClr val="tx1"/>
                </a:solidFill>
                <a:latin typeface="Comic Sans MS" pitchFamily="66" charset="0"/>
              </a:defRPr>
            </a:lvl3pPr>
            <a:lvl4pPr marL="1600200" indent="-228600" eaLnBrk="0" hangingPunct="0">
              <a:spcBef>
                <a:spcPct val="20000"/>
              </a:spcBef>
              <a:buChar char="–"/>
              <a:defRPr sz="2400" b="1">
                <a:solidFill>
                  <a:schemeClr val="tx1"/>
                </a:solidFill>
                <a:latin typeface="Comic Sans MS" pitchFamily="66" charset="0"/>
              </a:defRPr>
            </a:lvl4pPr>
            <a:lvl5pPr marL="2057400" indent="-228600" eaLnBrk="0" hangingPunct="0">
              <a:spcBef>
                <a:spcPct val="20000"/>
              </a:spcBef>
              <a:buChar char="»"/>
              <a:defRPr sz="2400" b="1">
                <a:solidFill>
                  <a:schemeClr val="tx1"/>
                </a:solidFill>
                <a:latin typeface="Comic Sans MS" pitchFamily="66" charset="0"/>
              </a:defRPr>
            </a:lvl5pPr>
            <a:lvl6pPr marL="2514600" indent="-228600" eaLnBrk="0" fontAlgn="base" hangingPunct="0">
              <a:spcBef>
                <a:spcPct val="20000"/>
              </a:spcBef>
              <a:spcAft>
                <a:spcPct val="0"/>
              </a:spcAft>
              <a:buChar char="»"/>
              <a:defRPr sz="2400" b="1">
                <a:solidFill>
                  <a:schemeClr val="tx1"/>
                </a:solidFill>
                <a:latin typeface="Comic Sans MS" pitchFamily="66" charset="0"/>
              </a:defRPr>
            </a:lvl6pPr>
            <a:lvl7pPr marL="2971800" indent="-228600" eaLnBrk="0" fontAlgn="base" hangingPunct="0">
              <a:spcBef>
                <a:spcPct val="20000"/>
              </a:spcBef>
              <a:spcAft>
                <a:spcPct val="0"/>
              </a:spcAft>
              <a:buChar char="»"/>
              <a:defRPr sz="2400" b="1">
                <a:solidFill>
                  <a:schemeClr val="tx1"/>
                </a:solidFill>
                <a:latin typeface="Comic Sans MS" pitchFamily="66" charset="0"/>
              </a:defRPr>
            </a:lvl7pPr>
            <a:lvl8pPr marL="3429000" indent="-228600" eaLnBrk="0" fontAlgn="base" hangingPunct="0">
              <a:spcBef>
                <a:spcPct val="20000"/>
              </a:spcBef>
              <a:spcAft>
                <a:spcPct val="0"/>
              </a:spcAft>
              <a:buChar char="»"/>
              <a:defRPr sz="2400" b="1">
                <a:solidFill>
                  <a:schemeClr val="tx1"/>
                </a:solidFill>
                <a:latin typeface="Comic Sans MS" pitchFamily="66" charset="0"/>
              </a:defRPr>
            </a:lvl8pPr>
            <a:lvl9pPr marL="3886200" indent="-228600" eaLnBrk="0" fontAlgn="base" hangingPunct="0">
              <a:spcBef>
                <a:spcPct val="20000"/>
              </a:spcBef>
              <a:spcAft>
                <a:spcPct val="0"/>
              </a:spcAft>
              <a:buChar char="»"/>
              <a:defRPr sz="2400" b="1">
                <a:solidFill>
                  <a:schemeClr val="tx1"/>
                </a:solidFill>
                <a:latin typeface="Comic Sans MS" pitchFamily="66" charset="0"/>
              </a:defRPr>
            </a:lvl9pPr>
          </a:lstStyle>
          <a:p>
            <a:pPr eaLnBrk="1" hangingPunct="1">
              <a:spcBef>
                <a:spcPct val="0"/>
              </a:spcBef>
              <a:buFontTx/>
              <a:buNone/>
            </a:pPr>
            <a:r>
              <a:rPr lang="en-US" altLang="en-US">
                <a:solidFill>
                  <a:srgbClr val="A9A57C"/>
                </a:solidFill>
              </a:rPr>
              <a:t>Water</a:t>
            </a:r>
            <a:r>
              <a:rPr lang="en-US" altLang="en-US">
                <a:solidFill>
                  <a:srgbClr val="2F2B20"/>
                </a:solidFill>
              </a:rPr>
              <a:t> in soda</a:t>
            </a:r>
          </a:p>
        </p:txBody>
      </p:sp>
      <p:sp>
        <p:nvSpPr>
          <p:cNvPr id="3083" name="Text Box 11"/>
          <p:cNvSpPr txBox="1">
            <a:spLocks noChangeArrowheads="1"/>
          </p:cNvSpPr>
          <p:nvPr/>
        </p:nvSpPr>
        <p:spPr bwMode="auto">
          <a:xfrm>
            <a:off x="3260725" y="117475"/>
            <a:ext cx="31257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b="1">
                <a:solidFill>
                  <a:schemeClr val="tx1"/>
                </a:solidFill>
                <a:latin typeface="Comic Sans MS" pitchFamily="66" charset="0"/>
              </a:defRPr>
            </a:lvl1pPr>
            <a:lvl2pPr marL="742950" indent="-285750" eaLnBrk="0" hangingPunct="0">
              <a:spcBef>
                <a:spcPct val="20000"/>
              </a:spcBef>
              <a:buChar char="–"/>
              <a:defRPr sz="2400" b="1">
                <a:solidFill>
                  <a:schemeClr val="tx1"/>
                </a:solidFill>
                <a:latin typeface="Comic Sans MS" pitchFamily="66" charset="0"/>
              </a:defRPr>
            </a:lvl2pPr>
            <a:lvl3pPr marL="1143000" indent="-228600" eaLnBrk="0" hangingPunct="0">
              <a:spcBef>
                <a:spcPct val="20000"/>
              </a:spcBef>
              <a:buChar char="•"/>
              <a:defRPr sz="2400" b="1">
                <a:solidFill>
                  <a:schemeClr val="tx1"/>
                </a:solidFill>
                <a:latin typeface="Comic Sans MS" pitchFamily="66" charset="0"/>
              </a:defRPr>
            </a:lvl3pPr>
            <a:lvl4pPr marL="1600200" indent="-228600" eaLnBrk="0" hangingPunct="0">
              <a:spcBef>
                <a:spcPct val="20000"/>
              </a:spcBef>
              <a:buChar char="–"/>
              <a:defRPr sz="2400" b="1">
                <a:solidFill>
                  <a:schemeClr val="tx1"/>
                </a:solidFill>
                <a:latin typeface="Comic Sans MS" pitchFamily="66" charset="0"/>
              </a:defRPr>
            </a:lvl4pPr>
            <a:lvl5pPr marL="2057400" indent="-228600" eaLnBrk="0" hangingPunct="0">
              <a:spcBef>
                <a:spcPct val="20000"/>
              </a:spcBef>
              <a:buChar char="»"/>
              <a:defRPr sz="2400" b="1">
                <a:solidFill>
                  <a:schemeClr val="tx1"/>
                </a:solidFill>
                <a:latin typeface="Comic Sans MS" pitchFamily="66" charset="0"/>
              </a:defRPr>
            </a:lvl5pPr>
            <a:lvl6pPr marL="2514600" indent="-228600" eaLnBrk="0" fontAlgn="base" hangingPunct="0">
              <a:spcBef>
                <a:spcPct val="20000"/>
              </a:spcBef>
              <a:spcAft>
                <a:spcPct val="0"/>
              </a:spcAft>
              <a:buChar char="»"/>
              <a:defRPr sz="2400" b="1">
                <a:solidFill>
                  <a:schemeClr val="tx1"/>
                </a:solidFill>
                <a:latin typeface="Comic Sans MS" pitchFamily="66" charset="0"/>
              </a:defRPr>
            </a:lvl6pPr>
            <a:lvl7pPr marL="2971800" indent="-228600" eaLnBrk="0" fontAlgn="base" hangingPunct="0">
              <a:spcBef>
                <a:spcPct val="20000"/>
              </a:spcBef>
              <a:spcAft>
                <a:spcPct val="0"/>
              </a:spcAft>
              <a:buChar char="»"/>
              <a:defRPr sz="2400" b="1">
                <a:solidFill>
                  <a:schemeClr val="tx1"/>
                </a:solidFill>
                <a:latin typeface="Comic Sans MS" pitchFamily="66" charset="0"/>
              </a:defRPr>
            </a:lvl7pPr>
            <a:lvl8pPr marL="3429000" indent="-228600" eaLnBrk="0" fontAlgn="base" hangingPunct="0">
              <a:spcBef>
                <a:spcPct val="20000"/>
              </a:spcBef>
              <a:spcAft>
                <a:spcPct val="0"/>
              </a:spcAft>
              <a:buChar char="»"/>
              <a:defRPr sz="2400" b="1">
                <a:solidFill>
                  <a:schemeClr val="tx1"/>
                </a:solidFill>
                <a:latin typeface="Comic Sans MS" pitchFamily="66" charset="0"/>
              </a:defRPr>
            </a:lvl8pPr>
            <a:lvl9pPr marL="3886200" indent="-228600" eaLnBrk="0" fontAlgn="base" hangingPunct="0">
              <a:spcBef>
                <a:spcPct val="20000"/>
              </a:spcBef>
              <a:spcAft>
                <a:spcPct val="0"/>
              </a:spcAft>
              <a:buChar char="»"/>
              <a:defRPr sz="2400" b="1">
                <a:solidFill>
                  <a:schemeClr val="tx1"/>
                </a:solidFill>
                <a:latin typeface="Comic Sans MS" pitchFamily="66" charset="0"/>
              </a:defRPr>
            </a:lvl9pPr>
          </a:lstStyle>
          <a:p>
            <a:pPr eaLnBrk="1" hangingPunct="1">
              <a:spcBef>
                <a:spcPct val="0"/>
              </a:spcBef>
              <a:buFontTx/>
              <a:buNone/>
            </a:pPr>
            <a:r>
              <a:rPr lang="en-US" altLang="en-US" sz="1800">
                <a:solidFill>
                  <a:srgbClr val="2F2B20"/>
                </a:solidFill>
              </a:rPr>
              <a:t>Parts of a Solution Review</a:t>
            </a:r>
          </a:p>
        </p:txBody>
      </p:sp>
    </p:spTree>
    <p:extLst>
      <p:ext uri="{BB962C8B-B14F-4D97-AF65-F5344CB8AC3E}">
        <p14:creationId xmlns:p14="http://schemas.microsoft.com/office/powerpoint/2010/main" val="2971501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6198"/>
                                        </p:tgtEl>
                                        <p:attrNameLst>
                                          <p:attrName>style.visibility</p:attrName>
                                        </p:attrNameLst>
                                      </p:cBhvr>
                                      <p:to>
                                        <p:strVal val="visible"/>
                                      </p:to>
                                    </p:set>
                                    <p:anim calcmode="lin" valueType="num">
                                      <p:cBhvr additive="base">
                                        <p:cTn id="7" dur="500" fill="hold"/>
                                        <p:tgtEl>
                                          <p:spTgt spid="136198"/>
                                        </p:tgtEl>
                                        <p:attrNameLst>
                                          <p:attrName>ppt_x</p:attrName>
                                        </p:attrNameLst>
                                      </p:cBhvr>
                                      <p:tavLst>
                                        <p:tav tm="0">
                                          <p:val>
                                            <p:strVal val="0-#ppt_w/2"/>
                                          </p:val>
                                        </p:tav>
                                        <p:tav tm="100000">
                                          <p:val>
                                            <p:strVal val="#ppt_x"/>
                                          </p:val>
                                        </p:tav>
                                      </p:tavLst>
                                    </p:anim>
                                    <p:anim calcmode="lin" valueType="num">
                                      <p:cBhvr additive="base">
                                        <p:cTn id="8" dur="500" fill="hold"/>
                                        <p:tgtEl>
                                          <p:spTgt spid="1361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6199"/>
                                        </p:tgtEl>
                                        <p:attrNameLst>
                                          <p:attrName>style.visibility</p:attrName>
                                        </p:attrNameLst>
                                      </p:cBhvr>
                                      <p:to>
                                        <p:strVal val="visible"/>
                                      </p:to>
                                    </p:set>
                                    <p:anim calcmode="lin" valueType="num">
                                      <p:cBhvr additive="base">
                                        <p:cTn id="13" dur="500" fill="hold"/>
                                        <p:tgtEl>
                                          <p:spTgt spid="136199"/>
                                        </p:tgtEl>
                                        <p:attrNameLst>
                                          <p:attrName>ppt_x</p:attrName>
                                        </p:attrNameLst>
                                      </p:cBhvr>
                                      <p:tavLst>
                                        <p:tav tm="0">
                                          <p:val>
                                            <p:strVal val="1+#ppt_w/2"/>
                                          </p:val>
                                        </p:tav>
                                        <p:tav tm="100000">
                                          <p:val>
                                            <p:strVal val="#ppt_x"/>
                                          </p:val>
                                        </p:tav>
                                      </p:tavLst>
                                    </p:anim>
                                    <p:anim calcmode="lin" valueType="num">
                                      <p:cBhvr additive="base">
                                        <p:cTn id="14" dur="500" fill="hold"/>
                                        <p:tgtEl>
                                          <p:spTgt spid="13619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136200"/>
                                        </p:tgtEl>
                                        <p:attrNameLst>
                                          <p:attrName>style.visibility</p:attrName>
                                        </p:attrNameLst>
                                      </p:cBhvr>
                                      <p:to>
                                        <p:strVal val="visible"/>
                                      </p:to>
                                    </p:set>
                                    <p:animEffect transition="in" filter="slide(fromTop)">
                                      <p:cBhvr>
                                        <p:cTn id="19" dur="500"/>
                                        <p:tgtEl>
                                          <p:spTgt spid="13620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36201"/>
                                        </p:tgtEl>
                                        <p:attrNameLst>
                                          <p:attrName>style.visibility</p:attrName>
                                        </p:attrNameLst>
                                      </p:cBhvr>
                                      <p:to>
                                        <p:strVal val="visible"/>
                                      </p:to>
                                    </p:set>
                                    <p:anim calcmode="lin" valueType="num">
                                      <p:cBhvr additive="base">
                                        <p:cTn id="24" dur="500" fill="hold"/>
                                        <p:tgtEl>
                                          <p:spTgt spid="136201"/>
                                        </p:tgtEl>
                                        <p:attrNameLst>
                                          <p:attrName>ppt_x</p:attrName>
                                        </p:attrNameLst>
                                      </p:cBhvr>
                                      <p:tavLst>
                                        <p:tav tm="0">
                                          <p:val>
                                            <p:strVal val="0-#ppt_w/2"/>
                                          </p:val>
                                        </p:tav>
                                        <p:tav tm="100000">
                                          <p:val>
                                            <p:strVal val="#ppt_x"/>
                                          </p:val>
                                        </p:tav>
                                      </p:tavLst>
                                    </p:anim>
                                    <p:anim calcmode="lin" valueType="num">
                                      <p:cBhvr additive="base">
                                        <p:cTn id="25" dur="500" fill="hold"/>
                                        <p:tgtEl>
                                          <p:spTgt spid="136201"/>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36202"/>
                                        </p:tgtEl>
                                        <p:attrNameLst>
                                          <p:attrName>style.visibility</p:attrName>
                                        </p:attrNameLst>
                                      </p:cBhvr>
                                      <p:to>
                                        <p:strVal val="visible"/>
                                      </p:to>
                                    </p:set>
                                    <p:anim calcmode="lin" valueType="num">
                                      <p:cBhvr additive="base">
                                        <p:cTn id="30" dur="500" fill="hold"/>
                                        <p:tgtEl>
                                          <p:spTgt spid="136202"/>
                                        </p:tgtEl>
                                        <p:attrNameLst>
                                          <p:attrName>ppt_x</p:attrName>
                                        </p:attrNameLst>
                                      </p:cBhvr>
                                      <p:tavLst>
                                        <p:tav tm="0">
                                          <p:val>
                                            <p:strVal val="1+#ppt_w/2"/>
                                          </p:val>
                                        </p:tav>
                                        <p:tav tm="100000">
                                          <p:val>
                                            <p:strVal val="#ppt_x"/>
                                          </p:val>
                                        </p:tav>
                                      </p:tavLst>
                                    </p:anim>
                                    <p:anim calcmode="lin" valueType="num">
                                      <p:cBhvr additive="base">
                                        <p:cTn id="31" dur="500" fill="hold"/>
                                        <p:tgtEl>
                                          <p:spTgt spid="1362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8" grpId="0"/>
      <p:bldP spid="136199" grpId="0"/>
      <p:bldP spid="136200" grpId="0"/>
      <p:bldP spid="136201" grpId="0"/>
      <p:bldP spid="136202"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defRPr/>
            </a:pPr>
            <a:r>
              <a:rPr lang="en-US" smtClean="0"/>
              <a:t>Dissolution of sodium Chloride</a:t>
            </a:r>
          </a:p>
        </p:txBody>
      </p:sp>
      <p:pic>
        <p:nvPicPr>
          <p:cNvPr id="5123" name="Picture 3" descr="nacldissolv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1846263"/>
            <a:ext cx="5105400" cy="4706937"/>
          </a:xfrm>
          <a:noFill/>
          <a:extLst>
            <a:ext uri="{909E8E84-426E-40DD-AFC4-6F175D3DCCD1}">
              <a14:hiddenFill xmlns:a14="http://schemas.microsoft.com/office/drawing/2010/main">
                <a:solidFill>
                  <a:srgbClr val="FFFFFF"/>
                </a:solidFill>
              </a14:hiddenFill>
            </a:ext>
          </a:extLst>
        </p:spPr>
      </p:pic>
      <p:sp>
        <p:nvSpPr>
          <p:cNvPr id="5124" name="Text Box 4"/>
          <p:cNvSpPr txBox="1">
            <a:spLocks noChangeArrowheads="1"/>
          </p:cNvSpPr>
          <p:nvPr/>
        </p:nvSpPr>
        <p:spPr bwMode="auto">
          <a:xfrm>
            <a:off x="6553200" y="2479675"/>
            <a:ext cx="25908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b="1">
                <a:solidFill>
                  <a:schemeClr val="tx1"/>
                </a:solidFill>
                <a:latin typeface="Comic Sans MS" pitchFamily="66" charset="0"/>
              </a:defRPr>
            </a:lvl1pPr>
            <a:lvl2pPr marL="742950" indent="-285750" eaLnBrk="0" hangingPunct="0">
              <a:spcBef>
                <a:spcPct val="20000"/>
              </a:spcBef>
              <a:buChar char="–"/>
              <a:defRPr sz="2400" b="1">
                <a:solidFill>
                  <a:schemeClr val="tx1"/>
                </a:solidFill>
                <a:latin typeface="Comic Sans MS" pitchFamily="66" charset="0"/>
              </a:defRPr>
            </a:lvl2pPr>
            <a:lvl3pPr marL="1143000" indent="-228600" eaLnBrk="0" hangingPunct="0">
              <a:spcBef>
                <a:spcPct val="20000"/>
              </a:spcBef>
              <a:buChar char="•"/>
              <a:defRPr sz="2400" b="1">
                <a:solidFill>
                  <a:schemeClr val="tx1"/>
                </a:solidFill>
                <a:latin typeface="Comic Sans MS" pitchFamily="66" charset="0"/>
              </a:defRPr>
            </a:lvl3pPr>
            <a:lvl4pPr marL="1600200" indent="-228600" eaLnBrk="0" hangingPunct="0">
              <a:spcBef>
                <a:spcPct val="20000"/>
              </a:spcBef>
              <a:buChar char="–"/>
              <a:defRPr sz="2400" b="1">
                <a:solidFill>
                  <a:schemeClr val="tx1"/>
                </a:solidFill>
                <a:latin typeface="Comic Sans MS" pitchFamily="66" charset="0"/>
              </a:defRPr>
            </a:lvl4pPr>
            <a:lvl5pPr marL="2057400" indent="-228600" eaLnBrk="0" hangingPunct="0">
              <a:spcBef>
                <a:spcPct val="20000"/>
              </a:spcBef>
              <a:buChar char="»"/>
              <a:defRPr sz="2400" b="1">
                <a:solidFill>
                  <a:schemeClr val="tx1"/>
                </a:solidFill>
                <a:latin typeface="Comic Sans MS" pitchFamily="66" charset="0"/>
              </a:defRPr>
            </a:lvl5pPr>
            <a:lvl6pPr marL="2514600" indent="-228600" eaLnBrk="0" fontAlgn="base" hangingPunct="0">
              <a:spcBef>
                <a:spcPct val="20000"/>
              </a:spcBef>
              <a:spcAft>
                <a:spcPct val="0"/>
              </a:spcAft>
              <a:buChar char="»"/>
              <a:defRPr sz="2400" b="1">
                <a:solidFill>
                  <a:schemeClr val="tx1"/>
                </a:solidFill>
                <a:latin typeface="Comic Sans MS" pitchFamily="66" charset="0"/>
              </a:defRPr>
            </a:lvl6pPr>
            <a:lvl7pPr marL="2971800" indent="-228600" eaLnBrk="0" fontAlgn="base" hangingPunct="0">
              <a:spcBef>
                <a:spcPct val="20000"/>
              </a:spcBef>
              <a:spcAft>
                <a:spcPct val="0"/>
              </a:spcAft>
              <a:buChar char="»"/>
              <a:defRPr sz="2400" b="1">
                <a:solidFill>
                  <a:schemeClr val="tx1"/>
                </a:solidFill>
                <a:latin typeface="Comic Sans MS" pitchFamily="66" charset="0"/>
              </a:defRPr>
            </a:lvl7pPr>
            <a:lvl8pPr marL="3429000" indent="-228600" eaLnBrk="0" fontAlgn="base" hangingPunct="0">
              <a:spcBef>
                <a:spcPct val="20000"/>
              </a:spcBef>
              <a:spcAft>
                <a:spcPct val="0"/>
              </a:spcAft>
              <a:buChar char="»"/>
              <a:defRPr sz="2400" b="1">
                <a:solidFill>
                  <a:schemeClr val="tx1"/>
                </a:solidFill>
                <a:latin typeface="Comic Sans MS" pitchFamily="66" charset="0"/>
              </a:defRPr>
            </a:lvl8pPr>
            <a:lvl9pPr marL="3886200" indent="-228600" eaLnBrk="0" fontAlgn="base" hangingPunct="0">
              <a:spcBef>
                <a:spcPct val="20000"/>
              </a:spcBef>
              <a:spcAft>
                <a:spcPct val="0"/>
              </a:spcAft>
              <a:buChar char="»"/>
              <a:defRPr sz="2400" b="1">
                <a:solidFill>
                  <a:schemeClr val="tx1"/>
                </a:solidFill>
                <a:latin typeface="Comic Sans MS" pitchFamily="66" charset="0"/>
              </a:defRPr>
            </a:lvl9pPr>
          </a:lstStyle>
          <a:p>
            <a:pPr eaLnBrk="1" hangingPunct="1">
              <a:spcBef>
                <a:spcPct val="0"/>
              </a:spcBef>
              <a:buFontTx/>
              <a:buNone/>
            </a:pPr>
            <a:r>
              <a:rPr lang="en-US" altLang="en-US">
                <a:solidFill>
                  <a:srgbClr val="2F2B20"/>
                </a:solidFill>
              </a:rPr>
              <a:t>This Process is called solvation-</a:t>
            </a:r>
          </a:p>
          <a:p>
            <a:pPr eaLnBrk="1" hangingPunct="1">
              <a:spcBef>
                <a:spcPct val="0"/>
              </a:spcBef>
              <a:buFontTx/>
              <a:buNone/>
            </a:pPr>
            <a:endParaRPr lang="en-US" altLang="en-US">
              <a:solidFill>
                <a:srgbClr val="2F2B20"/>
              </a:solidFill>
            </a:endParaRPr>
          </a:p>
          <a:p>
            <a:pPr eaLnBrk="1" hangingPunct="1">
              <a:spcBef>
                <a:spcPct val="0"/>
              </a:spcBef>
              <a:buFontTx/>
              <a:buNone/>
            </a:pPr>
            <a:endParaRPr lang="en-US" altLang="en-US">
              <a:solidFill>
                <a:srgbClr val="2F2B20"/>
              </a:solidFill>
            </a:endParaRPr>
          </a:p>
          <a:p>
            <a:pPr eaLnBrk="1" hangingPunct="1">
              <a:spcBef>
                <a:spcPct val="0"/>
              </a:spcBef>
              <a:buFontTx/>
              <a:buNone/>
            </a:pPr>
            <a:r>
              <a:rPr lang="en-US" altLang="en-US">
                <a:solidFill>
                  <a:srgbClr val="2F2B20"/>
                </a:solidFill>
              </a:rPr>
              <a:t> if the solvent is water it is called hydration</a:t>
            </a:r>
          </a:p>
        </p:txBody>
      </p:sp>
    </p:spTree>
    <p:extLst>
      <p:ext uri="{BB962C8B-B14F-4D97-AF65-F5344CB8AC3E}">
        <p14:creationId xmlns:p14="http://schemas.microsoft.com/office/powerpoint/2010/main" val="2438719529"/>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smtClean="0">
                <a:effectLst/>
              </a:rPr>
              <a:t>General Terms (qualitative) to describe how much solute is dissolved in the solvent</a:t>
            </a:r>
          </a:p>
        </p:txBody>
      </p:sp>
      <p:sp>
        <p:nvSpPr>
          <p:cNvPr id="153603" name="Rectangle 3"/>
          <p:cNvSpPr>
            <a:spLocks noGrp="1" noChangeArrowheads="1"/>
          </p:cNvSpPr>
          <p:nvPr>
            <p:ph type="body" idx="1"/>
          </p:nvPr>
        </p:nvSpPr>
        <p:spPr>
          <a:xfrm>
            <a:off x="685800" y="2362200"/>
            <a:ext cx="7772400"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ffectLst/>
              </a:rPr>
              <a:t>Dilute- a little solute per solvent</a:t>
            </a:r>
          </a:p>
          <a:p>
            <a:endParaRPr lang="en-US" altLang="en-US" smtClean="0">
              <a:effectLst/>
            </a:endParaRPr>
          </a:p>
          <a:p>
            <a:r>
              <a:rPr lang="en-US" altLang="en-US" smtClean="0">
                <a:effectLst/>
              </a:rPr>
              <a:t>Concentrated- a lot of solute per solvent</a:t>
            </a:r>
          </a:p>
          <a:p>
            <a:endParaRPr lang="en-US" altLang="en-US" smtClean="0">
              <a:effectLst/>
            </a:endParaRPr>
          </a:p>
          <a:p>
            <a:r>
              <a:rPr lang="en-US" altLang="en-US" i="1" smtClean="0">
                <a:effectLst/>
              </a:rPr>
              <a:t>Sometimes color of the solution can help- the lighter color more dilute the darker color the more concentrated</a:t>
            </a:r>
          </a:p>
        </p:txBody>
      </p:sp>
    </p:spTree>
    <p:extLst>
      <p:ext uri="{BB962C8B-B14F-4D97-AF65-F5344CB8AC3E}">
        <p14:creationId xmlns:p14="http://schemas.microsoft.com/office/powerpoint/2010/main" val="3848348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box(in)">
                                      <p:cBhvr>
                                        <p:cTn id="7" dur="500"/>
                                        <p:tgtEl>
                                          <p:spTgt spid="153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53603">
                                            <p:txEl>
                                              <p:pRg st="2" end="2"/>
                                            </p:txEl>
                                          </p:spTgt>
                                        </p:tgtEl>
                                        <p:attrNameLst>
                                          <p:attrName>style.visibility</p:attrName>
                                        </p:attrNameLst>
                                      </p:cBhvr>
                                      <p:to>
                                        <p:strVal val="visible"/>
                                      </p:to>
                                    </p:set>
                                    <p:anim calcmode="lin" valueType="num">
                                      <p:cBhvr additive="base">
                                        <p:cTn id="12" dur="500" fill="hold"/>
                                        <p:tgtEl>
                                          <p:spTgt spid="15360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3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9" presetClass="entr" presetSubtype="10" fill="hold" nodeType="clickEffect">
                                  <p:stCondLst>
                                    <p:cond delay="0"/>
                                  </p:stCondLst>
                                  <p:childTnLst>
                                    <p:set>
                                      <p:cBhvr>
                                        <p:cTn id="17" dur="1" fill="hold">
                                          <p:stCondLst>
                                            <p:cond delay="0"/>
                                          </p:stCondLst>
                                        </p:cTn>
                                        <p:tgtEl>
                                          <p:spTgt spid="153603">
                                            <p:txEl>
                                              <p:pRg st="4" end="4"/>
                                            </p:txEl>
                                          </p:spTgt>
                                        </p:tgtEl>
                                        <p:attrNameLst>
                                          <p:attrName>style.visibility</p:attrName>
                                        </p:attrNameLst>
                                      </p:cBhvr>
                                      <p:to>
                                        <p:strVal val="visible"/>
                                      </p:to>
                                    </p:set>
                                    <p:anim calcmode="lin" valueType="num">
                                      <p:cBhvr>
                                        <p:cTn id="18" dur="5000" fill="hold"/>
                                        <p:tgtEl>
                                          <p:spTgt spid="153603">
                                            <p:txEl>
                                              <p:pRg st="4" end="4"/>
                                            </p:txEl>
                                          </p:spTgt>
                                        </p:tgtEl>
                                        <p:attrNameLst>
                                          <p:attrName>ppt_w</p:attrName>
                                        </p:attrNameLst>
                                      </p:cBhvr>
                                      <p:tavLst>
                                        <p:tav tm="0" fmla="#ppt_w*sin(2.5*pi*$)">
                                          <p:val>
                                            <p:fltVal val="0"/>
                                          </p:val>
                                        </p:tav>
                                        <p:tav tm="100000">
                                          <p:val>
                                            <p:fltVal val="1"/>
                                          </p:val>
                                        </p:tav>
                                      </p:tavLst>
                                    </p:anim>
                                    <p:anim calcmode="lin" valueType="num">
                                      <p:cBhvr>
                                        <p:cTn id="19" dur="5000" fill="hold"/>
                                        <p:tgtEl>
                                          <p:spTgt spid="15360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ffectLst/>
              </a:rPr>
              <a:t>SOLUBILTY</a:t>
            </a:r>
          </a:p>
        </p:txBody>
      </p:sp>
      <p:sp>
        <p:nvSpPr>
          <p:cNvPr id="8195" name="Rectangle 3"/>
          <p:cNvSpPr>
            <a:spLocks noGrp="1" noChangeArrowheads="1"/>
          </p:cNvSpPr>
          <p:nvPr>
            <p:ph type="body" idx="1"/>
          </p:nvPr>
        </p:nvSpPr>
        <p:spPr>
          <a:xfrm>
            <a:off x="228600" y="1524000"/>
            <a:ext cx="89154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ffectLst/>
              </a:rPr>
              <a:t>The </a:t>
            </a:r>
            <a:r>
              <a:rPr lang="en-US" altLang="en-US" b="0" smtClean="0">
                <a:effectLst/>
              </a:rPr>
              <a:t>solubility</a:t>
            </a:r>
            <a:r>
              <a:rPr lang="en-US" altLang="en-US" smtClean="0">
                <a:effectLst/>
              </a:rPr>
              <a:t> of a substance is the amount of solute that dissolves in a given quantity of a solvent at a specified temperature and pressure to produce a saturated solution.</a:t>
            </a:r>
          </a:p>
          <a:p>
            <a:endParaRPr lang="en-US" altLang="en-US" smtClean="0">
              <a:effectLst/>
            </a:endParaRPr>
          </a:p>
          <a:p>
            <a:r>
              <a:rPr lang="en-US" altLang="en-US" smtClean="0">
                <a:effectLst/>
              </a:rPr>
              <a:t>Solubility is often expressed in grams of solute per 100 g of solvent.</a:t>
            </a:r>
          </a:p>
          <a:p>
            <a:endParaRPr lang="en-US" altLang="en-US" smtClean="0">
              <a:effectLst/>
            </a:endParaRPr>
          </a:p>
          <a:p>
            <a:r>
              <a:rPr lang="en-US" altLang="en-US" smtClean="0">
                <a:effectLst/>
              </a:rPr>
              <a:t>Solubility of NaCl in water @25</a:t>
            </a:r>
            <a:r>
              <a:rPr lang="en-US" altLang="en-US" baseline="30000" smtClean="0">
                <a:effectLst/>
              </a:rPr>
              <a:t>o</a:t>
            </a:r>
            <a:r>
              <a:rPr lang="en-US" altLang="en-US" smtClean="0">
                <a:effectLst/>
              </a:rPr>
              <a:t>C: 36.2g/100g</a:t>
            </a:r>
          </a:p>
          <a:p>
            <a:endParaRPr lang="en-US" altLang="en-US" smtClean="0">
              <a:effectLst/>
            </a:endParaRPr>
          </a:p>
        </p:txBody>
      </p:sp>
    </p:spTree>
    <p:extLst>
      <p:ext uri="{BB962C8B-B14F-4D97-AF65-F5344CB8AC3E}">
        <p14:creationId xmlns:p14="http://schemas.microsoft.com/office/powerpoint/2010/main" val="116145512"/>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381000" y="3814763"/>
            <a:ext cx="84693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b="1">
                <a:solidFill>
                  <a:schemeClr val="tx1"/>
                </a:solidFill>
                <a:latin typeface="Comic Sans MS" pitchFamily="66" charset="0"/>
              </a:defRPr>
            </a:lvl1pPr>
            <a:lvl2pPr marL="742950" indent="-285750" eaLnBrk="0" hangingPunct="0">
              <a:spcBef>
                <a:spcPct val="20000"/>
              </a:spcBef>
              <a:buChar char="–"/>
              <a:defRPr sz="2400" b="1">
                <a:solidFill>
                  <a:schemeClr val="tx1"/>
                </a:solidFill>
                <a:latin typeface="Comic Sans MS" pitchFamily="66" charset="0"/>
              </a:defRPr>
            </a:lvl2pPr>
            <a:lvl3pPr marL="1143000" indent="-228600" eaLnBrk="0" hangingPunct="0">
              <a:spcBef>
                <a:spcPct val="20000"/>
              </a:spcBef>
              <a:buChar char="•"/>
              <a:defRPr sz="2400" b="1">
                <a:solidFill>
                  <a:schemeClr val="tx1"/>
                </a:solidFill>
                <a:latin typeface="Comic Sans MS" pitchFamily="66" charset="0"/>
              </a:defRPr>
            </a:lvl3pPr>
            <a:lvl4pPr marL="1600200" indent="-228600" eaLnBrk="0" hangingPunct="0">
              <a:spcBef>
                <a:spcPct val="20000"/>
              </a:spcBef>
              <a:buChar char="–"/>
              <a:defRPr sz="2400" b="1">
                <a:solidFill>
                  <a:schemeClr val="tx1"/>
                </a:solidFill>
                <a:latin typeface="Comic Sans MS" pitchFamily="66" charset="0"/>
              </a:defRPr>
            </a:lvl4pPr>
            <a:lvl5pPr marL="2057400" indent="-228600" eaLnBrk="0" hangingPunct="0">
              <a:spcBef>
                <a:spcPct val="20000"/>
              </a:spcBef>
              <a:buChar char="»"/>
              <a:defRPr sz="2400" b="1">
                <a:solidFill>
                  <a:schemeClr val="tx1"/>
                </a:solidFill>
                <a:latin typeface="Comic Sans MS" pitchFamily="66" charset="0"/>
              </a:defRPr>
            </a:lvl5pPr>
            <a:lvl6pPr marL="2514600" indent="-228600" eaLnBrk="0" fontAlgn="base" hangingPunct="0">
              <a:spcBef>
                <a:spcPct val="20000"/>
              </a:spcBef>
              <a:spcAft>
                <a:spcPct val="0"/>
              </a:spcAft>
              <a:buChar char="»"/>
              <a:defRPr sz="2400" b="1">
                <a:solidFill>
                  <a:schemeClr val="tx1"/>
                </a:solidFill>
                <a:latin typeface="Comic Sans MS" pitchFamily="66" charset="0"/>
              </a:defRPr>
            </a:lvl6pPr>
            <a:lvl7pPr marL="2971800" indent="-228600" eaLnBrk="0" fontAlgn="base" hangingPunct="0">
              <a:spcBef>
                <a:spcPct val="20000"/>
              </a:spcBef>
              <a:spcAft>
                <a:spcPct val="0"/>
              </a:spcAft>
              <a:buChar char="»"/>
              <a:defRPr sz="2400" b="1">
                <a:solidFill>
                  <a:schemeClr val="tx1"/>
                </a:solidFill>
                <a:latin typeface="Comic Sans MS" pitchFamily="66" charset="0"/>
              </a:defRPr>
            </a:lvl7pPr>
            <a:lvl8pPr marL="3429000" indent="-228600" eaLnBrk="0" fontAlgn="base" hangingPunct="0">
              <a:spcBef>
                <a:spcPct val="20000"/>
              </a:spcBef>
              <a:spcAft>
                <a:spcPct val="0"/>
              </a:spcAft>
              <a:buChar char="»"/>
              <a:defRPr sz="2400" b="1">
                <a:solidFill>
                  <a:schemeClr val="tx1"/>
                </a:solidFill>
                <a:latin typeface="Comic Sans MS" pitchFamily="66" charset="0"/>
              </a:defRPr>
            </a:lvl8pPr>
            <a:lvl9pPr marL="3886200" indent="-228600" eaLnBrk="0" fontAlgn="base" hangingPunct="0">
              <a:spcBef>
                <a:spcPct val="20000"/>
              </a:spcBef>
              <a:spcAft>
                <a:spcPct val="0"/>
              </a:spcAft>
              <a:buChar char="»"/>
              <a:defRPr sz="2400" b="1">
                <a:solidFill>
                  <a:schemeClr val="tx1"/>
                </a:solidFill>
                <a:latin typeface="Comic Sans MS" pitchFamily="66" charset="0"/>
              </a:defRPr>
            </a:lvl9pPr>
          </a:lstStyle>
          <a:p>
            <a:pPr eaLnBrk="1" hangingPunct="1">
              <a:spcBef>
                <a:spcPct val="0"/>
              </a:spcBef>
              <a:buFontTx/>
              <a:buNone/>
            </a:pPr>
            <a:r>
              <a:rPr lang="en-US" altLang="en-US">
                <a:solidFill>
                  <a:srgbClr val="2F2B20"/>
                </a:solidFill>
              </a:rPr>
              <a:t>The ammeter measures the flow of electrons (current) </a:t>
            </a:r>
          </a:p>
          <a:p>
            <a:pPr eaLnBrk="1" hangingPunct="1">
              <a:spcBef>
                <a:spcPct val="0"/>
              </a:spcBef>
              <a:buFontTx/>
              <a:buNone/>
            </a:pPr>
            <a:r>
              <a:rPr lang="en-US" altLang="en-US">
                <a:solidFill>
                  <a:srgbClr val="2F2B20"/>
                </a:solidFill>
              </a:rPr>
              <a:t>through the circuit. </a:t>
            </a:r>
          </a:p>
        </p:txBody>
      </p:sp>
      <p:sp>
        <p:nvSpPr>
          <p:cNvPr id="141315" name="Text Box 3"/>
          <p:cNvSpPr txBox="1">
            <a:spLocks noChangeArrowheads="1"/>
          </p:cNvSpPr>
          <p:nvPr/>
        </p:nvSpPr>
        <p:spPr bwMode="auto">
          <a:xfrm>
            <a:off x="533400" y="4572000"/>
            <a:ext cx="81327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b="1">
                <a:solidFill>
                  <a:schemeClr val="tx1"/>
                </a:solidFill>
                <a:latin typeface="Comic Sans MS" pitchFamily="66" charset="0"/>
              </a:defRPr>
            </a:lvl1pPr>
            <a:lvl2pPr marL="742950" indent="-285750" eaLnBrk="0" hangingPunct="0">
              <a:spcBef>
                <a:spcPct val="20000"/>
              </a:spcBef>
              <a:buChar char="–"/>
              <a:defRPr sz="2400" b="1">
                <a:solidFill>
                  <a:schemeClr val="tx1"/>
                </a:solidFill>
                <a:latin typeface="Comic Sans MS" pitchFamily="66" charset="0"/>
              </a:defRPr>
            </a:lvl2pPr>
            <a:lvl3pPr marL="1143000" indent="-228600" eaLnBrk="0" hangingPunct="0">
              <a:spcBef>
                <a:spcPct val="20000"/>
              </a:spcBef>
              <a:buChar char="•"/>
              <a:defRPr sz="2400" b="1">
                <a:solidFill>
                  <a:schemeClr val="tx1"/>
                </a:solidFill>
                <a:latin typeface="Comic Sans MS" pitchFamily="66" charset="0"/>
              </a:defRPr>
            </a:lvl3pPr>
            <a:lvl4pPr marL="1600200" indent="-228600" eaLnBrk="0" hangingPunct="0">
              <a:spcBef>
                <a:spcPct val="20000"/>
              </a:spcBef>
              <a:buChar char="–"/>
              <a:defRPr sz="2400" b="1">
                <a:solidFill>
                  <a:schemeClr val="tx1"/>
                </a:solidFill>
                <a:latin typeface="Comic Sans MS" pitchFamily="66" charset="0"/>
              </a:defRPr>
            </a:lvl4pPr>
            <a:lvl5pPr marL="2057400" indent="-228600" eaLnBrk="0" hangingPunct="0">
              <a:spcBef>
                <a:spcPct val="20000"/>
              </a:spcBef>
              <a:buChar char="»"/>
              <a:defRPr sz="2400" b="1">
                <a:solidFill>
                  <a:schemeClr val="tx1"/>
                </a:solidFill>
                <a:latin typeface="Comic Sans MS" pitchFamily="66" charset="0"/>
              </a:defRPr>
            </a:lvl5pPr>
            <a:lvl6pPr marL="2514600" indent="-228600" eaLnBrk="0" fontAlgn="base" hangingPunct="0">
              <a:spcBef>
                <a:spcPct val="20000"/>
              </a:spcBef>
              <a:spcAft>
                <a:spcPct val="0"/>
              </a:spcAft>
              <a:buChar char="»"/>
              <a:defRPr sz="2400" b="1">
                <a:solidFill>
                  <a:schemeClr val="tx1"/>
                </a:solidFill>
                <a:latin typeface="Comic Sans MS" pitchFamily="66" charset="0"/>
              </a:defRPr>
            </a:lvl6pPr>
            <a:lvl7pPr marL="2971800" indent="-228600" eaLnBrk="0" fontAlgn="base" hangingPunct="0">
              <a:spcBef>
                <a:spcPct val="20000"/>
              </a:spcBef>
              <a:spcAft>
                <a:spcPct val="0"/>
              </a:spcAft>
              <a:buChar char="»"/>
              <a:defRPr sz="2400" b="1">
                <a:solidFill>
                  <a:schemeClr val="tx1"/>
                </a:solidFill>
                <a:latin typeface="Comic Sans MS" pitchFamily="66" charset="0"/>
              </a:defRPr>
            </a:lvl7pPr>
            <a:lvl8pPr marL="3429000" indent="-228600" eaLnBrk="0" fontAlgn="base" hangingPunct="0">
              <a:spcBef>
                <a:spcPct val="20000"/>
              </a:spcBef>
              <a:spcAft>
                <a:spcPct val="0"/>
              </a:spcAft>
              <a:buChar char="»"/>
              <a:defRPr sz="2400" b="1">
                <a:solidFill>
                  <a:schemeClr val="tx1"/>
                </a:solidFill>
                <a:latin typeface="Comic Sans MS" pitchFamily="66" charset="0"/>
              </a:defRPr>
            </a:lvl8pPr>
            <a:lvl9pPr marL="3886200" indent="-228600" eaLnBrk="0" fontAlgn="base" hangingPunct="0">
              <a:spcBef>
                <a:spcPct val="20000"/>
              </a:spcBef>
              <a:spcAft>
                <a:spcPct val="0"/>
              </a:spcAft>
              <a:buChar char="»"/>
              <a:defRPr sz="2400" b="1">
                <a:solidFill>
                  <a:schemeClr val="tx1"/>
                </a:solidFill>
                <a:latin typeface="Comic Sans MS" pitchFamily="66" charset="0"/>
              </a:defRPr>
            </a:lvl9pPr>
          </a:lstStyle>
          <a:p>
            <a:pPr eaLnBrk="1" hangingPunct="1">
              <a:spcBef>
                <a:spcPct val="0"/>
              </a:spcBef>
              <a:buFont typeface="Wingdings" pitchFamily="2" charset="2"/>
              <a:buBlip>
                <a:blip r:embed="rId2"/>
              </a:buBlip>
            </a:pPr>
            <a:r>
              <a:rPr lang="en-US" altLang="en-US">
                <a:solidFill>
                  <a:srgbClr val="FFFFFF"/>
                </a:solidFill>
              </a:rPr>
              <a:t> </a:t>
            </a:r>
            <a:r>
              <a:rPr lang="en-US" altLang="en-US">
                <a:solidFill>
                  <a:srgbClr val="2F2B20"/>
                </a:solidFill>
              </a:rPr>
              <a:t>If the ammeter measures a current, and the bulb </a:t>
            </a:r>
          </a:p>
          <a:p>
            <a:pPr eaLnBrk="1" hangingPunct="1">
              <a:spcBef>
                <a:spcPct val="0"/>
              </a:spcBef>
              <a:buFontTx/>
              <a:buNone/>
            </a:pPr>
            <a:r>
              <a:rPr lang="en-US" altLang="en-US">
                <a:solidFill>
                  <a:srgbClr val="2F2B20"/>
                </a:solidFill>
              </a:rPr>
              <a:t>   glows, then the solution conducts.</a:t>
            </a:r>
          </a:p>
          <a:p>
            <a:pPr eaLnBrk="1" hangingPunct="1">
              <a:spcBef>
                <a:spcPct val="0"/>
              </a:spcBef>
              <a:buFontTx/>
              <a:buNone/>
            </a:pPr>
            <a:endParaRPr lang="en-US" altLang="en-US">
              <a:solidFill>
                <a:srgbClr val="2F2B20"/>
              </a:solidFill>
            </a:endParaRPr>
          </a:p>
        </p:txBody>
      </p:sp>
      <p:sp>
        <p:nvSpPr>
          <p:cNvPr id="141316" name="Text Box 4"/>
          <p:cNvSpPr txBox="1">
            <a:spLocks noChangeArrowheads="1"/>
          </p:cNvSpPr>
          <p:nvPr/>
        </p:nvSpPr>
        <p:spPr bwMode="auto">
          <a:xfrm>
            <a:off x="533400" y="5410200"/>
            <a:ext cx="83264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b="1">
                <a:solidFill>
                  <a:schemeClr val="tx1"/>
                </a:solidFill>
                <a:latin typeface="Comic Sans MS" pitchFamily="66" charset="0"/>
              </a:defRPr>
            </a:lvl1pPr>
            <a:lvl2pPr marL="742950" indent="-285750" eaLnBrk="0" hangingPunct="0">
              <a:spcBef>
                <a:spcPct val="20000"/>
              </a:spcBef>
              <a:buChar char="–"/>
              <a:defRPr sz="2400" b="1">
                <a:solidFill>
                  <a:schemeClr val="tx1"/>
                </a:solidFill>
                <a:latin typeface="Comic Sans MS" pitchFamily="66" charset="0"/>
              </a:defRPr>
            </a:lvl2pPr>
            <a:lvl3pPr marL="1143000" indent="-228600" eaLnBrk="0" hangingPunct="0">
              <a:spcBef>
                <a:spcPct val="20000"/>
              </a:spcBef>
              <a:buChar char="•"/>
              <a:defRPr sz="2400" b="1">
                <a:solidFill>
                  <a:schemeClr val="tx1"/>
                </a:solidFill>
                <a:latin typeface="Comic Sans MS" pitchFamily="66" charset="0"/>
              </a:defRPr>
            </a:lvl3pPr>
            <a:lvl4pPr marL="1600200" indent="-228600" eaLnBrk="0" hangingPunct="0">
              <a:spcBef>
                <a:spcPct val="20000"/>
              </a:spcBef>
              <a:buChar char="–"/>
              <a:defRPr sz="2400" b="1">
                <a:solidFill>
                  <a:schemeClr val="tx1"/>
                </a:solidFill>
                <a:latin typeface="Comic Sans MS" pitchFamily="66" charset="0"/>
              </a:defRPr>
            </a:lvl4pPr>
            <a:lvl5pPr marL="2057400" indent="-228600" eaLnBrk="0" hangingPunct="0">
              <a:spcBef>
                <a:spcPct val="20000"/>
              </a:spcBef>
              <a:buChar char="»"/>
              <a:defRPr sz="2400" b="1">
                <a:solidFill>
                  <a:schemeClr val="tx1"/>
                </a:solidFill>
                <a:latin typeface="Comic Sans MS" pitchFamily="66" charset="0"/>
              </a:defRPr>
            </a:lvl5pPr>
            <a:lvl6pPr marL="2514600" indent="-228600" eaLnBrk="0" fontAlgn="base" hangingPunct="0">
              <a:spcBef>
                <a:spcPct val="20000"/>
              </a:spcBef>
              <a:spcAft>
                <a:spcPct val="0"/>
              </a:spcAft>
              <a:buChar char="»"/>
              <a:defRPr sz="2400" b="1">
                <a:solidFill>
                  <a:schemeClr val="tx1"/>
                </a:solidFill>
                <a:latin typeface="Comic Sans MS" pitchFamily="66" charset="0"/>
              </a:defRPr>
            </a:lvl6pPr>
            <a:lvl7pPr marL="2971800" indent="-228600" eaLnBrk="0" fontAlgn="base" hangingPunct="0">
              <a:spcBef>
                <a:spcPct val="20000"/>
              </a:spcBef>
              <a:spcAft>
                <a:spcPct val="0"/>
              </a:spcAft>
              <a:buChar char="»"/>
              <a:defRPr sz="2400" b="1">
                <a:solidFill>
                  <a:schemeClr val="tx1"/>
                </a:solidFill>
                <a:latin typeface="Comic Sans MS" pitchFamily="66" charset="0"/>
              </a:defRPr>
            </a:lvl7pPr>
            <a:lvl8pPr marL="3429000" indent="-228600" eaLnBrk="0" fontAlgn="base" hangingPunct="0">
              <a:spcBef>
                <a:spcPct val="20000"/>
              </a:spcBef>
              <a:spcAft>
                <a:spcPct val="0"/>
              </a:spcAft>
              <a:buChar char="»"/>
              <a:defRPr sz="2400" b="1">
                <a:solidFill>
                  <a:schemeClr val="tx1"/>
                </a:solidFill>
                <a:latin typeface="Comic Sans MS" pitchFamily="66" charset="0"/>
              </a:defRPr>
            </a:lvl8pPr>
            <a:lvl9pPr marL="3886200" indent="-228600" eaLnBrk="0" fontAlgn="base" hangingPunct="0">
              <a:spcBef>
                <a:spcPct val="20000"/>
              </a:spcBef>
              <a:spcAft>
                <a:spcPct val="0"/>
              </a:spcAft>
              <a:buChar char="»"/>
              <a:defRPr sz="2400" b="1">
                <a:solidFill>
                  <a:schemeClr val="tx1"/>
                </a:solidFill>
                <a:latin typeface="Comic Sans MS" pitchFamily="66" charset="0"/>
              </a:defRPr>
            </a:lvl9pPr>
          </a:lstStyle>
          <a:p>
            <a:pPr eaLnBrk="1" hangingPunct="1">
              <a:spcBef>
                <a:spcPct val="0"/>
              </a:spcBef>
              <a:buFont typeface="Wingdings" pitchFamily="2" charset="2"/>
              <a:buBlip>
                <a:blip r:embed="rId2"/>
              </a:buBlip>
            </a:pPr>
            <a:r>
              <a:rPr lang="en-US" altLang="en-US">
                <a:solidFill>
                  <a:srgbClr val="FFFFFF"/>
                </a:solidFill>
              </a:rPr>
              <a:t> </a:t>
            </a:r>
            <a:r>
              <a:rPr lang="en-US" altLang="en-US">
                <a:solidFill>
                  <a:srgbClr val="2F2B20"/>
                </a:solidFill>
              </a:rPr>
              <a:t>If the ammeter fails to measure a current, and the</a:t>
            </a:r>
          </a:p>
          <a:p>
            <a:pPr eaLnBrk="1" hangingPunct="1">
              <a:spcBef>
                <a:spcPct val="0"/>
              </a:spcBef>
              <a:buFontTx/>
              <a:buNone/>
            </a:pPr>
            <a:r>
              <a:rPr lang="en-US" altLang="en-US">
                <a:solidFill>
                  <a:srgbClr val="2F2B20"/>
                </a:solidFill>
              </a:rPr>
              <a:t>   bulb does not glow, the solution is non-conducting.</a:t>
            </a:r>
          </a:p>
        </p:txBody>
      </p:sp>
      <p:sp>
        <p:nvSpPr>
          <p:cNvPr id="141317" name="Rectangle 5"/>
          <p:cNvSpPr>
            <a:spLocks noGrp="1" noChangeArrowheads="1"/>
          </p:cNvSpPr>
          <p:nvPr>
            <p:ph type="title"/>
          </p:nvPr>
        </p:nvSpPr>
        <p:spPr>
          <a:xfrm>
            <a:off x="685800" y="228600"/>
            <a:ext cx="7772400" cy="1143000"/>
          </a:xfrm>
        </p:spPr>
        <p:txBody>
          <a:bodyPr/>
          <a:lstStyle/>
          <a:p>
            <a:pPr eaLnBrk="1" hangingPunct="1">
              <a:defRPr/>
            </a:pPr>
            <a:r>
              <a:rPr lang="en-US" smtClean="0"/>
              <a:t>Electrolytes vs. Nonelectrolytes</a:t>
            </a:r>
          </a:p>
        </p:txBody>
      </p:sp>
      <p:pic>
        <p:nvPicPr>
          <p:cNvPr id="10246" name="Picture 6" descr="batter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52600" y="990600"/>
            <a:ext cx="5638800" cy="2767013"/>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92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1314"/>
                                        </p:tgtEl>
                                        <p:attrNameLst>
                                          <p:attrName>style.visibility</p:attrName>
                                        </p:attrNameLst>
                                      </p:cBhvr>
                                      <p:to>
                                        <p:strVal val="visible"/>
                                      </p:to>
                                    </p:set>
                                    <p:anim calcmode="lin" valueType="num">
                                      <p:cBhvr additive="base">
                                        <p:cTn id="7" dur="500" fill="hold"/>
                                        <p:tgtEl>
                                          <p:spTgt spid="141314"/>
                                        </p:tgtEl>
                                        <p:attrNameLst>
                                          <p:attrName>ppt_x</p:attrName>
                                        </p:attrNameLst>
                                      </p:cBhvr>
                                      <p:tavLst>
                                        <p:tav tm="0">
                                          <p:val>
                                            <p:strVal val="1+#ppt_w/2"/>
                                          </p:val>
                                        </p:tav>
                                        <p:tav tm="100000">
                                          <p:val>
                                            <p:strVal val="#ppt_x"/>
                                          </p:val>
                                        </p:tav>
                                      </p:tavLst>
                                    </p:anim>
                                    <p:anim calcmode="lin" valueType="num">
                                      <p:cBhvr additive="base">
                                        <p:cTn id="8" dur="500" fill="hold"/>
                                        <p:tgtEl>
                                          <p:spTgt spid="1413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1315"/>
                                        </p:tgtEl>
                                        <p:attrNameLst>
                                          <p:attrName>style.visibility</p:attrName>
                                        </p:attrNameLst>
                                      </p:cBhvr>
                                      <p:to>
                                        <p:strVal val="visible"/>
                                      </p:to>
                                    </p:set>
                                    <p:anim calcmode="lin" valueType="num">
                                      <p:cBhvr additive="base">
                                        <p:cTn id="13" dur="500" fill="hold"/>
                                        <p:tgtEl>
                                          <p:spTgt spid="141315"/>
                                        </p:tgtEl>
                                        <p:attrNameLst>
                                          <p:attrName>ppt_x</p:attrName>
                                        </p:attrNameLst>
                                      </p:cBhvr>
                                      <p:tavLst>
                                        <p:tav tm="0">
                                          <p:val>
                                            <p:strVal val="1+#ppt_w/2"/>
                                          </p:val>
                                        </p:tav>
                                        <p:tav tm="100000">
                                          <p:val>
                                            <p:strVal val="#ppt_x"/>
                                          </p:val>
                                        </p:tav>
                                      </p:tavLst>
                                    </p:anim>
                                    <p:anim calcmode="lin" valueType="num">
                                      <p:cBhvr additive="base">
                                        <p:cTn id="14" dur="500" fill="hold"/>
                                        <p:tgtEl>
                                          <p:spTgt spid="14131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41316"/>
                                        </p:tgtEl>
                                        <p:attrNameLst>
                                          <p:attrName>style.visibility</p:attrName>
                                        </p:attrNameLst>
                                      </p:cBhvr>
                                      <p:to>
                                        <p:strVal val="visible"/>
                                      </p:to>
                                    </p:set>
                                    <p:anim calcmode="lin" valueType="num">
                                      <p:cBhvr additive="base">
                                        <p:cTn id="19" dur="500" fill="hold"/>
                                        <p:tgtEl>
                                          <p:spTgt spid="141316"/>
                                        </p:tgtEl>
                                        <p:attrNameLst>
                                          <p:attrName>ppt_x</p:attrName>
                                        </p:attrNameLst>
                                      </p:cBhvr>
                                      <p:tavLst>
                                        <p:tav tm="0">
                                          <p:val>
                                            <p:strVal val="1+#ppt_w/2"/>
                                          </p:val>
                                        </p:tav>
                                        <p:tav tm="100000">
                                          <p:val>
                                            <p:strVal val="#ppt_x"/>
                                          </p:val>
                                        </p:tav>
                                      </p:tavLst>
                                    </p:anim>
                                    <p:anim calcmode="lin" valueType="num">
                                      <p:cBhvr additive="base">
                                        <p:cTn id="20" dur="500" fill="hold"/>
                                        <p:tgtEl>
                                          <p:spTgt spid="1413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autoUpdateAnimBg="0"/>
      <p:bldP spid="141315" grpId="0" autoUpdateAnimBg="0"/>
      <p:bldP spid="141316" grpId="0" autoUpdateAnimBg="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685800" y="1371600"/>
            <a:ext cx="2790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b="1">
                <a:solidFill>
                  <a:schemeClr val="tx1"/>
                </a:solidFill>
                <a:latin typeface="Comic Sans MS" pitchFamily="66" charset="0"/>
              </a:defRPr>
            </a:lvl1pPr>
            <a:lvl2pPr marL="742950" indent="-285750" eaLnBrk="0" hangingPunct="0">
              <a:spcBef>
                <a:spcPct val="20000"/>
              </a:spcBef>
              <a:buChar char="–"/>
              <a:defRPr sz="2400" b="1">
                <a:solidFill>
                  <a:schemeClr val="tx1"/>
                </a:solidFill>
                <a:latin typeface="Comic Sans MS" pitchFamily="66" charset="0"/>
              </a:defRPr>
            </a:lvl2pPr>
            <a:lvl3pPr marL="1143000" indent="-228600" eaLnBrk="0" hangingPunct="0">
              <a:spcBef>
                <a:spcPct val="20000"/>
              </a:spcBef>
              <a:buChar char="•"/>
              <a:defRPr sz="2400" b="1">
                <a:solidFill>
                  <a:schemeClr val="tx1"/>
                </a:solidFill>
                <a:latin typeface="Comic Sans MS" pitchFamily="66" charset="0"/>
              </a:defRPr>
            </a:lvl3pPr>
            <a:lvl4pPr marL="1600200" indent="-228600" eaLnBrk="0" hangingPunct="0">
              <a:spcBef>
                <a:spcPct val="20000"/>
              </a:spcBef>
              <a:buChar char="–"/>
              <a:defRPr sz="2400" b="1">
                <a:solidFill>
                  <a:schemeClr val="tx1"/>
                </a:solidFill>
                <a:latin typeface="Comic Sans MS" pitchFamily="66" charset="0"/>
              </a:defRPr>
            </a:lvl4pPr>
            <a:lvl5pPr marL="2057400" indent="-228600" eaLnBrk="0" hangingPunct="0">
              <a:spcBef>
                <a:spcPct val="20000"/>
              </a:spcBef>
              <a:buChar char="»"/>
              <a:defRPr sz="2400" b="1">
                <a:solidFill>
                  <a:schemeClr val="tx1"/>
                </a:solidFill>
                <a:latin typeface="Comic Sans MS" pitchFamily="66" charset="0"/>
              </a:defRPr>
            </a:lvl5pPr>
            <a:lvl6pPr marL="2514600" indent="-228600" eaLnBrk="0" fontAlgn="base" hangingPunct="0">
              <a:spcBef>
                <a:spcPct val="20000"/>
              </a:spcBef>
              <a:spcAft>
                <a:spcPct val="0"/>
              </a:spcAft>
              <a:buChar char="»"/>
              <a:defRPr sz="2400" b="1">
                <a:solidFill>
                  <a:schemeClr val="tx1"/>
                </a:solidFill>
                <a:latin typeface="Comic Sans MS" pitchFamily="66" charset="0"/>
              </a:defRPr>
            </a:lvl6pPr>
            <a:lvl7pPr marL="2971800" indent="-228600" eaLnBrk="0" fontAlgn="base" hangingPunct="0">
              <a:spcBef>
                <a:spcPct val="20000"/>
              </a:spcBef>
              <a:spcAft>
                <a:spcPct val="0"/>
              </a:spcAft>
              <a:buChar char="»"/>
              <a:defRPr sz="2400" b="1">
                <a:solidFill>
                  <a:schemeClr val="tx1"/>
                </a:solidFill>
                <a:latin typeface="Comic Sans MS" pitchFamily="66" charset="0"/>
              </a:defRPr>
            </a:lvl7pPr>
            <a:lvl8pPr marL="3429000" indent="-228600" eaLnBrk="0" fontAlgn="base" hangingPunct="0">
              <a:spcBef>
                <a:spcPct val="20000"/>
              </a:spcBef>
              <a:spcAft>
                <a:spcPct val="0"/>
              </a:spcAft>
              <a:buChar char="»"/>
              <a:defRPr sz="2400" b="1">
                <a:solidFill>
                  <a:schemeClr val="tx1"/>
                </a:solidFill>
                <a:latin typeface="Comic Sans MS" pitchFamily="66" charset="0"/>
              </a:defRPr>
            </a:lvl8pPr>
            <a:lvl9pPr marL="3886200" indent="-228600" eaLnBrk="0" fontAlgn="base" hangingPunct="0">
              <a:spcBef>
                <a:spcPct val="20000"/>
              </a:spcBef>
              <a:spcAft>
                <a:spcPct val="0"/>
              </a:spcAft>
              <a:buChar char="»"/>
              <a:defRPr sz="2400" b="1">
                <a:solidFill>
                  <a:schemeClr val="tx1"/>
                </a:solidFill>
                <a:latin typeface="Comic Sans MS" pitchFamily="66" charset="0"/>
              </a:defRPr>
            </a:lvl9pPr>
          </a:lstStyle>
          <a:p>
            <a:pPr eaLnBrk="1" hangingPunct="1">
              <a:spcBef>
                <a:spcPct val="0"/>
              </a:spcBef>
              <a:buFontTx/>
              <a:buNone/>
            </a:pPr>
            <a:r>
              <a:rPr lang="en-US" altLang="en-US" u="sng">
                <a:solidFill>
                  <a:srgbClr val="2F2B20"/>
                </a:solidFill>
              </a:rPr>
              <a:t>An electrolyte is:</a:t>
            </a:r>
          </a:p>
        </p:txBody>
      </p:sp>
      <p:sp>
        <p:nvSpPr>
          <p:cNvPr id="142339" name="Text Box 3"/>
          <p:cNvSpPr txBox="1">
            <a:spLocks noChangeArrowheads="1"/>
          </p:cNvSpPr>
          <p:nvPr/>
        </p:nvSpPr>
        <p:spPr bwMode="auto">
          <a:xfrm>
            <a:off x="838200" y="1905000"/>
            <a:ext cx="73294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b="1">
                <a:solidFill>
                  <a:schemeClr val="tx1"/>
                </a:solidFill>
                <a:latin typeface="Comic Sans MS" pitchFamily="66" charset="0"/>
              </a:defRPr>
            </a:lvl1pPr>
            <a:lvl2pPr marL="742950" indent="-285750" eaLnBrk="0" hangingPunct="0">
              <a:spcBef>
                <a:spcPct val="20000"/>
              </a:spcBef>
              <a:buChar char="–"/>
              <a:defRPr sz="2400" b="1">
                <a:solidFill>
                  <a:schemeClr val="tx1"/>
                </a:solidFill>
                <a:latin typeface="Comic Sans MS" pitchFamily="66" charset="0"/>
              </a:defRPr>
            </a:lvl2pPr>
            <a:lvl3pPr marL="1143000" indent="-228600" eaLnBrk="0" hangingPunct="0">
              <a:spcBef>
                <a:spcPct val="20000"/>
              </a:spcBef>
              <a:buChar char="•"/>
              <a:defRPr sz="2400" b="1">
                <a:solidFill>
                  <a:schemeClr val="tx1"/>
                </a:solidFill>
                <a:latin typeface="Comic Sans MS" pitchFamily="66" charset="0"/>
              </a:defRPr>
            </a:lvl3pPr>
            <a:lvl4pPr marL="1600200" indent="-228600" eaLnBrk="0" hangingPunct="0">
              <a:spcBef>
                <a:spcPct val="20000"/>
              </a:spcBef>
              <a:buChar char="–"/>
              <a:defRPr sz="2400" b="1">
                <a:solidFill>
                  <a:schemeClr val="tx1"/>
                </a:solidFill>
                <a:latin typeface="Comic Sans MS" pitchFamily="66" charset="0"/>
              </a:defRPr>
            </a:lvl4pPr>
            <a:lvl5pPr marL="2057400" indent="-228600" eaLnBrk="0" hangingPunct="0">
              <a:spcBef>
                <a:spcPct val="20000"/>
              </a:spcBef>
              <a:buChar char="»"/>
              <a:defRPr sz="2400" b="1">
                <a:solidFill>
                  <a:schemeClr val="tx1"/>
                </a:solidFill>
                <a:latin typeface="Comic Sans MS" pitchFamily="66" charset="0"/>
              </a:defRPr>
            </a:lvl5pPr>
            <a:lvl6pPr marL="2514600" indent="-228600" eaLnBrk="0" fontAlgn="base" hangingPunct="0">
              <a:spcBef>
                <a:spcPct val="20000"/>
              </a:spcBef>
              <a:spcAft>
                <a:spcPct val="0"/>
              </a:spcAft>
              <a:buChar char="»"/>
              <a:defRPr sz="2400" b="1">
                <a:solidFill>
                  <a:schemeClr val="tx1"/>
                </a:solidFill>
                <a:latin typeface="Comic Sans MS" pitchFamily="66" charset="0"/>
              </a:defRPr>
            </a:lvl6pPr>
            <a:lvl7pPr marL="2971800" indent="-228600" eaLnBrk="0" fontAlgn="base" hangingPunct="0">
              <a:spcBef>
                <a:spcPct val="20000"/>
              </a:spcBef>
              <a:spcAft>
                <a:spcPct val="0"/>
              </a:spcAft>
              <a:buChar char="»"/>
              <a:defRPr sz="2400" b="1">
                <a:solidFill>
                  <a:schemeClr val="tx1"/>
                </a:solidFill>
                <a:latin typeface="Comic Sans MS" pitchFamily="66" charset="0"/>
              </a:defRPr>
            </a:lvl7pPr>
            <a:lvl8pPr marL="3429000" indent="-228600" eaLnBrk="0" fontAlgn="base" hangingPunct="0">
              <a:spcBef>
                <a:spcPct val="20000"/>
              </a:spcBef>
              <a:spcAft>
                <a:spcPct val="0"/>
              </a:spcAft>
              <a:buChar char="»"/>
              <a:defRPr sz="2400" b="1">
                <a:solidFill>
                  <a:schemeClr val="tx1"/>
                </a:solidFill>
                <a:latin typeface="Comic Sans MS" pitchFamily="66" charset="0"/>
              </a:defRPr>
            </a:lvl8pPr>
            <a:lvl9pPr marL="3886200" indent="-228600" eaLnBrk="0" fontAlgn="base" hangingPunct="0">
              <a:spcBef>
                <a:spcPct val="20000"/>
              </a:spcBef>
              <a:spcAft>
                <a:spcPct val="0"/>
              </a:spcAft>
              <a:buChar char="»"/>
              <a:defRPr sz="2400" b="1">
                <a:solidFill>
                  <a:schemeClr val="tx1"/>
                </a:solidFill>
                <a:latin typeface="Comic Sans MS" pitchFamily="66" charset="0"/>
              </a:defRPr>
            </a:lvl9pPr>
          </a:lstStyle>
          <a:p>
            <a:pPr eaLnBrk="1" hangingPunct="1">
              <a:spcBef>
                <a:spcPct val="0"/>
              </a:spcBef>
              <a:buFontTx/>
              <a:buBlip>
                <a:blip r:embed="rId2"/>
              </a:buBlip>
            </a:pPr>
            <a:r>
              <a:rPr lang="en-US" altLang="en-US">
                <a:solidFill>
                  <a:srgbClr val="FFFFFF"/>
                </a:solidFill>
              </a:rPr>
              <a:t> </a:t>
            </a:r>
            <a:r>
              <a:rPr lang="en-US" altLang="en-US">
                <a:solidFill>
                  <a:srgbClr val="2F2B20"/>
                </a:solidFill>
              </a:rPr>
              <a:t>A substance whose aqueous solution conducts </a:t>
            </a:r>
          </a:p>
          <a:p>
            <a:pPr eaLnBrk="1" hangingPunct="1">
              <a:spcBef>
                <a:spcPct val="0"/>
              </a:spcBef>
              <a:buFontTx/>
              <a:buNone/>
            </a:pPr>
            <a:r>
              <a:rPr lang="en-US" altLang="en-US">
                <a:solidFill>
                  <a:srgbClr val="2F2B20"/>
                </a:solidFill>
              </a:rPr>
              <a:t>   an electric current.</a:t>
            </a:r>
          </a:p>
        </p:txBody>
      </p:sp>
      <p:sp>
        <p:nvSpPr>
          <p:cNvPr id="11268" name="Text Box 4"/>
          <p:cNvSpPr txBox="1">
            <a:spLocks noChangeArrowheads="1"/>
          </p:cNvSpPr>
          <p:nvPr/>
        </p:nvSpPr>
        <p:spPr bwMode="auto">
          <a:xfrm>
            <a:off x="685800" y="2819400"/>
            <a:ext cx="311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b="1">
                <a:solidFill>
                  <a:schemeClr val="tx1"/>
                </a:solidFill>
                <a:latin typeface="Comic Sans MS" pitchFamily="66" charset="0"/>
              </a:defRPr>
            </a:lvl1pPr>
            <a:lvl2pPr marL="742950" indent="-285750" eaLnBrk="0" hangingPunct="0">
              <a:spcBef>
                <a:spcPct val="20000"/>
              </a:spcBef>
              <a:buChar char="–"/>
              <a:defRPr sz="2400" b="1">
                <a:solidFill>
                  <a:schemeClr val="tx1"/>
                </a:solidFill>
                <a:latin typeface="Comic Sans MS" pitchFamily="66" charset="0"/>
              </a:defRPr>
            </a:lvl2pPr>
            <a:lvl3pPr marL="1143000" indent="-228600" eaLnBrk="0" hangingPunct="0">
              <a:spcBef>
                <a:spcPct val="20000"/>
              </a:spcBef>
              <a:buChar char="•"/>
              <a:defRPr sz="2400" b="1">
                <a:solidFill>
                  <a:schemeClr val="tx1"/>
                </a:solidFill>
                <a:latin typeface="Comic Sans MS" pitchFamily="66" charset="0"/>
              </a:defRPr>
            </a:lvl3pPr>
            <a:lvl4pPr marL="1600200" indent="-228600" eaLnBrk="0" hangingPunct="0">
              <a:spcBef>
                <a:spcPct val="20000"/>
              </a:spcBef>
              <a:buChar char="–"/>
              <a:defRPr sz="2400" b="1">
                <a:solidFill>
                  <a:schemeClr val="tx1"/>
                </a:solidFill>
                <a:latin typeface="Comic Sans MS" pitchFamily="66" charset="0"/>
              </a:defRPr>
            </a:lvl4pPr>
            <a:lvl5pPr marL="2057400" indent="-228600" eaLnBrk="0" hangingPunct="0">
              <a:spcBef>
                <a:spcPct val="20000"/>
              </a:spcBef>
              <a:buChar char="»"/>
              <a:defRPr sz="2400" b="1">
                <a:solidFill>
                  <a:schemeClr val="tx1"/>
                </a:solidFill>
                <a:latin typeface="Comic Sans MS" pitchFamily="66" charset="0"/>
              </a:defRPr>
            </a:lvl5pPr>
            <a:lvl6pPr marL="2514600" indent="-228600" eaLnBrk="0" fontAlgn="base" hangingPunct="0">
              <a:spcBef>
                <a:spcPct val="20000"/>
              </a:spcBef>
              <a:spcAft>
                <a:spcPct val="0"/>
              </a:spcAft>
              <a:buChar char="»"/>
              <a:defRPr sz="2400" b="1">
                <a:solidFill>
                  <a:schemeClr val="tx1"/>
                </a:solidFill>
                <a:latin typeface="Comic Sans MS" pitchFamily="66" charset="0"/>
              </a:defRPr>
            </a:lvl6pPr>
            <a:lvl7pPr marL="2971800" indent="-228600" eaLnBrk="0" fontAlgn="base" hangingPunct="0">
              <a:spcBef>
                <a:spcPct val="20000"/>
              </a:spcBef>
              <a:spcAft>
                <a:spcPct val="0"/>
              </a:spcAft>
              <a:buChar char="»"/>
              <a:defRPr sz="2400" b="1">
                <a:solidFill>
                  <a:schemeClr val="tx1"/>
                </a:solidFill>
                <a:latin typeface="Comic Sans MS" pitchFamily="66" charset="0"/>
              </a:defRPr>
            </a:lvl7pPr>
            <a:lvl8pPr marL="3429000" indent="-228600" eaLnBrk="0" fontAlgn="base" hangingPunct="0">
              <a:spcBef>
                <a:spcPct val="20000"/>
              </a:spcBef>
              <a:spcAft>
                <a:spcPct val="0"/>
              </a:spcAft>
              <a:buChar char="»"/>
              <a:defRPr sz="2400" b="1">
                <a:solidFill>
                  <a:schemeClr val="tx1"/>
                </a:solidFill>
                <a:latin typeface="Comic Sans MS" pitchFamily="66" charset="0"/>
              </a:defRPr>
            </a:lvl8pPr>
            <a:lvl9pPr marL="3886200" indent="-228600" eaLnBrk="0" fontAlgn="base" hangingPunct="0">
              <a:spcBef>
                <a:spcPct val="20000"/>
              </a:spcBef>
              <a:spcAft>
                <a:spcPct val="0"/>
              </a:spcAft>
              <a:buChar char="»"/>
              <a:defRPr sz="2400" b="1">
                <a:solidFill>
                  <a:schemeClr val="tx1"/>
                </a:solidFill>
                <a:latin typeface="Comic Sans MS" pitchFamily="66" charset="0"/>
              </a:defRPr>
            </a:lvl9pPr>
          </a:lstStyle>
          <a:p>
            <a:pPr eaLnBrk="1" hangingPunct="1">
              <a:spcBef>
                <a:spcPct val="0"/>
              </a:spcBef>
              <a:buFontTx/>
              <a:buNone/>
            </a:pPr>
            <a:r>
              <a:rPr lang="en-US" altLang="en-US" u="sng">
                <a:solidFill>
                  <a:srgbClr val="2F2B20"/>
                </a:solidFill>
              </a:rPr>
              <a:t>A nonelectrolyte is:</a:t>
            </a:r>
          </a:p>
        </p:txBody>
      </p:sp>
      <p:sp>
        <p:nvSpPr>
          <p:cNvPr id="142341" name="Text Box 5"/>
          <p:cNvSpPr txBox="1">
            <a:spLocks noChangeArrowheads="1"/>
          </p:cNvSpPr>
          <p:nvPr/>
        </p:nvSpPr>
        <p:spPr bwMode="auto">
          <a:xfrm>
            <a:off x="814388" y="3429000"/>
            <a:ext cx="71866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b="1">
                <a:solidFill>
                  <a:schemeClr val="tx1"/>
                </a:solidFill>
                <a:latin typeface="Comic Sans MS" pitchFamily="66" charset="0"/>
              </a:defRPr>
            </a:lvl1pPr>
            <a:lvl2pPr marL="742950" indent="-285750" eaLnBrk="0" hangingPunct="0">
              <a:spcBef>
                <a:spcPct val="20000"/>
              </a:spcBef>
              <a:buChar char="–"/>
              <a:defRPr sz="2400" b="1">
                <a:solidFill>
                  <a:schemeClr val="tx1"/>
                </a:solidFill>
                <a:latin typeface="Comic Sans MS" pitchFamily="66" charset="0"/>
              </a:defRPr>
            </a:lvl2pPr>
            <a:lvl3pPr marL="1143000" indent="-228600" eaLnBrk="0" hangingPunct="0">
              <a:spcBef>
                <a:spcPct val="20000"/>
              </a:spcBef>
              <a:buChar char="•"/>
              <a:defRPr sz="2400" b="1">
                <a:solidFill>
                  <a:schemeClr val="tx1"/>
                </a:solidFill>
                <a:latin typeface="Comic Sans MS" pitchFamily="66" charset="0"/>
              </a:defRPr>
            </a:lvl3pPr>
            <a:lvl4pPr marL="1600200" indent="-228600" eaLnBrk="0" hangingPunct="0">
              <a:spcBef>
                <a:spcPct val="20000"/>
              </a:spcBef>
              <a:buChar char="–"/>
              <a:defRPr sz="2400" b="1">
                <a:solidFill>
                  <a:schemeClr val="tx1"/>
                </a:solidFill>
                <a:latin typeface="Comic Sans MS" pitchFamily="66" charset="0"/>
              </a:defRPr>
            </a:lvl4pPr>
            <a:lvl5pPr marL="2057400" indent="-228600" eaLnBrk="0" hangingPunct="0">
              <a:spcBef>
                <a:spcPct val="20000"/>
              </a:spcBef>
              <a:buChar char="»"/>
              <a:defRPr sz="2400" b="1">
                <a:solidFill>
                  <a:schemeClr val="tx1"/>
                </a:solidFill>
                <a:latin typeface="Comic Sans MS" pitchFamily="66" charset="0"/>
              </a:defRPr>
            </a:lvl5pPr>
            <a:lvl6pPr marL="2514600" indent="-228600" eaLnBrk="0" fontAlgn="base" hangingPunct="0">
              <a:spcBef>
                <a:spcPct val="20000"/>
              </a:spcBef>
              <a:spcAft>
                <a:spcPct val="0"/>
              </a:spcAft>
              <a:buChar char="»"/>
              <a:defRPr sz="2400" b="1">
                <a:solidFill>
                  <a:schemeClr val="tx1"/>
                </a:solidFill>
                <a:latin typeface="Comic Sans MS" pitchFamily="66" charset="0"/>
              </a:defRPr>
            </a:lvl6pPr>
            <a:lvl7pPr marL="2971800" indent="-228600" eaLnBrk="0" fontAlgn="base" hangingPunct="0">
              <a:spcBef>
                <a:spcPct val="20000"/>
              </a:spcBef>
              <a:spcAft>
                <a:spcPct val="0"/>
              </a:spcAft>
              <a:buChar char="»"/>
              <a:defRPr sz="2400" b="1">
                <a:solidFill>
                  <a:schemeClr val="tx1"/>
                </a:solidFill>
                <a:latin typeface="Comic Sans MS" pitchFamily="66" charset="0"/>
              </a:defRPr>
            </a:lvl7pPr>
            <a:lvl8pPr marL="3429000" indent="-228600" eaLnBrk="0" fontAlgn="base" hangingPunct="0">
              <a:spcBef>
                <a:spcPct val="20000"/>
              </a:spcBef>
              <a:spcAft>
                <a:spcPct val="0"/>
              </a:spcAft>
              <a:buChar char="»"/>
              <a:defRPr sz="2400" b="1">
                <a:solidFill>
                  <a:schemeClr val="tx1"/>
                </a:solidFill>
                <a:latin typeface="Comic Sans MS" pitchFamily="66" charset="0"/>
              </a:defRPr>
            </a:lvl8pPr>
            <a:lvl9pPr marL="3886200" indent="-228600" eaLnBrk="0" fontAlgn="base" hangingPunct="0">
              <a:spcBef>
                <a:spcPct val="20000"/>
              </a:spcBef>
              <a:spcAft>
                <a:spcPct val="0"/>
              </a:spcAft>
              <a:buChar char="»"/>
              <a:defRPr sz="2400" b="1">
                <a:solidFill>
                  <a:schemeClr val="tx1"/>
                </a:solidFill>
                <a:latin typeface="Comic Sans MS" pitchFamily="66" charset="0"/>
              </a:defRPr>
            </a:lvl9pPr>
          </a:lstStyle>
          <a:p>
            <a:pPr eaLnBrk="1" hangingPunct="1">
              <a:spcBef>
                <a:spcPct val="0"/>
              </a:spcBef>
              <a:buFontTx/>
              <a:buBlip>
                <a:blip r:embed="rId2"/>
              </a:buBlip>
            </a:pPr>
            <a:r>
              <a:rPr lang="en-US" altLang="en-US">
                <a:solidFill>
                  <a:srgbClr val="FFFFFF"/>
                </a:solidFill>
              </a:rPr>
              <a:t> </a:t>
            </a:r>
            <a:r>
              <a:rPr lang="en-US" altLang="en-US">
                <a:solidFill>
                  <a:srgbClr val="2F2B20"/>
                </a:solidFill>
              </a:rPr>
              <a:t>A substance whose aqueous solution does not</a:t>
            </a:r>
          </a:p>
          <a:p>
            <a:pPr eaLnBrk="1" hangingPunct="1">
              <a:spcBef>
                <a:spcPct val="0"/>
              </a:spcBef>
              <a:buFontTx/>
              <a:buNone/>
            </a:pPr>
            <a:r>
              <a:rPr lang="en-US" altLang="en-US">
                <a:solidFill>
                  <a:srgbClr val="2F2B20"/>
                </a:solidFill>
              </a:rPr>
              <a:t>   conduct an electric current.</a:t>
            </a:r>
          </a:p>
        </p:txBody>
      </p:sp>
      <p:sp>
        <p:nvSpPr>
          <p:cNvPr id="142342" name="Text Box 6"/>
          <p:cNvSpPr txBox="1">
            <a:spLocks noChangeArrowheads="1"/>
          </p:cNvSpPr>
          <p:nvPr/>
        </p:nvSpPr>
        <p:spPr bwMode="auto">
          <a:xfrm>
            <a:off x="1143000" y="4495800"/>
            <a:ext cx="67024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b="1">
                <a:solidFill>
                  <a:schemeClr val="tx1"/>
                </a:solidFill>
                <a:latin typeface="Comic Sans MS" pitchFamily="66" charset="0"/>
              </a:defRPr>
            </a:lvl1pPr>
            <a:lvl2pPr marL="742950" indent="-285750" eaLnBrk="0" hangingPunct="0">
              <a:spcBef>
                <a:spcPct val="20000"/>
              </a:spcBef>
              <a:buChar char="–"/>
              <a:defRPr sz="2400" b="1">
                <a:solidFill>
                  <a:schemeClr val="tx1"/>
                </a:solidFill>
                <a:latin typeface="Comic Sans MS" pitchFamily="66" charset="0"/>
              </a:defRPr>
            </a:lvl2pPr>
            <a:lvl3pPr marL="1143000" indent="-228600" eaLnBrk="0" hangingPunct="0">
              <a:spcBef>
                <a:spcPct val="20000"/>
              </a:spcBef>
              <a:buChar char="•"/>
              <a:defRPr sz="2400" b="1">
                <a:solidFill>
                  <a:schemeClr val="tx1"/>
                </a:solidFill>
                <a:latin typeface="Comic Sans MS" pitchFamily="66" charset="0"/>
              </a:defRPr>
            </a:lvl3pPr>
            <a:lvl4pPr marL="1600200" indent="-228600" eaLnBrk="0" hangingPunct="0">
              <a:spcBef>
                <a:spcPct val="20000"/>
              </a:spcBef>
              <a:buChar char="–"/>
              <a:defRPr sz="2400" b="1">
                <a:solidFill>
                  <a:schemeClr val="tx1"/>
                </a:solidFill>
                <a:latin typeface="Comic Sans MS" pitchFamily="66" charset="0"/>
              </a:defRPr>
            </a:lvl4pPr>
            <a:lvl5pPr marL="2057400" indent="-228600" eaLnBrk="0" hangingPunct="0">
              <a:spcBef>
                <a:spcPct val="20000"/>
              </a:spcBef>
              <a:buChar char="»"/>
              <a:defRPr sz="2400" b="1">
                <a:solidFill>
                  <a:schemeClr val="tx1"/>
                </a:solidFill>
                <a:latin typeface="Comic Sans MS" pitchFamily="66" charset="0"/>
              </a:defRPr>
            </a:lvl5pPr>
            <a:lvl6pPr marL="2514600" indent="-228600" eaLnBrk="0" fontAlgn="base" hangingPunct="0">
              <a:spcBef>
                <a:spcPct val="20000"/>
              </a:spcBef>
              <a:spcAft>
                <a:spcPct val="0"/>
              </a:spcAft>
              <a:buChar char="»"/>
              <a:defRPr sz="2400" b="1">
                <a:solidFill>
                  <a:schemeClr val="tx1"/>
                </a:solidFill>
                <a:latin typeface="Comic Sans MS" pitchFamily="66" charset="0"/>
              </a:defRPr>
            </a:lvl6pPr>
            <a:lvl7pPr marL="2971800" indent="-228600" eaLnBrk="0" fontAlgn="base" hangingPunct="0">
              <a:spcBef>
                <a:spcPct val="20000"/>
              </a:spcBef>
              <a:spcAft>
                <a:spcPct val="0"/>
              </a:spcAft>
              <a:buChar char="»"/>
              <a:defRPr sz="2400" b="1">
                <a:solidFill>
                  <a:schemeClr val="tx1"/>
                </a:solidFill>
                <a:latin typeface="Comic Sans MS" pitchFamily="66" charset="0"/>
              </a:defRPr>
            </a:lvl7pPr>
            <a:lvl8pPr marL="3429000" indent="-228600" eaLnBrk="0" fontAlgn="base" hangingPunct="0">
              <a:spcBef>
                <a:spcPct val="20000"/>
              </a:spcBef>
              <a:spcAft>
                <a:spcPct val="0"/>
              </a:spcAft>
              <a:buChar char="»"/>
              <a:defRPr sz="2400" b="1">
                <a:solidFill>
                  <a:schemeClr val="tx1"/>
                </a:solidFill>
                <a:latin typeface="Comic Sans MS" pitchFamily="66" charset="0"/>
              </a:defRPr>
            </a:lvl8pPr>
            <a:lvl9pPr marL="3886200" indent="-228600" eaLnBrk="0" fontAlgn="base" hangingPunct="0">
              <a:spcBef>
                <a:spcPct val="20000"/>
              </a:spcBef>
              <a:spcAft>
                <a:spcPct val="0"/>
              </a:spcAft>
              <a:buChar char="»"/>
              <a:defRPr sz="2400" b="1">
                <a:solidFill>
                  <a:schemeClr val="tx1"/>
                </a:solidFill>
                <a:latin typeface="Comic Sans MS" pitchFamily="66" charset="0"/>
              </a:defRPr>
            </a:lvl9pPr>
          </a:lstStyle>
          <a:p>
            <a:pPr eaLnBrk="1" hangingPunct="1">
              <a:spcBef>
                <a:spcPct val="0"/>
              </a:spcBef>
              <a:buFontTx/>
              <a:buNone/>
            </a:pPr>
            <a:r>
              <a:rPr lang="en-US" altLang="en-US">
                <a:solidFill>
                  <a:srgbClr val="2F2B20"/>
                </a:solidFill>
              </a:rPr>
              <a:t>Try to classify the following substances as </a:t>
            </a:r>
          </a:p>
          <a:p>
            <a:pPr eaLnBrk="1" hangingPunct="1">
              <a:spcBef>
                <a:spcPct val="0"/>
              </a:spcBef>
              <a:buFontTx/>
              <a:buNone/>
            </a:pPr>
            <a:r>
              <a:rPr lang="en-US" altLang="en-US">
                <a:solidFill>
                  <a:srgbClr val="2F2B20"/>
                </a:solidFill>
              </a:rPr>
              <a:t>electrolytes or nonelectrolytes…</a:t>
            </a:r>
          </a:p>
        </p:txBody>
      </p:sp>
      <p:sp>
        <p:nvSpPr>
          <p:cNvPr id="142343" name="Rectangle 7"/>
          <p:cNvSpPr>
            <a:spLocks noGrp="1" noChangeArrowheads="1"/>
          </p:cNvSpPr>
          <p:nvPr>
            <p:ph type="title"/>
          </p:nvPr>
        </p:nvSpPr>
        <p:spPr>
          <a:xfrm>
            <a:off x="609600" y="0"/>
            <a:ext cx="7772400" cy="1143000"/>
          </a:xfrm>
        </p:spPr>
        <p:txBody>
          <a:bodyPr/>
          <a:lstStyle/>
          <a:p>
            <a:pPr eaLnBrk="1" hangingPunct="1">
              <a:defRPr/>
            </a:pPr>
            <a:r>
              <a:rPr lang="en-US" sz="3200" smtClean="0">
                <a:solidFill>
                  <a:schemeClr val="tx1"/>
                </a:solidFill>
              </a:rPr>
              <a:t>Definition of Electrolytes and Nonelectrolytes</a:t>
            </a:r>
          </a:p>
        </p:txBody>
      </p:sp>
    </p:spTree>
    <p:extLst>
      <p:ext uri="{BB962C8B-B14F-4D97-AF65-F5344CB8AC3E}">
        <p14:creationId xmlns:p14="http://schemas.microsoft.com/office/powerpoint/2010/main" val="267256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2339"/>
                                        </p:tgtEl>
                                        <p:attrNameLst>
                                          <p:attrName>style.visibility</p:attrName>
                                        </p:attrNameLst>
                                      </p:cBhvr>
                                      <p:to>
                                        <p:strVal val="visible"/>
                                      </p:to>
                                    </p:set>
                                    <p:anim calcmode="lin" valueType="num">
                                      <p:cBhvr additive="base">
                                        <p:cTn id="7" dur="500" fill="hold"/>
                                        <p:tgtEl>
                                          <p:spTgt spid="142339"/>
                                        </p:tgtEl>
                                        <p:attrNameLst>
                                          <p:attrName>ppt_x</p:attrName>
                                        </p:attrNameLst>
                                      </p:cBhvr>
                                      <p:tavLst>
                                        <p:tav tm="0">
                                          <p:val>
                                            <p:strVal val="1+#ppt_w/2"/>
                                          </p:val>
                                        </p:tav>
                                        <p:tav tm="100000">
                                          <p:val>
                                            <p:strVal val="#ppt_x"/>
                                          </p:val>
                                        </p:tav>
                                      </p:tavLst>
                                    </p:anim>
                                    <p:anim calcmode="lin" valueType="num">
                                      <p:cBhvr additive="base">
                                        <p:cTn id="8" dur="500" fill="hold"/>
                                        <p:tgtEl>
                                          <p:spTgt spid="14233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2341"/>
                                        </p:tgtEl>
                                        <p:attrNameLst>
                                          <p:attrName>style.visibility</p:attrName>
                                        </p:attrNameLst>
                                      </p:cBhvr>
                                      <p:to>
                                        <p:strVal val="visible"/>
                                      </p:to>
                                    </p:set>
                                    <p:anim calcmode="lin" valueType="num">
                                      <p:cBhvr additive="base">
                                        <p:cTn id="13" dur="500" fill="hold"/>
                                        <p:tgtEl>
                                          <p:spTgt spid="142341"/>
                                        </p:tgtEl>
                                        <p:attrNameLst>
                                          <p:attrName>ppt_x</p:attrName>
                                        </p:attrNameLst>
                                      </p:cBhvr>
                                      <p:tavLst>
                                        <p:tav tm="0">
                                          <p:val>
                                            <p:strVal val="1+#ppt_w/2"/>
                                          </p:val>
                                        </p:tav>
                                        <p:tav tm="100000">
                                          <p:val>
                                            <p:strVal val="#ppt_x"/>
                                          </p:val>
                                        </p:tav>
                                      </p:tavLst>
                                    </p:anim>
                                    <p:anim calcmode="lin" valueType="num">
                                      <p:cBhvr additive="base">
                                        <p:cTn id="14" dur="500" fill="hold"/>
                                        <p:tgtEl>
                                          <p:spTgt spid="14234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42342"/>
                                        </p:tgtEl>
                                        <p:attrNameLst>
                                          <p:attrName>style.visibility</p:attrName>
                                        </p:attrNameLst>
                                      </p:cBhvr>
                                      <p:to>
                                        <p:strVal val="visible"/>
                                      </p:to>
                                    </p:set>
                                    <p:anim calcmode="lin" valueType="num">
                                      <p:cBhvr additive="base">
                                        <p:cTn id="19" dur="500" fill="hold"/>
                                        <p:tgtEl>
                                          <p:spTgt spid="142342"/>
                                        </p:tgtEl>
                                        <p:attrNameLst>
                                          <p:attrName>ppt_x</p:attrName>
                                        </p:attrNameLst>
                                      </p:cBhvr>
                                      <p:tavLst>
                                        <p:tav tm="0">
                                          <p:val>
                                            <p:strVal val="1+#ppt_w/2"/>
                                          </p:val>
                                        </p:tav>
                                        <p:tav tm="100000">
                                          <p:val>
                                            <p:strVal val="#ppt_x"/>
                                          </p:val>
                                        </p:tav>
                                      </p:tavLst>
                                    </p:anim>
                                    <p:anim calcmode="lin" valueType="num">
                                      <p:cBhvr additive="base">
                                        <p:cTn id="20" dur="500" fill="hold"/>
                                        <p:tgtEl>
                                          <p:spTgt spid="1423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autoUpdateAnimBg="0"/>
      <p:bldP spid="142341" grpId="0" autoUpdateAnimBg="0"/>
      <p:bldP spid="142342" grpId="0" autoUpdateAnimBg="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685800" y="228600"/>
            <a:ext cx="7620000" cy="838200"/>
          </a:xfrm>
        </p:spPr>
        <p:txBody>
          <a:bodyPr/>
          <a:lstStyle/>
          <a:p>
            <a:pPr eaLnBrk="1" hangingPunct="1">
              <a:defRPr/>
            </a:pPr>
            <a:r>
              <a:rPr lang="en-US" smtClean="0"/>
              <a:t>Factors Effecting Solubility </a:t>
            </a:r>
          </a:p>
        </p:txBody>
      </p:sp>
      <p:sp>
        <p:nvSpPr>
          <p:cNvPr id="149507" name="Rectangle 3"/>
          <p:cNvSpPr>
            <a:spLocks noGrp="1" noChangeArrowheads="1"/>
          </p:cNvSpPr>
          <p:nvPr>
            <p:ph type="body" idx="1"/>
          </p:nvPr>
        </p:nvSpPr>
        <p:spPr>
          <a:xfrm>
            <a:off x="685800" y="1143000"/>
            <a:ext cx="7772400" cy="5181600"/>
          </a:xfrm>
        </p:spPr>
        <p:txBody>
          <a:bodyPr/>
          <a:lstStyle/>
          <a:p>
            <a:pPr eaLnBrk="1" hangingPunct="1">
              <a:lnSpc>
                <a:spcPct val="80000"/>
              </a:lnSpc>
              <a:buClr>
                <a:schemeClr val="accent1"/>
              </a:buClr>
              <a:buFont typeface="Wingdings" pitchFamily="2" charset="2"/>
              <a:buChar char="§"/>
              <a:defRPr/>
            </a:pPr>
            <a:r>
              <a:rPr lang="en-US" smtClean="0"/>
              <a:t>The solubility of MOST solids increases with temperature. </a:t>
            </a:r>
            <a:r>
              <a:rPr lang="en-US" sz="2000" i="1" smtClean="0"/>
              <a:t>*(more collisions)</a:t>
            </a:r>
          </a:p>
          <a:p>
            <a:pPr eaLnBrk="1" hangingPunct="1">
              <a:lnSpc>
                <a:spcPct val="80000"/>
              </a:lnSpc>
              <a:buClr>
                <a:schemeClr val="accent1"/>
              </a:buClr>
              <a:buFont typeface="Wingdings" pitchFamily="2" charset="2"/>
              <a:buChar char="§"/>
              <a:defRPr/>
            </a:pPr>
            <a:endParaRPr lang="en-US" sz="800" smtClean="0"/>
          </a:p>
          <a:p>
            <a:pPr eaLnBrk="1" hangingPunct="1">
              <a:lnSpc>
                <a:spcPct val="80000"/>
              </a:lnSpc>
              <a:buClr>
                <a:schemeClr val="accent1"/>
              </a:buClr>
              <a:buFont typeface="Wingdings" pitchFamily="2" charset="2"/>
              <a:buChar char="§"/>
              <a:defRPr/>
            </a:pPr>
            <a:r>
              <a:rPr lang="en-US" smtClean="0"/>
              <a:t>The rate at which solids dissolve increases with increasing surface area of the solid.*(more solvent solute interaction)</a:t>
            </a:r>
          </a:p>
          <a:p>
            <a:pPr eaLnBrk="1" hangingPunct="1">
              <a:lnSpc>
                <a:spcPct val="80000"/>
              </a:lnSpc>
              <a:buClr>
                <a:schemeClr val="accent1"/>
              </a:buClr>
              <a:buFont typeface="Wingdings" pitchFamily="2" charset="2"/>
              <a:buChar char="§"/>
              <a:defRPr/>
            </a:pPr>
            <a:endParaRPr lang="en-US" smtClean="0"/>
          </a:p>
          <a:p>
            <a:pPr eaLnBrk="1" hangingPunct="1">
              <a:lnSpc>
                <a:spcPct val="80000"/>
              </a:lnSpc>
              <a:buClr>
                <a:schemeClr val="accent1"/>
              </a:buClr>
              <a:buFont typeface="Wingdings" pitchFamily="2" charset="2"/>
              <a:buChar char="§"/>
              <a:defRPr/>
            </a:pPr>
            <a:r>
              <a:rPr lang="en-US" smtClean="0"/>
              <a:t>The rate of dissolving a solid into a liquid increases when agitated </a:t>
            </a:r>
            <a:r>
              <a:rPr lang="en-US" sz="2000" i="1" smtClean="0"/>
              <a:t>*(fresh solvent to solute)</a:t>
            </a:r>
          </a:p>
          <a:p>
            <a:pPr eaLnBrk="1" hangingPunct="1">
              <a:lnSpc>
                <a:spcPct val="80000"/>
              </a:lnSpc>
              <a:buClr>
                <a:schemeClr val="accent1"/>
              </a:buClr>
              <a:buFont typeface="Wingdings" pitchFamily="2" charset="2"/>
              <a:buChar char="§"/>
              <a:defRPr/>
            </a:pPr>
            <a:endParaRPr lang="en-US" sz="2000" i="1" smtClean="0"/>
          </a:p>
          <a:p>
            <a:pPr eaLnBrk="1" hangingPunct="1">
              <a:lnSpc>
                <a:spcPct val="80000"/>
              </a:lnSpc>
              <a:buClr>
                <a:schemeClr val="accent1"/>
              </a:buClr>
              <a:buFont typeface="Wingdings" pitchFamily="2" charset="2"/>
              <a:buChar char="§"/>
              <a:defRPr/>
            </a:pPr>
            <a:r>
              <a:rPr lang="en-US" smtClean="0"/>
              <a:t>The solubility of gases decreases with increases in temperature. (MOVEMENT SPEEDS UP ESCAPE IS EASIER)</a:t>
            </a:r>
          </a:p>
          <a:p>
            <a:pPr eaLnBrk="1" hangingPunct="1">
              <a:lnSpc>
                <a:spcPct val="80000"/>
              </a:lnSpc>
              <a:buClr>
                <a:schemeClr val="accent1"/>
              </a:buClr>
              <a:buFont typeface="Wingdings" pitchFamily="2" charset="2"/>
              <a:buChar char="§"/>
              <a:defRPr/>
            </a:pPr>
            <a:endParaRPr lang="en-US" sz="800" smtClean="0"/>
          </a:p>
          <a:p>
            <a:pPr eaLnBrk="1" hangingPunct="1">
              <a:lnSpc>
                <a:spcPct val="80000"/>
              </a:lnSpc>
              <a:buClr>
                <a:schemeClr val="accent1"/>
              </a:buClr>
              <a:buFont typeface="Wingdings" pitchFamily="2" charset="2"/>
              <a:buChar char="§"/>
              <a:defRPr/>
            </a:pPr>
            <a:r>
              <a:rPr lang="en-US" smtClean="0"/>
              <a:t>The solubility of gases increases with the pressure above the solution.( KEEPS GASES INSIDE THE LIQUID PHASE)</a:t>
            </a:r>
            <a:endParaRPr lang="en-US" sz="2000" smtClean="0"/>
          </a:p>
        </p:txBody>
      </p:sp>
    </p:spTree>
    <p:extLst>
      <p:ext uri="{BB962C8B-B14F-4D97-AF65-F5344CB8AC3E}">
        <p14:creationId xmlns:p14="http://schemas.microsoft.com/office/powerpoint/2010/main" val="1443005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Effect transition="in" filter="slide(fromTop)">
                                      <p:cBhvr>
                                        <p:cTn id="7" dur="500"/>
                                        <p:tgtEl>
                                          <p:spTgt spid="149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49507">
                                            <p:txEl>
                                              <p:pRg st="2" end="2"/>
                                            </p:txEl>
                                          </p:spTgt>
                                        </p:tgtEl>
                                        <p:attrNameLst>
                                          <p:attrName>style.visibility</p:attrName>
                                        </p:attrNameLst>
                                      </p:cBhvr>
                                      <p:to>
                                        <p:strVal val="visible"/>
                                      </p:to>
                                    </p:set>
                                    <p:animEffect transition="in" filter="slide(fromTop)">
                                      <p:cBhvr>
                                        <p:cTn id="12" dur="500"/>
                                        <p:tgtEl>
                                          <p:spTgt spid="1495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49507">
                                            <p:txEl>
                                              <p:pRg st="4" end="4"/>
                                            </p:txEl>
                                          </p:spTgt>
                                        </p:tgtEl>
                                        <p:attrNameLst>
                                          <p:attrName>style.visibility</p:attrName>
                                        </p:attrNameLst>
                                      </p:cBhvr>
                                      <p:to>
                                        <p:strVal val="visible"/>
                                      </p:to>
                                    </p:set>
                                    <p:animEffect transition="in" filter="slide(fromTop)">
                                      <p:cBhvr>
                                        <p:cTn id="17" dur="500"/>
                                        <p:tgtEl>
                                          <p:spTgt spid="14950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49507">
                                            <p:txEl>
                                              <p:pRg st="6" end="6"/>
                                            </p:txEl>
                                          </p:spTgt>
                                        </p:tgtEl>
                                        <p:attrNameLst>
                                          <p:attrName>style.visibility</p:attrName>
                                        </p:attrNameLst>
                                      </p:cBhvr>
                                      <p:to>
                                        <p:strVal val="visible"/>
                                      </p:to>
                                    </p:set>
                                    <p:animEffect transition="in" filter="slide(fromTop)">
                                      <p:cBhvr>
                                        <p:cTn id="22" dur="500"/>
                                        <p:tgtEl>
                                          <p:spTgt spid="149507">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49507">
                                            <p:txEl>
                                              <p:pRg st="8" end="8"/>
                                            </p:txEl>
                                          </p:spTgt>
                                        </p:tgtEl>
                                        <p:attrNameLst>
                                          <p:attrName>style.visibility</p:attrName>
                                        </p:attrNameLst>
                                      </p:cBhvr>
                                      <p:to>
                                        <p:strVal val="visible"/>
                                      </p:to>
                                    </p:set>
                                    <p:animEffect transition="in" filter="slide(fromTop)">
                                      <p:cBhvr>
                                        <p:cTn id="27" dur="500"/>
                                        <p:tgtEl>
                                          <p:spTgt spid="1495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228600" y="304800"/>
            <a:ext cx="3733800" cy="838200"/>
          </a:xfrm>
        </p:spPr>
        <p:txBody>
          <a:bodyPr/>
          <a:lstStyle/>
          <a:p>
            <a:pPr eaLnBrk="1" hangingPunct="1">
              <a:defRPr/>
            </a:pPr>
            <a:r>
              <a:rPr lang="en-US" smtClean="0"/>
              <a:t>Therefore…</a:t>
            </a:r>
          </a:p>
        </p:txBody>
      </p:sp>
      <p:sp>
        <p:nvSpPr>
          <p:cNvPr id="21507" name="Text Box 3"/>
          <p:cNvSpPr txBox="1">
            <a:spLocks noChangeArrowheads="1"/>
          </p:cNvSpPr>
          <p:nvPr/>
        </p:nvSpPr>
        <p:spPr bwMode="auto">
          <a:xfrm>
            <a:off x="838200" y="1066800"/>
            <a:ext cx="754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b="1">
                <a:solidFill>
                  <a:schemeClr val="tx1"/>
                </a:solidFill>
                <a:latin typeface="Comic Sans MS" pitchFamily="66" charset="0"/>
              </a:defRPr>
            </a:lvl1pPr>
            <a:lvl2pPr marL="742950" indent="-285750" eaLnBrk="0" hangingPunct="0">
              <a:spcBef>
                <a:spcPct val="20000"/>
              </a:spcBef>
              <a:buChar char="–"/>
              <a:defRPr sz="2400" b="1">
                <a:solidFill>
                  <a:schemeClr val="tx1"/>
                </a:solidFill>
                <a:latin typeface="Comic Sans MS" pitchFamily="66" charset="0"/>
              </a:defRPr>
            </a:lvl2pPr>
            <a:lvl3pPr marL="1143000" indent="-228600" eaLnBrk="0" hangingPunct="0">
              <a:spcBef>
                <a:spcPct val="20000"/>
              </a:spcBef>
              <a:buChar char="•"/>
              <a:defRPr sz="2400" b="1">
                <a:solidFill>
                  <a:schemeClr val="tx1"/>
                </a:solidFill>
                <a:latin typeface="Comic Sans MS" pitchFamily="66" charset="0"/>
              </a:defRPr>
            </a:lvl3pPr>
            <a:lvl4pPr marL="1600200" indent="-228600" eaLnBrk="0" hangingPunct="0">
              <a:spcBef>
                <a:spcPct val="20000"/>
              </a:spcBef>
              <a:buChar char="–"/>
              <a:defRPr sz="2400" b="1">
                <a:solidFill>
                  <a:schemeClr val="tx1"/>
                </a:solidFill>
                <a:latin typeface="Comic Sans MS" pitchFamily="66" charset="0"/>
              </a:defRPr>
            </a:lvl4pPr>
            <a:lvl5pPr marL="2057400" indent="-228600" eaLnBrk="0" hangingPunct="0">
              <a:spcBef>
                <a:spcPct val="20000"/>
              </a:spcBef>
              <a:buChar char="»"/>
              <a:defRPr sz="2400" b="1">
                <a:solidFill>
                  <a:schemeClr val="tx1"/>
                </a:solidFill>
                <a:latin typeface="Comic Sans MS" pitchFamily="66" charset="0"/>
              </a:defRPr>
            </a:lvl5pPr>
            <a:lvl6pPr marL="2514600" indent="-228600" eaLnBrk="0" fontAlgn="base" hangingPunct="0">
              <a:spcBef>
                <a:spcPct val="20000"/>
              </a:spcBef>
              <a:spcAft>
                <a:spcPct val="0"/>
              </a:spcAft>
              <a:buChar char="»"/>
              <a:defRPr sz="2400" b="1">
                <a:solidFill>
                  <a:schemeClr val="tx1"/>
                </a:solidFill>
                <a:latin typeface="Comic Sans MS" pitchFamily="66" charset="0"/>
              </a:defRPr>
            </a:lvl6pPr>
            <a:lvl7pPr marL="2971800" indent="-228600" eaLnBrk="0" fontAlgn="base" hangingPunct="0">
              <a:spcBef>
                <a:spcPct val="20000"/>
              </a:spcBef>
              <a:spcAft>
                <a:spcPct val="0"/>
              </a:spcAft>
              <a:buChar char="»"/>
              <a:defRPr sz="2400" b="1">
                <a:solidFill>
                  <a:schemeClr val="tx1"/>
                </a:solidFill>
                <a:latin typeface="Comic Sans MS" pitchFamily="66" charset="0"/>
              </a:defRPr>
            </a:lvl7pPr>
            <a:lvl8pPr marL="3429000" indent="-228600" eaLnBrk="0" fontAlgn="base" hangingPunct="0">
              <a:spcBef>
                <a:spcPct val="20000"/>
              </a:spcBef>
              <a:spcAft>
                <a:spcPct val="0"/>
              </a:spcAft>
              <a:buChar char="»"/>
              <a:defRPr sz="2400" b="1">
                <a:solidFill>
                  <a:schemeClr val="tx1"/>
                </a:solidFill>
                <a:latin typeface="Comic Sans MS" pitchFamily="66" charset="0"/>
              </a:defRPr>
            </a:lvl8pPr>
            <a:lvl9pPr marL="3886200" indent="-228600" eaLnBrk="0" fontAlgn="base" hangingPunct="0">
              <a:spcBef>
                <a:spcPct val="20000"/>
              </a:spcBef>
              <a:spcAft>
                <a:spcPct val="0"/>
              </a:spcAft>
              <a:buChar char="»"/>
              <a:defRPr sz="2400" b="1">
                <a:solidFill>
                  <a:schemeClr val="tx1"/>
                </a:solidFill>
                <a:latin typeface="Comic Sans MS" pitchFamily="66" charset="0"/>
              </a:defRPr>
            </a:lvl9pPr>
          </a:lstStyle>
          <a:p>
            <a:pPr eaLnBrk="1" hangingPunct="1">
              <a:spcBef>
                <a:spcPct val="0"/>
              </a:spcBef>
              <a:buFontTx/>
              <a:buNone/>
            </a:pPr>
            <a:r>
              <a:rPr lang="en-US" altLang="en-US" sz="2800">
                <a:solidFill>
                  <a:srgbClr val="2F2B20"/>
                </a:solidFill>
              </a:rPr>
              <a:t>Solids tend to dissolve best when:</a:t>
            </a:r>
          </a:p>
        </p:txBody>
      </p:sp>
      <p:sp>
        <p:nvSpPr>
          <p:cNvPr id="150532" name="Text Box 4"/>
          <p:cNvSpPr txBox="1">
            <a:spLocks noChangeArrowheads="1"/>
          </p:cNvSpPr>
          <p:nvPr/>
        </p:nvSpPr>
        <p:spPr bwMode="auto">
          <a:xfrm>
            <a:off x="990600" y="1676400"/>
            <a:ext cx="78486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b="1">
                <a:solidFill>
                  <a:schemeClr val="tx1"/>
                </a:solidFill>
                <a:latin typeface="Comic Sans MS" pitchFamily="66" charset="0"/>
              </a:defRPr>
            </a:lvl1pPr>
            <a:lvl2pPr marL="742950" indent="-285750" eaLnBrk="0" hangingPunct="0">
              <a:spcBef>
                <a:spcPct val="20000"/>
              </a:spcBef>
              <a:buChar char="–"/>
              <a:defRPr sz="2400" b="1">
                <a:solidFill>
                  <a:schemeClr val="tx1"/>
                </a:solidFill>
                <a:latin typeface="Comic Sans MS" pitchFamily="66" charset="0"/>
              </a:defRPr>
            </a:lvl2pPr>
            <a:lvl3pPr marL="1143000" indent="-228600" eaLnBrk="0" hangingPunct="0">
              <a:spcBef>
                <a:spcPct val="20000"/>
              </a:spcBef>
              <a:buChar char="•"/>
              <a:defRPr sz="2400" b="1">
                <a:solidFill>
                  <a:schemeClr val="tx1"/>
                </a:solidFill>
                <a:latin typeface="Comic Sans MS" pitchFamily="66" charset="0"/>
              </a:defRPr>
            </a:lvl3pPr>
            <a:lvl4pPr marL="1600200" indent="-228600" eaLnBrk="0" hangingPunct="0">
              <a:spcBef>
                <a:spcPct val="20000"/>
              </a:spcBef>
              <a:buChar char="–"/>
              <a:defRPr sz="2400" b="1">
                <a:solidFill>
                  <a:schemeClr val="tx1"/>
                </a:solidFill>
                <a:latin typeface="Comic Sans MS" pitchFamily="66" charset="0"/>
              </a:defRPr>
            </a:lvl4pPr>
            <a:lvl5pPr marL="2057400" indent="-228600" eaLnBrk="0" hangingPunct="0">
              <a:spcBef>
                <a:spcPct val="20000"/>
              </a:spcBef>
              <a:buChar char="»"/>
              <a:defRPr sz="2400" b="1">
                <a:solidFill>
                  <a:schemeClr val="tx1"/>
                </a:solidFill>
                <a:latin typeface="Comic Sans MS" pitchFamily="66" charset="0"/>
              </a:defRPr>
            </a:lvl5pPr>
            <a:lvl6pPr marL="2514600" indent="-228600" eaLnBrk="0" fontAlgn="base" hangingPunct="0">
              <a:spcBef>
                <a:spcPct val="20000"/>
              </a:spcBef>
              <a:spcAft>
                <a:spcPct val="0"/>
              </a:spcAft>
              <a:buChar char="»"/>
              <a:defRPr sz="2400" b="1">
                <a:solidFill>
                  <a:schemeClr val="tx1"/>
                </a:solidFill>
                <a:latin typeface="Comic Sans MS" pitchFamily="66" charset="0"/>
              </a:defRPr>
            </a:lvl6pPr>
            <a:lvl7pPr marL="2971800" indent="-228600" eaLnBrk="0" fontAlgn="base" hangingPunct="0">
              <a:spcBef>
                <a:spcPct val="20000"/>
              </a:spcBef>
              <a:spcAft>
                <a:spcPct val="0"/>
              </a:spcAft>
              <a:buChar char="»"/>
              <a:defRPr sz="2400" b="1">
                <a:solidFill>
                  <a:schemeClr val="tx1"/>
                </a:solidFill>
                <a:latin typeface="Comic Sans MS" pitchFamily="66" charset="0"/>
              </a:defRPr>
            </a:lvl7pPr>
            <a:lvl8pPr marL="3429000" indent="-228600" eaLnBrk="0" fontAlgn="base" hangingPunct="0">
              <a:spcBef>
                <a:spcPct val="20000"/>
              </a:spcBef>
              <a:spcAft>
                <a:spcPct val="0"/>
              </a:spcAft>
              <a:buChar char="»"/>
              <a:defRPr sz="2400" b="1">
                <a:solidFill>
                  <a:schemeClr val="tx1"/>
                </a:solidFill>
                <a:latin typeface="Comic Sans MS" pitchFamily="66" charset="0"/>
              </a:defRPr>
            </a:lvl8pPr>
            <a:lvl9pPr marL="3886200" indent="-228600" eaLnBrk="0" fontAlgn="base" hangingPunct="0">
              <a:spcBef>
                <a:spcPct val="20000"/>
              </a:spcBef>
              <a:spcAft>
                <a:spcPct val="0"/>
              </a:spcAft>
              <a:buChar char="»"/>
              <a:defRPr sz="2400" b="1">
                <a:solidFill>
                  <a:schemeClr val="tx1"/>
                </a:solidFill>
                <a:latin typeface="Comic Sans MS" pitchFamily="66" charset="0"/>
              </a:defRPr>
            </a:lvl9pPr>
          </a:lstStyle>
          <a:p>
            <a:pPr eaLnBrk="1" hangingPunct="1">
              <a:spcBef>
                <a:spcPct val="0"/>
              </a:spcBef>
              <a:buClr>
                <a:srgbClr val="A9A57C"/>
              </a:buClr>
              <a:buFontTx/>
              <a:buChar char="o"/>
            </a:pPr>
            <a:r>
              <a:rPr lang="en-US" altLang="en-US" sz="2800">
                <a:solidFill>
                  <a:srgbClr val="2F2B20"/>
                </a:solidFill>
              </a:rPr>
              <a:t> Heated -Kinetic energy is higher collisions occur more often between solute and solvent</a:t>
            </a:r>
          </a:p>
          <a:p>
            <a:pPr eaLnBrk="1" hangingPunct="1">
              <a:spcBef>
                <a:spcPct val="0"/>
              </a:spcBef>
              <a:buClr>
                <a:srgbClr val="A9A57C"/>
              </a:buClr>
              <a:buFontTx/>
              <a:buNone/>
            </a:pPr>
            <a:endParaRPr lang="en-US" altLang="en-US" sz="2800">
              <a:solidFill>
                <a:srgbClr val="2F2B20"/>
              </a:solidFill>
            </a:endParaRPr>
          </a:p>
          <a:p>
            <a:pPr eaLnBrk="1" hangingPunct="1">
              <a:spcBef>
                <a:spcPct val="0"/>
              </a:spcBef>
              <a:buClr>
                <a:srgbClr val="A9A57C"/>
              </a:buClr>
              <a:buFontTx/>
              <a:buChar char="o"/>
            </a:pPr>
            <a:r>
              <a:rPr lang="en-US" altLang="en-US" sz="2800">
                <a:solidFill>
                  <a:srgbClr val="2F2B20"/>
                </a:solidFill>
              </a:rPr>
              <a:t> Stirred- brings fresh solvent to solute</a:t>
            </a:r>
          </a:p>
          <a:p>
            <a:pPr eaLnBrk="1" hangingPunct="1">
              <a:spcBef>
                <a:spcPct val="0"/>
              </a:spcBef>
              <a:buClr>
                <a:srgbClr val="A9A57C"/>
              </a:buClr>
              <a:buFontTx/>
              <a:buNone/>
            </a:pPr>
            <a:endParaRPr lang="en-US" altLang="en-US" sz="2800">
              <a:solidFill>
                <a:srgbClr val="2F2B20"/>
              </a:solidFill>
            </a:endParaRPr>
          </a:p>
          <a:p>
            <a:pPr eaLnBrk="1" hangingPunct="1">
              <a:spcBef>
                <a:spcPct val="0"/>
              </a:spcBef>
              <a:buClr>
                <a:srgbClr val="A9A57C"/>
              </a:buClr>
              <a:buFontTx/>
              <a:buChar char="o"/>
            </a:pPr>
            <a:r>
              <a:rPr lang="en-US" altLang="en-US" sz="2800">
                <a:solidFill>
                  <a:srgbClr val="2F2B20"/>
                </a:solidFill>
              </a:rPr>
              <a:t> Ground into small particles- more surface area for solvent solute interactions</a:t>
            </a:r>
          </a:p>
        </p:txBody>
      </p:sp>
    </p:spTree>
    <p:extLst>
      <p:ext uri="{BB962C8B-B14F-4D97-AF65-F5344CB8AC3E}">
        <p14:creationId xmlns:p14="http://schemas.microsoft.com/office/powerpoint/2010/main" val="1395420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50532">
                                            <p:txEl>
                                              <p:pRg st="0" end="0"/>
                                            </p:txEl>
                                          </p:spTgt>
                                        </p:tgtEl>
                                        <p:attrNameLst>
                                          <p:attrName>style.visibility</p:attrName>
                                        </p:attrNameLst>
                                      </p:cBhvr>
                                      <p:to>
                                        <p:strVal val="visible"/>
                                      </p:to>
                                    </p:set>
                                    <p:animEffect transition="in" filter="diamond(in)">
                                      <p:cBhvr>
                                        <p:cTn id="7" dur="2000"/>
                                        <p:tgtEl>
                                          <p:spTgt spid="15053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50532">
                                            <p:txEl>
                                              <p:pRg st="2" end="2"/>
                                            </p:txEl>
                                          </p:spTgt>
                                        </p:tgtEl>
                                        <p:attrNameLst>
                                          <p:attrName>style.visibility</p:attrName>
                                        </p:attrNameLst>
                                      </p:cBhvr>
                                      <p:to>
                                        <p:strVal val="visible"/>
                                      </p:to>
                                    </p:set>
                                    <p:anim calcmode="lin" valueType="num">
                                      <p:cBhvr additive="base">
                                        <p:cTn id="12" dur="500" fill="hold"/>
                                        <p:tgtEl>
                                          <p:spTgt spid="150532">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053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150532">
                                            <p:txEl>
                                              <p:pRg st="4" end="4"/>
                                            </p:txEl>
                                          </p:spTgt>
                                        </p:tgtEl>
                                        <p:attrNameLst>
                                          <p:attrName>style.visibility</p:attrName>
                                        </p:attrNameLst>
                                      </p:cBhvr>
                                      <p:to>
                                        <p:strVal val="visible"/>
                                      </p:to>
                                    </p:set>
                                    <p:animEffect transition="in" filter="diamond(in)">
                                      <p:cBhvr>
                                        <p:cTn id="18" dur="2000"/>
                                        <p:tgtEl>
                                          <p:spTgt spid="15053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smtClean="0">
                <a:solidFill>
                  <a:schemeClr val="tx1"/>
                </a:solidFill>
                <a:effectLst/>
              </a:rPr>
              <a:t> Gas in a Liquid tend to dissolve best when:</a:t>
            </a:r>
          </a:p>
        </p:txBody>
      </p:sp>
      <p:sp>
        <p:nvSpPr>
          <p:cNvPr id="1249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Clr>
                <a:schemeClr val="accent1"/>
              </a:buClr>
              <a:buFontTx/>
              <a:buChar char="o"/>
            </a:pPr>
            <a:r>
              <a:rPr lang="en-US" altLang="en-US" sz="2800" smtClean="0">
                <a:effectLst/>
              </a:rPr>
              <a:t> The solution is cold- slows molecules down don’t escape as fast</a:t>
            </a:r>
          </a:p>
          <a:p>
            <a:pPr eaLnBrk="1" hangingPunct="1">
              <a:spcBef>
                <a:spcPct val="0"/>
              </a:spcBef>
              <a:buClr>
                <a:schemeClr val="accent1"/>
              </a:buClr>
              <a:buFontTx/>
              <a:buChar char="o"/>
            </a:pPr>
            <a:endParaRPr lang="en-US" altLang="en-US" sz="2800" smtClean="0">
              <a:effectLst/>
            </a:endParaRPr>
          </a:p>
          <a:p>
            <a:pPr eaLnBrk="1" hangingPunct="1">
              <a:spcBef>
                <a:spcPct val="0"/>
              </a:spcBef>
              <a:buClr>
                <a:schemeClr val="accent1"/>
              </a:buClr>
              <a:buFontTx/>
              <a:buChar char="o"/>
            </a:pPr>
            <a:r>
              <a:rPr lang="en-US" altLang="en-US" sz="2800" smtClean="0">
                <a:effectLst/>
              </a:rPr>
              <a:t> Pressure is high- keeps molecules in solution</a:t>
            </a:r>
          </a:p>
        </p:txBody>
      </p:sp>
    </p:spTree>
    <p:extLst>
      <p:ext uri="{BB962C8B-B14F-4D97-AF65-F5344CB8AC3E}">
        <p14:creationId xmlns:p14="http://schemas.microsoft.com/office/powerpoint/2010/main" val="577905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box(in)">
                                      <p:cBhvr>
                                        <p:cTn id="7" dur="500"/>
                                        <p:tgtEl>
                                          <p:spTgt spid="1249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124931">
                                            <p:txEl>
                                              <p:pRg st="2" end="2"/>
                                            </p:txEl>
                                          </p:spTgt>
                                        </p:tgtEl>
                                        <p:attrNameLst>
                                          <p:attrName>style.visibility</p:attrName>
                                        </p:attrNameLst>
                                      </p:cBhvr>
                                      <p:to>
                                        <p:strVal val="visible"/>
                                      </p:to>
                                    </p:set>
                                    <p:animEffect transition="in" filter="fade">
                                      <p:cBhvr>
                                        <p:cTn id="12" dur="1000"/>
                                        <p:tgtEl>
                                          <p:spTgt spid="124931">
                                            <p:txEl>
                                              <p:pRg st="2" end="2"/>
                                            </p:txEl>
                                          </p:spTgt>
                                        </p:tgtEl>
                                      </p:cBhvr>
                                    </p:animEffect>
                                    <p:anim calcmode="lin" valueType="num">
                                      <p:cBhvr>
                                        <p:cTn id="13" dur="1000" fill="hold"/>
                                        <p:tgtEl>
                                          <p:spTgt spid="124931">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2493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609600" y="228600"/>
            <a:ext cx="7391400" cy="838200"/>
          </a:xfrm>
        </p:spPr>
        <p:txBody>
          <a:bodyPr/>
          <a:lstStyle/>
          <a:p>
            <a:pPr eaLnBrk="1" hangingPunct="1">
              <a:defRPr/>
            </a:pPr>
            <a:r>
              <a:rPr lang="en-US" smtClean="0"/>
              <a:t>Saturation of Solutions</a:t>
            </a:r>
          </a:p>
        </p:txBody>
      </p:sp>
      <p:sp>
        <p:nvSpPr>
          <p:cNvPr id="147459" name="Rectangle 3"/>
          <p:cNvSpPr>
            <a:spLocks noGrp="1" noChangeArrowheads="1"/>
          </p:cNvSpPr>
          <p:nvPr>
            <p:ph type="body" idx="1"/>
          </p:nvPr>
        </p:nvSpPr>
        <p:spPr>
          <a:xfrm>
            <a:off x="762000" y="1066800"/>
            <a:ext cx="7772400" cy="5257800"/>
          </a:xfrm>
        </p:spPr>
        <p:txBody>
          <a:bodyPr/>
          <a:lstStyle/>
          <a:p>
            <a:pPr eaLnBrk="1" hangingPunct="1">
              <a:buClr>
                <a:schemeClr val="accent1"/>
              </a:buClr>
              <a:buFont typeface="Wingdings" pitchFamily="2" charset="2"/>
              <a:buNone/>
              <a:defRPr/>
            </a:pPr>
            <a:endParaRPr lang="en-US" smtClean="0"/>
          </a:p>
          <a:p>
            <a:pPr eaLnBrk="1" hangingPunct="1">
              <a:buClr>
                <a:schemeClr val="accent1"/>
              </a:buClr>
              <a:buFont typeface="Wingdings" pitchFamily="2" charset="2"/>
              <a:buChar char="Ø"/>
              <a:defRPr/>
            </a:pPr>
            <a:endParaRPr lang="en-US" sz="800" smtClean="0"/>
          </a:p>
          <a:p>
            <a:pPr eaLnBrk="1" hangingPunct="1">
              <a:buClr>
                <a:schemeClr val="accent1"/>
              </a:buClr>
              <a:buFont typeface="Wingdings" pitchFamily="2" charset="2"/>
              <a:buChar char="Ø"/>
              <a:defRPr/>
            </a:pPr>
            <a:r>
              <a:rPr lang="en-US" smtClean="0"/>
              <a:t>A solution that conta ins less solute than a saturated solution under existing conditions is </a:t>
            </a:r>
            <a:r>
              <a:rPr lang="en-US" smtClean="0">
                <a:solidFill>
                  <a:schemeClr val="accent1"/>
                </a:solidFill>
              </a:rPr>
              <a:t>unsaturated</a:t>
            </a:r>
            <a:r>
              <a:rPr lang="en-US" smtClean="0"/>
              <a:t>.</a:t>
            </a:r>
          </a:p>
          <a:p>
            <a:pPr eaLnBrk="1" hangingPunct="1">
              <a:buClr>
                <a:schemeClr val="accent1"/>
              </a:buClr>
              <a:buFont typeface="Wingdings" pitchFamily="2" charset="2"/>
              <a:buNone/>
              <a:defRPr/>
            </a:pPr>
            <a:endParaRPr lang="en-US" smtClean="0"/>
          </a:p>
          <a:p>
            <a:pPr eaLnBrk="1" hangingPunct="1">
              <a:buClr>
                <a:schemeClr val="accent1"/>
              </a:buClr>
              <a:buFont typeface="Wingdings" pitchFamily="2" charset="2"/>
              <a:buChar char="Ø"/>
              <a:defRPr/>
            </a:pPr>
            <a:r>
              <a:rPr lang="en-US" smtClean="0"/>
              <a:t> A solution that contains the maximum amount of solute that may be dissolved under existing conditions is </a:t>
            </a:r>
            <a:r>
              <a:rPr lang="en-US" smtClean="0">
                <a:solidFill>
                  <a:schemeClr val="accent1"/>
                </a:solidFill>
              </a:rPr>
              <a:t>saturated</a:t>
            </a:r>
            <a:r>
              <a:rPr lang="en-US" smtClean="0"/>
              <a:t>.</a:t>
            </a:r>
          </a:p>
          <a:p>
            <a:pPr eaLnBrk="1" hangingPunct="1">
              <a:buClr>
                <a:schemeClr val="accent1"/>
              </a:buClr>
              <a:buFont typeface="Wingdings" pitchFamily="2" charset="2"/>
              <a:buChar char="Ø"/>
              <a:defRPr/>
            </a:pPr>
            <a:endParaRPr lang="en-US" smtClean="0"/>
          </a:p>
          <a:p>
            <a:pPr eaLnBrk="1" hangingPunct="1">
              <a:buClr>
                <a:schemeClr val="accent1"/>
              </a:buClr>
              <a:buFont typeface="Wingdings" pitchFamily="2" charset="2"/>
              <a:buChar char="Ø"/>
              <a:defRPr/>
            </a:pPr>
            <a:endParaRPr lang="en-US" sz="800" smtClean="0"/>
          </a:p>
          <a:p>
            <a:pPr eaLnBrk="1" hangingPunct="1">
              <a:buClr>
                <a:schemeClr val="accent1"/>
              </a:buClr>
              <a:buFont typeface="Wingdings" pitchFamily="2" charset="2"/>
              <a:buChar char="Ø"/>
              <a:defRPr/>
            </a:pPr>
            <a:r>
              <a:rPr lang="en-US" smtClean="0"/>
              <a:t>A solution that contains more dissolved solute than a saturated solution under the same conditions is </a:t>
            </a:r>
            <a:r>
              <a:rPr lang="en-US" smtClean="0">
                <a:solidFill>
                  <a:schemeClr val="accent1"/>
                </a:solidFill>
              </a:rPr>
              <a:t>supersaturated</a:t>
            </a:r>
            <a:r>
              <a:rPr lang="en-US" smtClean="0"/>
              <a:t>.</a:t>
            </a:r>
          </a:p>
        </p:txBody>
      </p:sp>
    </p:spTree>
    <p:extLst>
      <p:ext uri="{BB962C8B-B14F-4D97-AF65-F5344CB8AC3E}">
        <p14:creationId xmlns:p14="http://schemas.microsoft.com/office/powerpoint/2010/main" val="1195494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7459">
                                            <p:txEl>
                                              <p:pRg st="2" end="2"/>
                                            </p:txEl>
                                          </p:spTgt>
                                        </p:tgtEl>
                                        <p:attrNameLst>
                                          <p:attrName>style.visibility</p:attrName>
                                        </p:attrNameLst>
                                      </p:cBhvr>
                                      <p:to>
                                        <p:strVal val="visible"/>
                                      </p:to>
                                    </p:set>
                                    <p:animEffect transition="in" filter="box(in)">
                                      <p:cBhvr>
                                        <p:cTn id="7" dur="500"/>
                                        <p:tgtEl>
                                          <p:spTgt spid="14745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7459">
                                            <p:txEl>
                                              <p:pRg st="4" end="4"/>
                                            </p:txEl>
                                          </p:spTgt>
                                        </p:tgtEl>
                                        <p:attrNameLst>
                                          <p:attrName>style.visibility</p:attrName>
                                        </p:attrNameLst>
                                      </p:cBhvr>
                                      <p:to>
                                        <p:strVal val="visible"/>
                                      </p:to>
                                    </p:set>
                                    <p:animEffect transition="in" filter="box(in)">
                                      <p:cBhvr>
                                        <p:cTn id="12" dur="500"/>
                                        <p:tgtEl>
                                          <p:spTgt spid="147459">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7459">
                                            <p:txEl>
                                              <p:pRg st="7" end="7"/>
                                            </p:txEl>
                                          </p:spTgt>
                                        </p:tgtEl>
                                        <p:attrNameLst>
                                          <p:attrName>style.visibility</p:attrName>
                                        </p:attrNameLst>
                                      </p:cBhvr>
                                      <p:to>
                                        <p:strVal val="visible"/>
                                      </p:to>
                                    </p:set>
                                    <p:animEffect transition="in" filter="box(in)">
                                      <p:cBhvr>
                                        <p:cTn id="17" dur="500"/>
                                        <p:tgtEl>
                                          <p:spTgt spid="1474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09600" y="228600"/>
            <a:ext cx="7696200" cy="685800"/>
          </a:xfrm>
        </p:spPr>
        <p:txBody>
          <a:bodyPr/>
          <a:lstStyle/>
          <a:p>
            <a:r>
              <a:rPr lang="en-US" dirty="0">
                <a:solidFill>
                  <a:schemeClr val="accent4">
                    <a:lumMod val="10000"/>
                  </a:schemeClr>
                </a:solidFill>
              </a:rPr>
              <a:t>Sig Fig Practice #1</a:t>
            </a:r>
          </a:p>
        </p:txBody>
      </p:sp>
      <p:sp>
        <p:nvSpPr>
          <p:cNvPr id="57348" name="Text Box 4"/>
          <p:cNvSpPr txBox="1">
            <a:spLocks noChangeArrowheads="1"/>
          </p:cNvSpPr>
          <p:nvPr/>
        </p:nvSpPr>
        <p:spPr bwMode="auto">
          <a:xfrm>
            <a:off x="533400" y="990600"/>
            <a:ext cx="8001000" cy="457200"/>
          </a:xfrm>
          <a:prstGeom prst="rect">
            <a:avLst/>
          </a:prstGeom>
          <a:noFill/>
          <a:ln w="12700">
            <a:noFill/>
            <a:miter lim="800000"/>
            <a:headEnd/>
            <a:tailEnd/>
          </a:ln>
          <a:effectLst/>
        </p:spPr>
        <p:txBody>
          <a:bodyPr>
            <a:spAutoFit/>
          </a:bodyPr>
          <a:lstStyle/>
          <a:p>
            <a:pPr eaLnBrk="0" fontAlgn="base" hangingPunct="0">
              <a:spcBef>
                <a:spcPct val="0"/>
              </a:spcBef>
              <a:spcAft>
                <a:spcPct val="0"/>
              </a:spcAft>
            </a:pPr>
            <a:r>
              <a:rPr lang="en-US" sz="2400" dirty="0">
                <a:solidFill>
                  <a:srgbClr val="DADADA">
                    <a:lumMod val="10000"/>
                  </a:srgbClr>
                </a:solidFill>
              </a:rPr>
              <a:t>How many significant figures in each of the following?</a:t>
            </a:r>
          </a:p>
        </p:txBody>
      </p:sp>
      <p:sp>
        <p:nvSpPr>
          <p:cNvPr id="57349" name="Text Box 5"/>
          <p:cNvSpPr txBox="1">
            <a:spLocks noChangeArrowheads="1"/>
          </p:cNvSpPr>
          <p:nvPr/>
        </p:nvSpPr>
        <p:spPr bwMode="auto">
          <a:xfrm>
            <a:off x="1905000" y="1600200"/>
            <a:ext cx="2301875" cy="523220"/>
          </a:xfrm>
          <a:prstGeom prst="rect">
            <a:avLst/>
          </a:prstGeom>
          <a:noFill/>
          <a:ln w="12700">
            <a:noFill/>
            <a:miter lim="800000"/>
            <a:headEnd/>
            <a:tailEnd/>
          </a:ln>
          <a:effectLst/>
        </p:spPr>
        <p:txBody>
          <a:bodyPr>
            <a:spAutoFit/>
          </a:bodyPr>
          <a:lstStyle/>
          <a:p>
            <a:pPr eaLnBrk="0" fontAlgn="base" hangingPunct="0">
              <a:spcBef>
                <a:spcPct val="0"/>
              </a:spcBef>
              <a:spcAft>
                <a:spcPct val="0"/>
              </a:spcAft>
            </a:pPr>
            <a:r>
              <a:rPr lang="en-US" sz="2800" dirty="0">
                <a:solidFill>
                  <a:srgbClr val="006600"/>
                </a:solidFill>
              </a:rPr>
              <a:t>1.0070 m </a:t>
            </a:r>
            <a:r>
              <a:rPr lang="en-US" sz="2800" dirty="0">
                <a:solidFill>
                  <a:srgbClr val="006600"/>
                </a:solidFill>
                <a:sym typeface="Wingdings" pitchFamily="2" charset="2"/>
              </a:rPr>
              <a:t> </a:t>
            </a:r>
            <a:endParaRPr lang="en-US" sz="2800" dirty="0">
              <a:solidFill>
                <a:srgbClr val="006600"/>
              </a:solidFill>
            </a:endParaRPr>
          </a:p>
        </p:txBody>
      </p:sp>
      <p:sp>
        <p:nvSpPr>
          <p:cNvPr id="57350" name="Text Box 6"/>
          <p:cNvSpPr txBox="1">
            <a:spLocks noChangeArrowheads="1"/>
          </p:cNvSpPr>
          <p:nvPr/>
        </p:nvSpPr>
        <p:spPr bwMode="auto">
          <a:xfrm>
            <a:off x="4343400" y="1600200"/>
            <a:ext cx="2454275" cy="519113"/>
          </a:xfrm>
          <a:prstGeom prst="rect">
            <a:avLst/>
          </a:prstGeom>
          <a:noFill/>
          <a:ln w="12700">
            <a:noFill/>
            <a:miter lim="800000"/>
            <a:headEnd/>
            <a:tailEnd/>
          </a:ln>
          <a:effectLst/>
        </p:spPr>
        <p:txBody>
          <a:bodyPr>
            <a:spAutoFit/>
          </a:bodyPr>
          <a:lstStyle/>
          <a:p>
            <a:pPr eaLnBrk="0" fontAlgn="base" hangingPunct="0">
              <a:spcBef>
                <a:spcPct val="0"/>
              </a:spcBef>
              <a:spcAft>
                <a:spcPct val="0"/>
              </a:spcAft>
            </a:pPr>
            <a:r>
              <a:rPr lang="en-US" sz="2800" dirty="0">
                <a:solidFill>
                  <a:srgbClr val="800000"/>
                </a:solidFill>
              </a:rPr>
              <a:t>5 sig figs</a:t>
            </a:r>
          </a:p>
        </p:txBody>
      </p:sp>
      <p:sp>
        <p:nvSpPr>
          <p:cNvPr id="57351" name="Text Box 7"/>
          <p:cNvSpPr txBox="1">
            <a:spLocks noChangeArrowheads="1"/>
          </p:cNvSpPr>
          <p:nvPr/>
        </p:nvSpPr>
        <p:spPr bwMode="auto">
          <a:xfrm>
            <a:off x="2117725" y="2286000"/>
            <a:ext cx="2378075" cy="519113"/>
          </a:xfrm>
          <a:prstGeom prst="rect">
            <a:avLst/>
          </a:prstGeom>
          <a:noFill/>
          <a:ln w="12700">
            <a:noFill/>
            <a:miter lim="800000"/>
            <a:headEnd/>
            <a:tailEnd/>
          </a:ln>
          <a:effectLst/>
        </p:spPr>
        <p:txBody>
          <a:bodyPr>
            <a:spAutoFit/>
          </a:bodyPr>
          <a:lstStyle/>
          <a:p>
            <a:pPr eaLnBrk="0" fontAlgn="base" hangingPunct="0">
              <a:spcBef>
                <a:spcPct val="0"/>
              </a:spcBef>
              <a:spcAft>
                <a:spcPct val="0"/>
              </a:spcAft>
            </a:pPr>
            <a:r>
              <a:rPr lang="en-US" sz="2800" dirty="0">
                <a:solidFill>
                  <a:srgbClr val="006600"/>
                </a:solidFill>
              </a:rPr>
              <a:t>17.10 kg </a:t>
            </a:r>
            <a:r>
              <a:rPr lang="en-US" sz="2800" dirty="0">
                <a:solidFill>
                  <a:srgbClr val="006600"/>
                </a:solidFill>
                <a:sym typeface="Wingdings" pitchFamily="2" charset="2"/>
              </a:rPr>
              <a:t></a:t>
            </a:r>
            <a:endParaRPr lang="en-US" sz="2800" dirty="0">
              <a:solidFill>
                <a:srgbClr val="006600"/>
              </a:solidFill>
            </a:endParaRPr>
          </a:p>
        </p:txBody>
      </p:sp>
      <p:sp>
        <p:nvSpPr>
          <p:cNvPr id="57352" name="Text Box 8"/>
          <p:cNvSpPr txBox="1">
            <a:spLocks noChangeArrowheads="1"/>
          </p:cNvSpPr>
          <p:nvPr/>
        </p:nvSpPr>
        <p:spPr bwMode="auto">
          <a:xfrm>
            <a:off x="4343400" y="2286000"/>
            <a:ext cx="1920875" cy="519113"/>
          </a:xfrm>
          <a:prstGeom prst="rect">
            <a:avLst/>
          </a:prstGeom>
          <a:noFill/>
          <a:ln w="12700">
            <a:noFill/>
            <a:miter lim="800000"/>
            <a:headEnd/>
            <a:tailEnd/>
          </a:ln>
          <a:effectLst/>
        </p:spPr>
        <p:txBody>
          <a:bodyPr>
            <a:spAutoFit/>
          </a:bodyPr>
          <a:lstStyle/>
          <a:p>
            <a:pPr eaLnBrk="0" fontAlgn="base" hangingPunct="0">
              <a:spcBef>
                <a:spcPct val="0"/>
              </a:spcBef>
              <a:spcAft>
                <a:spcPct val="0"/>
              </a:spcAft>
            </a:pPr>
            <a:r>
              <a:rPr lang="en-US" sz="2800" dirty="0">
                <a:solidFill>
                  <a:srgbClr val="800000"/>
                </a:solidFill>
              </a:rPr>
              <a:t>4 sig figs</a:t>
            </a:r>
          </a:p>
        </p:txBody>
      </p:sp>
      <p:sp>
        <p:nvSpPr>
          <p:cNvPr id="57353" name="Text Box 9"/>
          <p:cNvSpPr txBox="1">
            <a:spLocks noChangeArrowheads="1"/>
          </p:cNvSpPr>
          <p:nvPr/>
        </p:nvSpPr>
        <p:spPr bwMode="auto">
          <a:xfrm>
            <a:off x="1752600" y="3048000"/>
            <a:ext cx="2454275" cy="519113"/>
          </a:xfrm>
          <a:prstGeom prst="rect">
            <a:avLst/>
          </a:prstGeom>
          <a:noFill/>
          <a:ln w="12700">
            <a:noFill/>
            <a:miter lim="800000"/>
            <a:headEnd/>
            <a:tailEnd/>
          </a:ln>
          <a:effectLst/>
        </p:spPr>
        <p:txBody>
          <a:bodyPr>
            <a:spAutoFit/>
          </a:bodyPr>
          <a:lstStyle/>
          <a:p>
            <a:pPr eaLnBrk="0" fontAlgn="base" hangingPunct="0">
              <a:spcBef>
                <a:spcPct val="0"/>
              </a:spcBef>
              <a:spcAft>
                <a:spcPct val="0"/>
              </a:spcAft>
            </a:pPr>
            <a:r>
              <a:rPr lang="en-US" sz="2800" dirty="0">
                <a:solidFill>
                  <a:srgbClr val="006600"/>
                </a:solidFill>
              </a:rPr>
              <a:t>100,890 L </a:t>
            </a:r>
            <a:r>
              <a:rPr lang="en-US" sz="2800" dirty="0">
                <a:solidFill>
                  <a:srgbClr val="006600"/>
                </a:solidFill>
                <a:sym typeface="Wingdings" pitchFamily="2" charset="2"/>
              </a:rPr>
              <a:t></a:t>
            </a:r>
            <a:endParaRPr lang="en-US" sz="2800" dirty="0">
              <a:solidFill>
                <a:srgbClr val="006600"/>
              </a:solidFill>
            </a:endParaRPr>
          </a:p>
        </p:txBody>
      </p:sp>
      <p:sp>
        <p:nvSpPr>
          <p:cNvPr id="57354" name="Text Box 10"/>
          <p:cNvSpPr txBox="1">
            <a:spLocks noChangeArrowheads="1"/>
          </p:cNvSpPr>
          <p:nvPr/>
        </p:nvSpPr>
        <p:spPr bwMode="auto">
          <a:xfrm>
            <a:off x="4343400" y="3048000"/>
            <a:ext cx="1719263" cy="519113"/>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pPr>
            <a:r>
              <a:rPr lang="en-US" sz="2800" dirty="0">
                <a:solidFill>
                  <a:srgbClr val="800000"/>
                </a:solidFill>
              </a:rPr>
              <a:t>5 sig figs</a:t>
            </a:r>
          </a:p>
        </p:txBody>
      </p:sp>
      <p:sp>
        <p:nvSpPr>
          <p:cNvPr id="57355" name="Text Box 11"/>
          <p:cNvSpPr txBox="1">
            <a:spLocks noChangeArrowheads="1"/>
          </p:cNvSpPr>
          <p:nvPr/>
        </p:nvSpPr>
        <p:spPr bwMode="auto">
          <a:xfrm>
            <a:off x="1447800" y="3810000"/>
            <a:ext cx="2606675" cy="519113"/>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pPr>
            <a:r>
              <a:rPr lang="en-US" sz="2800" dirty="0">
                <a:solidFill>
                  <a:srgbClr val="006600"/>
                </a:solidFill>
              </a:rPr>
              <a:t>3.29 x 10</a:t>
            </a:r>
            <a:r>
              <a:rPr lang="en-US" sz="2800" baseline="30000" dirty="0">
                <a:solidFill>
                  <a:srgbClr val="006600"/>
                </a:solidFill>
              </a:rPr>
              <a:t>3</a:t>
            </a:r>
            <a:r>
              <a:rPr lang="en-US" sz="2800" dirty="0">
                <a:solidFill>
                  <a:srgbClr val="006600"/>
                </a:solidFill>
              </a:rPr>
              <a:t> s </a:t>
            </a:r>
            <a:r>
              <a:rPr lang="en-US" sz="2800" dirty="0">
                <a:solidFill>
                  <a:srgbClr val="006600"/>
                </a:solidFill>
                <a:sym typeface="Wingdings" pitchFamily="2" charset="2"/>
              </a:rPr>
              <a:t></a:t>
            </a:r>
            <a:endParaRPr lang="en-US" sz="2800" baseline="30000" dirty="0">
              <a:solidFill>
                <a:srgbClr val="006600"/>
              </a:solidFill>
            </a:endParaRPr>
          </a:p>
        </p:txBody>
      </p:sp>
      <p:sp>
        <p:nvSpPr>
          <p:cNvPr id="57356" name="Text Box 12"/>
          <p:cNvSpPr txBox="1">
            <a:spLocks noChangeArrowheads="1"/>
          </p:cNvSpPr>
          <p:nvPr/>
        </p:nvSpPr>
        <p:spPr bwMode="auto">
          <a:xfrm>
            <a:off x="4327525" y="3824288"/>
            <a:ext cx="1719263" cy="519112"/>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pPr>
            <a:r>
              <a:rPr lang="en-US" sz="2800" dirty="0">
                <a:solidFill>
                  <a:srgbClr val="800000"/>
                </a:solidFill>
              </a:rPr>
              <a:t>3 sig figs</a:t>
            </a:r>
          </a:p>
        </p:txBody>
      </p:sp>
      <p:sp>
        <p:nvSpPr>
          <p:cNvPr id="57357" name="Text Box 13"/>
          <p:cNvSpPr txBox="1">
            <a:spLocks noChangeArrowheads="1"/>
          </p:cNvSpPr>
          <p:nvPr/>
        </p:nvSpPr>
        <p:spPr bwMode="auto">
          <a:xfrm>
            <a:off x="1658938" y="4495800"/>
            <a:ext cx="2379662" cy="519113"/>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pPr>
            <a:r>
              <a:rPr lang="en-US" sz="2800" dirty="0">
                <a:solidFill>
                  <a:srgbClr val="006600"/>
                </a:solidFill>
              </a:rPr>
              <a:t>0.0054 cm </a:t>
            </a:r>
            <a:r>
              <a:rPr lang="en-US" sz="2800" dirty="0">
                <a:solidFill>
                  <a:srgbClr val="006600"/>
                </a:solidFill>
                <a:sym typeface="Wingdings" pitchFamily="2" charset="2"/>
              </a:rPr>
              <a:t></a:t>
            </a:r>
            <a:endParaRPr lang="en-US" sz="2800" dirty="0">
              <a:solidFill>
                <a:srgbClr val="006600"/>
              </a:solidFill>
            </a:endParaRPr>
          </a:p>
        </p:txBody>
      </p:sp>
      <p:sp>
        <p:nvSpPr>
          <p:cNvPr id="57358" name="Text Box 14"/>
          <p:cNvSpPr txBox="1">
            <a:spLocks noChangeArrowheads="1"/>
          </p:cNvSpPr>
          <p:nvPr/>
        </p:nvSpPr>
        <p:spPr bwMode="auto">
          <a:xfrm>
            <a:off x="4327525" y="4510088"/>
            <a:ext cx="1719263" cy="519112"/>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pPr>
            <a:r>
              <a:rPr lang="en-US" sz="2800" dirty="0">
                <a:solidFill>
                  <a:srgbClr val="800000"/>
                </a:solidFill>
              </a:rPr>
              <a:t>2 sig figs</a:t>
            </a:r>
          </a:p>
        </p:txBody>
      </p:sp>
      <p:sp>
        <p:nvSpPr>
          <p:cNvPr id="57359" name="Text Box 15"/>
          <p:cNvSpPr txBox="1">
            <a:spLocks noChangeArrowheads="1"/>
          </p:cNvSpPr>
          <p:nvPr/>
        </p:nvSpPr>
        <p:spPr bwMode="auto">
          <a:xfrm>
            <a:off x="1681163" y="5178425"/>
            <a:ext cx="2357437" cy="519113"/>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pPr>
            <a:r>
              <a:rPr lang="en-US" sz="2800" dirty="0">
                <a:solidFill>
                  <a:srgbClr val="006600"/>
                </a:solidFill>
              </a:rPr>
              <a:t>3,200,000 </a:t>
            </a:r>
            <a:r>
              <a:rPr lang="en-US" sz="2800" dirty="0">
                <a:solidFill>
                  <a:srgbClr val="006600"/>
                </a:solidFill>
                <a:sym typeface="Wingdings" pitchFamily="2" charset="2"/>
              </a:rPr>
              <a:t></a:t>
            </a:r>
            <a:endParaRPr lang="en-US" sz="2800" dirty="0">
              <a:solidFill>
                <a:srgbClr val="006600"/>
              </a:solidFill>
            </a:endParaRPr>
          </a:p>
        </p:txBody>
      </p:sp>
      <p:sp>
        <p:nvSpPr>
          <p:cNvPr id="57360" name="Text Box 16"/>
          <p:cNvSpPr txBox="1">
            <a:spLocks noChangeArrowheads="1"/>
          </p:cNvSpPr>
          <p:nvPr/>
        </p:nvSpPr>
        <p:spPr bwMode="auto">
          <a:xfrm>
            <a:off x="4327525" y="5195888"/>
            <a:ext cx="1719263" cy="519112"/>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pPr>
            <a:r>
              <a:rPr lang="en-US" sz="2800" dirty="0">
                <a:solidFill>
                  <a:srgbClr val="800000"/>
                </a:solidFill>
              </a:rPr>
              <a:t>2 sig figs</a:t>
            </a:r>
          </a:p>
        </p:txBody>
      </p:sp>
      <p:sp>
        <p:nvSpPr>
          <p:cNvPr id="57361" name="Line 17"/>
          <p:cNvSpPr>
            <a:spLocks noChangeShapeType="1"/>
          </p:cNvSpPr>
          <p:nvPr/>
        </p:nvSpPr>
        <p:spPr bwMode="auto">
          <a:xfrm>
            <a:off x="1981200" y="2057400"/>
            <a:ext cx="1143000" cy="0"/>
          </a:xfrm>
          <a:prstGeom prst="line">
            <a:avLst/>
          </a:prstGeom>
          <a:noFill/>
          <a:ln w="38100">
            <a:solidFill>
              <a:schemeClr val="accent4">
                <a:lumMod val="10000"/>
              </a:schemeClr>
            </a:solidFill>
            <a:round/>
            <a:headEnd/>
            <a:tailEnd/>
          </a:ln>
          <a:effectLst/>
        </p:spPr>
        <p:txBody>
          <a:bodyPr/>
          <a:lstStyle/>
          <a:p>
            <a:pPr eaLnBrk="0" fontAlgn="base" hangingPunct="0">
              <a:spcBef>
                <a:spcPct val="0"/>
              </a:spcBef>
              <a:spcAft>
                <a:spcPct val="0"/>
              </a:spcAft>
            </a:pPr>
            <a:endParaRPr lang="en-US" sz="2800">
              <a:solidFill>
                <a:srgbClr val="FFFFFF"/>
              </a:solidFill>
            </a:endParaRPr>
          </a:p>
        </p:txBody>
      </p:sp>
      <p:sp>
        <p:nvSpPr>
          <p:cNvPr id="57362" name="Line 18"/>
          <p:cNvSpPr>
            <a:spLocks noChangeShapeType="1"/>
          </p:cNvSpPr>
          <p:nvPr/>
        </p:nvSpPr>
        <p:spPr bwMode="auto">
          <a:xfrm>
            <a:off x="2209800" y="2743200"/>
            <a:ext cx="838200" cy="0"/>
          </a:xfrm>
          <a:prstGeom prst="line">
            <a:avLst/>
          </a:prstGeom>
          <a:noFill/>
          <a:ln w="38100">
            <a:solidFill>
              <a:schemeClr val="accent4">
                <a:lumMod val="10000"/>
              </a:schemeClr>
            </a:solidFill>
            <a:round/>
            <a:headEnd/>
            <a:tailEnd/>
          </a:ln>
          <a:effectLst/>
        </p:spPr>
        <p:txBody>
          <a:bodyPr/>
          <a:lstStyle/>
          <a:p>
            <a:pPr eaLnBrk="0" fontAlgn="base" hangingPunct="0">
              <a:spcBef>
                <a:spcPct val="0"/>
              </a:spcBef>
              <a:spcAft>
                <a:spcPct val="0"/>
              </a:spcAft>
            </a:pPr>
            <a:endParaRPr lang="en-US" sz="2800">
              <a:solidFill>
                <a:srgbClr val="FFFFFF"/>
              </a:solidFill>
            </a:endParaRPr>
          </a:p>
        </p:txBody>
      </p:sp>
      <p:sp>
        <p:nvSpPr>
          <p:cNvPr id="57363" name="Line 19"/>
          <p:cNvSpPr>
            <a:spLocks noChangeShapeType="1"/>
          </p:cNvSpPr>
          <p:nvPr/>
        </p:nvSpPr>
        <p:spPr bwMode="auto">
          <a:xfrm>
            <a:off x="1905000" y="3505200"/>
            <a:ext cx="990600" cy="0"/>
          </a:xfrm>
          <a:prstGeom prst="line">
            <a:avLst/>
          </a:prstGeom>
          <a:noFill/>
          <a:ln w="38100">
            <a:solidFill>
              <a:schemeClr val="accent4">
                <a:lumMod val="10000"/>
              </a:schemeClr>
            </a:solidFill>
            <a:round/>
            <a:headEnd/>
            <a:tailEnd/>
          </a:ln>
          <a:effectLst/>
        </p:spPr>
        <p:txBody>
          <a:bodyPr/>
          <a:lstStyle/>
          <a:p>
            <a:pPr eaLnBrk="0" fontAlgn="base" hangingPunct="0">
              <a:spcBef>
                <a:spcPct val="0"/>
              </a:spcBef>
              <a:spcAft>
                <a:spcPct val="0"/>
              </a:spcAft>
            </a:pPr>
            <a:endParaRPr lang="en-US" sz="2800">
              <a:solidFill>
                <a:srgbClr val="FFFFFF"/>
              </a:solidFill>
            </a:endParaRPr>
          </a:p>
        </p:txBody>
      </p:sp>
      <p:sp>
        <p:nvSpPr>
          <p:cNvPr id="57364" name="Line 20"/>
          <p:cNvSpPr>
            <a:spLocks noChangeShapeType="1"/>
          </p:cNvSpPr>
          <p:nvPr/>
        </p:nvSpPr>
        <p:spPr bwMode="auto">
          <a:xfrm>
            <a:off x="1600200" y="4267200"/>
            <a:ext cx="609600" cy="0"/>
          </a:xfrm>
          <a:prstGeom prst="line">
            <a:avLst/>
          </a:prstGeom>
          <a:noFill/>
          <a:ln w="38100">
            <a:solidFill>
              <a:schemeClr val="accent4">
                <a:lumMod val="10000"/>
              </a:schemeClr>
            </a:solidFill>
            <a:round/>
            <a:headEnd/>
            <a:tailEnd/>
          </a:ln>
          <a:effectLst/>
        </p:spPr>
        <p:txBody>
          <a:bodyPr/>
          <a:lstStyle/>
          <a:p>
            <a:pPr eaLnBrk="0" fontAlgn="base" hangingPunct="0">
              <a:spcBef>
                <a:spcPct val="0"/>
              </a:spcBef>
              <a:spcAft>
                <a:spcPct val="0"/>
              </a:spcAft>
            </a:pPr>
            <a:endParaRPr lang="en-US" sz="2800">
              <a:solidFill>
                <a:srgbClr val="FFFFFF"/>
              </a:solidFill>
            </a:endParaRPr>
          </a:p>
        </p:txBody>
      </p:sp>
      <p:sp>
        <p:nvSpPr>
          <p:cNvPr id="57365" name="Line 21"/>
          <p:cNvSpPr>
            <a:spLocks noChangeShapeType="1"/>
          </p:cNvSpPr>
          <p:nvPr/>
        </p:nvSpPr>
        <p:spPr bwMode="auto">
          <a:xfrm>
            <a:off x="2514600" y="4953000"/>
            <a:ext cx="381000" cy="0"/>
          </a:xfrm>
          <a:prstGeom prst="line">
            <a:avLst/>
          </a:prstGeom>
          <a:noFill/>
          <a:ln w="38100">
            <a:solidFill>
              <a:schemeClr val="accent4">
                <a:lumMod val="10000"/>
              </a:schemeClr>
            </a:solidFill>
            <a:round/>
            <a:headEnd/>
            <a:tailEnd/>
          </a:ln>
          <a:effectLst/>
        </p:spPr>
        <p:txBody>
          <a:bodyPr/>
          <a:lstStyle/>
          <a:p>
            <a:pPr eaLnBrk="0" fontAlgn="base" hangingPunct="0">
              <a:spcBef>
                <a:spcPct val="0"/>
              </a:spcBef>
              <a:spcAft>
                <a:spcPct val="0"/>
              </a:spcAft>
            </a:pPr>
            <a:endParaRPr lang="en-US" sz="2800">
              <a:solidFill>
                <a:srgbClr val="FFFFFF"/>
              </a:solidFill>
            </a:endParaRPr>
          </a:p>
        </p:txBody>
      </p:sp>
      <p:sp>
        <p:nvSpPr>
          <p:cNvPr id="57366" name="Line 22"/>
          <p:cNvSpPr>
            <a:spLocks noChangeShapeType="1"/>
          </p:cNvSpPr>
          <p:nvPr/>
        </p:nvSpPr>
        <p:spPr bwMode="auto">
          <a:xfrm>
            <a:off x="1828800" y="5638800"/>
            <a:ext cx="457200" cy="0"/>
          </a:xfrm>
          <a:prstGeom prst="line">
            <a:avLst/>
          </a:prstGeom>
          <a:noFill/>
          <a:ln w="38100">
            <a:solidFill>
              <a:schemeClr val="accent4">
                <a:lumMod val="10000"/>
              </a:schemeClr>
            </a:solidFill>
            <a:round/>
            <a:headEnd/>
            <a:tailEnd/>
          </a:ln>
          <a:effectLst/>
        </p:spPr>
        <p:txBody>
          <a:bodyPr/>
          <a:lstStyle/>
          <a:p>
            <a:pPr eaLnBrk="0" fontAlgn="base" hangingPunct="0">
              <a:spcBef>
                <a:spcPct val="0"/>
              </a:spcBef>
              <a:spcAft>
                <a:spcPct val="0"/>
              </a:spcAft>
            </a:pPr>
            <a:endParaRPr lang="en-US" sz="2800">
              <a:solidFill>
                <a:srgbClr val="FFFFFF"/>
              </a:solidFill>
            </a:endParaRPr>
          </a:p>
        </p:txBody>
      </p:sp>
    </p:spTree>
    <p:extLst>
      <p:ext uri="{BB962C8B-B14F-4D97-AF65-F5344CB8AC3E}">
        <p14:creationId xmlns:p14="http://schemas.microsoft.com/office/powerpoint/2010/main" val="143464854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7350"/>
                                        </p:tgtEl>
                                        <p:attrNameLst>
                                          <p:attrName>style.visibility</p:attrName>
                                        </p:attrNameLst>
                                      </p:cBhvr>
                                      <p:to>
                                        <p:strVal val="visible"/>
                                      </p:to>
                                    </p:set>
                                    <p:animEffect transition="in" filter="wipe(left)">
                                      <p:cBhvr>
                                        <p:cTn id="11" dur="500"/>
                                        <p:tgtEl>
                                          <p:spTgt spid="57350"/>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7361"/>
                                        </p:tgtEl>
                                        <p:attrNameLst>
                                          <p:attrName>style.visibility</p:attrName>
                                        </p:attrNameLst>
                                      </p:cBhvr>
                                      <p:to>
                                        <p:strVal val="visible"/>
                                      </p:to>
                                    </p:set>
                                    <p:animEffect transition="in" filter="dissolve">
                                      <p:cBhvr>
                                        <p:cTn id="16" dur="500"/>
                                        <p:tgtEl>
                                          <p:spTgt spid="5736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573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7352"/>
                                        </p:tgtEl>
                                        <p:attrNameLst>
                                          <p:attrName>style.visibility</p:attrName>
                                        </p:attrNameLst>
                                      </p:cBhvr>
                                      <p:to>
                                        <p:strVal val="visible"/>
                                      </p:to>
                                    </p:set>
                                    <p:animEffect transition="in" filter="wipe(left)">
                                      <p:cBhvr>
                                        <p:cTn id="25" dur="500"/>
                                        <p:tgtEl>
                                          <p:spTgt spid="5735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7362"/>
                                        </p:tgtEl>
                                        <p:attrNameLst>
                                          <p:attrName>style.visibility</p:attrName>
                                        </p:attrNameLst>
                                      </p:cBhvr>
                                      <p:to>
                                        <p:strVal val="visible"/>
                                      </p:to>
                                    </p:set>
                                    <p:animEffect transition="in" filter="dissolve">
                                      <p:cBhvr>
                                        <p:cTn id="30" dur="500"/>
                                        <p:tgtEl>
                                          <p:spTgt spid="5736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73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7354"/>
                                        </p:tgtEl>
                                        <p:attrNameLst>
                                          <p:attrName>style.visibility</p:attrName>
                                        </p:attrNameLst>
                                      </p:cBhvr>
                                      <p:to>
                                        <p:strVal val="visible"/>
                                      </p:to>
                                    </p:set>
                                    <p:animEffect transition="in" filter="wipe(left)">
                                      <p:cBhvr>
                                        <p:cTn id="39" dur="500"/>
                                        <p:tgtEl>
                                          <p:spTgt spid="57354"/>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57363"/>
                                        </p:tgtEl>
                                        <p:attrNameLst>
                                          <p:attrName>style.visibility</p:attrName>
                                        </p:attrNameLst>
                                      </p:cBhvr>
                                      <p:to>
                                        <p:strVal val="visible"/>
                                      </p:to>
                                    </p:set>
                                    <p:animEffect transition="in" filter="dissolve">
                                      <p:cBhvr>
                                        <p:cTn id="44" dur="500"/>
                                        <p:tgtEl>
                                          <p:spTgt spid="5736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5735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57356"/>
                                        </p:tgtEl>
                                        <p:attrNameLst>
                                          <p:attrName>style.visibility</p:attrName>
                                        </p:attrNameLst>
                                      </p:cBhvr>
                                      <p:to>
                                        <p:strVal val="visible"/>
                                      </p:to>
                                    </p:set>
                                    <p:animEffect transition="in" filter="wipe(left)">
                                      <p:cBhvr>
                                        <p:cTn id="53" dur="500"/>
                                        <p:tgtEl>
                                          <p:spTgt spid="57356"/>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57364"/>
                                        </p:tgtEl>
                                        <p:attrNameLst>
                                          <p:attrName>style.visibility</p:attrName>
                                        </p:attrNameLst>
                                      </p:cBhvr>
                                      <p:to>
                                        <p:strVal val="visible"/>
                                      </p:to>
                                    </p:set>
                                    <p:animEffect transition="in" filter="dissolve">
                                      <p:cBhvr>
                                        <p:cTn id="58" dur="500"/>
                                        <p:tgtEl>
                                          <p:spTgt spid="57364"/>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5735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57358"/>
                                        </p:tgtEl>
                                        <p:attrNameLst>
                                          <p:attrName>style.visibility</p:attrName>
                                        </p:attrNameLst>
                                      </p:cBhvr>
                                      <p:to>
                                        <p:strVal val="visible"/>
                                      </p:to>
                                    </p:set>
                                    <p:animEffect transition="in" filter="wipe(left)">
                                      <p:cBhvr>
                                        <p:cTn id="67" dur="500"/>
                                        <p:tgtEl>
                                          <p:spTgt spid="57358"/>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57365"/>
                                        </p:tgtEl>
                                        <p:attrNameLst>
                                          <p:attrName>style.visibility</p:attrName>
                                        </p:attrNameLst>
                                      </p:cBhvr>
                                      <p:to>
                                        <p:strVal val="visible"/>
                                      </p:to>
                                    </p:set>
                                    <p:animEffect transition="in" filter="dissolve">
                                      <p:cBhvr>
                                        <p:cTn id="72" dur="500"/>
                                        <p:tgtEl>
                                          <p:spTgt spid="57365"/>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499"/>
                                          </p:stCondLst>
                                        </p:cTn>
                                        <p:tgtEl>
                                          <p:spTgt spid="5735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57360"/>
                                        </p:tgtEl>
                                        <p:attrNameLst>
                                          <p:attrName>style.visibility</p:attrName>
                                        </p:attrNameLst>
                                      </p:cBhvr>
                                      <p:to>
                                        <p:strVal val="visible"/>
                                      </p:to>
                                    </p:set>
                                    <p:animEffect transition="in" filter="wipe(left)">
                                      <p:cBhvr>
                                        <p:cTn id="81" dur="500"/>
                                        <p:tgtEl>
                                          <p:spTgt spid="57360"/>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57366"/>
                                        </p:tgtEl>
                                        <p:attrNameLst>
                                          <p:attrName>style.visibility</p:attrName>
                                        </p:attrNameLst>
                                      </p:cBhvr>
                                      <p:to>
                                        <p:strVal val="visible"/>
                                      </p:to>
                                    </p:set>
                                    <p:animEffect transition="in" filter="dissolve">
                                      <p:cBhvr>
                                        <p:cTn id="86" dur="500"/>
                                        <p:tgtEl>
                                          <p:spTgt spid="57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autoUpdateAnimBg="0"/>
      <p:bldP spid="57350" grpId="0" autoUpdateAnimBg="0"/>
      <p:bldP spid="57351" grpId="0" autoUpdateAnimBg="0"/>
      <p:bldP spid="57352" grpId="0" autoUpdateAnimBg="0"/>
      <p:bldP spid="57353" grpId="0" autoUpdateAnimBg="0"/>
      <p:bldP spid="57354" grpId="0" autoUpdateAnimBg="0"/>
      <p:bldP spid="57355" grpId="0" autoUpdateAnimBg="0"/>
      <p:bldP spid="57356" grpId="0" autoUpdateAnimBg="0"/>
      <p:bldP spid="57357" grpId="0" autoUpdateAnimBg="0"/>
      <p:bldP spid="57358" grpId="0" autoUpdateAnimBg="0"/>
      <p:bldP spid="57359" grpId="0" autoUpdateAnimBg="0"/>
      <p:bldP spid="57360" grpId="0" autoUpdateAnimBg="0"/>
      <p:bldP spid="57361" grpId="0" animBg="1"/>
      <p:bldP spid="57362" grpId="0" animBg="1"/>
      <p:bldP spid="57363" grpId="0" animBg="1"/>
      <p:bldP spid="57364" grpId="0" animBg="1"/>
      <p:bldP spid="57365" grpId="0" animBg="1"/>
      <p:bldP spid="57366"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smtClean="0">
                <a:effectLst/>
              </a:rPr>
              <a:t> 1. Molarity (M)= </a:t>
            </a:r>
            <a:r>
              <a:rPr lang="en-US" altLang="en-US" sz="3200" u="sng" smtClean="0">
                <a:effectLst/>
              </a:rPr>
              <a:t>moles </a:t>
            </a:r>
            <a:r>
              <a:rPr lang="en-US" altLang="en-US" sz="3200" smtClean="0">
                <a:effectLst/>
              </a:rPr>
              <a:t> (of solute) </a:t>
            </a:r>
            <a:br>
              <a:rPr lang="en-US" altLang="en-US" sz="3200" smtClean="0">
                <a:effectLst/>
              </a:rPr>
            </a:br>
            <a:r>
              <a:rPr lang="en-US" altLang="en-US" sz="3200" smtClean="0">
                <a:effectLst/>
              </a:rPr>
              <a:t>                 liter   (of solvent)</a:t>
            </a:r>
          </a:p>
        </p:txBody>
      </p:sp>
      <p:sp>
        <p:nvSpPr>
          <p:cNvPr id="1679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mtClean="0">
                <a:effectLst/>
              </a:rPr>
              <a:t>What is the molarity of a solution when 56.9 grams of calcium chloride are dissolved in 750.0 ml of water?</a:t>
            </a:r>
          </a:p>
          <a:p>
            <a:pPr>
              <a:lnSpc>
                <a:spcPct val="90000"/>
              </a:lnSpc>
            </a:pPr>
            <a:endParaRPr lang="en-US" altLang="en-US" smtClean="0">
              <a:effectLst/>
            </a:endParaRPr>
          </a:p>
          <a:p>
            <a:pPr>
              <a:lnSpc>
                <a:spcPct val="90000"/>
              </a:lnSpc>
            </a:pPr>
            <a:r>
              <a:rPr lang="en-US" altLang="en-US" smtClean="0">
                <a:effectLst/>
              </a:rPr>
              <a:t>56.9 grams    </a:t>
            </a:r>
            <a:r>
              <a:rPr lang="en-US" altLang="en-US" u="sng" smtClean="0">
                <a:effectLst/>
              </a:rPr>
              <a:t>1 mol CaCl</a:t>
            </a:r>
            <a:r>
              <a:rPr lang="en-US" altLang="en-US" u="sng" baseline="-25000" smtClean="0">
                <a:effectLst/>
              </a:rPr>
              <a:t>2</a:t>
            </a:r>
            <a:r>
              <a:rPr lang="en-US" altLang="en-US" u="sng" smtClean="0">
                <a:effectLst/>
              </a:rPr>
              <a:t>         1        =              </a:t>
            </a:r>
            <a:r>
              <a:rPr lang="en-US" altLang="en-US" smtClean="0">
                <a:effectLst/>
              </a:rPr>
              <a:t>            </a:t>
            </a:r>
          </a:p>
          <a:p>
            <a:pPr>
              <a:lnSpc>
                <a:spcPct val="90000"/>
              </a:lnSpc>
              <a:buFontTx/>
              <a:buNone/>
            </a:pPr>
            <a:r>
              <a:rPr lang="en-US" altLang="en-US" smtClean="0">
                <a:effectLst/>
              </a:rPr>
              <a:t>                 111.1  grams      0.750 l </a:t>
            </a:r>
          </a:p>
          <a:p>
            <a:pPr>
              <a:lnSpc>
                <a:spcPct val="90000"/>
              </a:lnSpc>
              <a:buFontTx/>
              <a:buNone/>
            </a:pPr>
            <a:endParaRPr lang="en-US" altLang="en-US" smtClean="0">
              <a:effectLst/>
            </a:endParaRPr>
          </a:p>
          <a:p>
            <a:pPr>
              <a:lnSpc>
                <a:spcPct val="90000"/>
              </a:lnSpc>
              <a:buFontTx/>
              <a:buNone/>
            </a:pPr>
            <a:endParaRPr lang="en-US" altLang="en-US" smtClean="0">
              <a:effectLst/>
            </a:endParaRPr>
          </a:p>
          <a:p>
            <a:pPr>
              <a:lnSpc>
                <a:spcPct val="90000"/>
              </a:lnSpc>
              <a:buFontTx/>
              <a:buNone/>
            </a:pPr>
            <a:r>
              <a:rPr lang="en-US" altLang="en-US" smtClean="0">
                <a:effectLst/>
              </a:rPr>
              <a:t>                       0.683 Molar</a:t>
            </a:r>
          </a:p>
          <a:p>
            <a:pPr>
              <a:lnSpc>
                <a:spcPct val="90000"/>
              </a:lnSpc>
              <a:buFontTx/>
              <a:buNone/>
            </a:pPr>
            <a:r>
              <a:rPr lang="en-US" altLang="en-US" smtClean="0">
                <a:effectLst/>
              </a:rPr>
              <a:t>                   </a:t>
            </a:r>
          </a:p>
        </p:txBody>
      </p:sp>
      <p:sp>
        <p:nvSpPr>
          <p:cNvPr id="33796" name="Line 6"/>
          <p:cNvSpPr>
            <a:spLocks noChangeShapeType="1"/>
          </p:cNvSpPr>
          <p:nvPr/>
        </p:nvSpPr>
        <p:spPr bwMode="auto">
          <a:xfrm>
            <a:off x="2819400" y="3352800"/>
            <a:ext cx="0" cy="1066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2F2B20"/>
              </a:solidFill>
            </a:endParaRPr>
          </a:p>
        </p:txBody>
      </p:sp>
      <p:sp>
        <p:nvSpPr>
          <p:cNvPr id="33797" name="Line 7"/>
          <p:cNvSpPr>
            <a:spLocks noChangeShapeType="1"/>
          </p:cNvSpPr>
          <p:nvPr/>
        </p:nvSpPr>
        <p:spPr bwMode="auto">
          <a:xfrm>
            <a:off x="5334000" y="3352800"/>
            <a:ext cx="0" cy="990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2F2B20"/>
              </a:solidFill>
            </a:endParaRPr>
          </a:p>
        </p:txBody>
      </p:sp>
      <p:sp>
        <p:nvSpPr>
          <p:cNvPr id="33798" name="Line 8"/>
          <p:cNvSpPr>
            <a:spLocks noChangeShapeType="1"/>
          </p:cNvSpPr>
          <p:nvPr/>
        </p:nvSpPr>
        <p:spPr bwMode="auto">
          <a:xfrm>
            <a:off x="7239000" y="3429000"/>
            <a:ext cx="0" cy="990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2F2B20"/>
              </a:solidFill>
            </a:endParaRPr>
          </a:p>
        </p:txBody>
      </p:sp>
    </p:spTree>
    <p:extLst>
      <p:ext uri="{BB962C8B-B14F-4D97-AF65-F5344CB8AC3E}">
        <p14:creationId xmlns:p14="http://schemas.microsoft.com/office/powerpoint/2010/main" val="4106935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7939">
                                            <p:txEl>
                                              <p:pRg st="2" end="2"/>
                                            </p:txEl>
                                          </p:spTgt>
                                        </p:tgtEl>
                                        <p:attrNameLst>
                                          <p:attrName>style.visibility</p:attrName>
                                        </p:attrNameLst>
                                      </p:cBhvr>
                                      <p:to>
                                        <p:strVal val="visible"/>
                                      </p:to>
                                    </p:set>
                                    <p:anim calcmode="lin" valueType="num">
                                      <p:cBhvr additive="base">
                                        <p:cTn id="7" dur="500" fill="hold"/>
                                        <p:tgtEl>
                                          <p:spTgt spid="16793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7939">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7939">
                                            <p:txEl>
                                              <p:pRg st="3" end="3"/>
                                            </p:txEl>
                                          </p:spTgt>
                                        </p:tgtEl>
                                        <p:attrNameLst>
                                          <p:attrName>style.visibility</p:attrName>
                                        </p:attrNameLst>
                                      </p:cBhvr>
                                      <p:to>
                                        <p:strVal val="visible"/>
                                      </p:to>
                                    </p:set>
                                    <p:anim calcmode="lin" valueType="num">
                                      <p:cBhvr additive="base">
                                        <p:cTn id="11" dur="500" fill="hold"/>
                                        <p:tgtEl>
                                          <p:spTgt spid="16793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79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5" presetClass="entr" presetSubtype="0" fill="hold" nodeType="clickEffect">
                                  <p:stCondLst>
                                    <p:cond delay="0"/>
                                  </p:stCondLst>
                                  <p:childTnLst>
                                    <p:set>
                                      <p:cBhvr>
                                        <p:cTn id="16" dur="1" fill="hold">
                                          <p:stCondLst>
                                            <p:cond delay="0"/>
                                          </p:stCondLst>
                                        </p:cTn>
                                        <p:tgtEl>
                                          <p:spTgt spid="167939">
                                            <p:txEl>
                                              <p:pRg st="6" end="6"/>
                                            </p:txEl>
                                          </p:spTgt>
                                        </p:tgtEl>
                                        <p:attrNameLst>
                                          <p:attrName>style.visibility</p:attrName>
                                        </p:attrNameLst>
                                      </p:cBhvr>
                                      <p:to>
                                        <p:strVal val="visible"/>
                                      </p:to>
                                    </p:set>
                                    <p:anim calcmode="lin" valueType="num">
                                      <p:cBhvr>
                                        <p:cTn id="17" dur="500" decel="50000" fill="hold">
                                          <p:stCondLst>
                                            <p:cond delay="0"/>
                                          </p:stCondLst>
                                        </p:cTn>
                                        <p:tgtEl>
                                          <p:spTgt spid="167939">
                                            <p:txEl>
                                              <p:pRg st="6" end="6"/>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67939">
                                            <p:txEl>
                                              <p:pRg st="6" end="6"/>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67939">
                                            <p:txEl>
                                              <p:pRg st="6" end="6"/>
                                            </p:txEl>
                                          </p:spTgt>
                                        </p:tgtEl>
                                        <p:attrNameLst>
                                          <p:attrName>ppt_w</p:attrName>
                                        </p:attrNameLst>
                                      </p:cBhvr>
                                      <p:tavLst>
                                        <p:tav tm="0">
                                          <p:val>
                                            <p:strVal val="#ppt_w*.05"/>
                                          </p:val>
                                        </p:tav>
                                        <p:tav tm="100000">
                                          <p:val>
                                            <p:strVal val="#ppt_w"/>
                                          </p:val>
                                        </p:tav>
                                      </p:tavLst>
                                    </p:anim>
                                    <p:anim calcmode="lin" valueType="num">
                                      <p:cBhvr>
                                        <p:cTn id="20" dur="1000" fill="hold"/>
                                        <p:tgtEl>
                                          <p:spTgt spid="167939">
                                            <p:txEl>
                                              <p:pRg st="6" end="6"/>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67939">
                                            <p:txEl>
                                              <p:pRg st="6" end="6"/>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67939">
                                            <p:txEl>
                                              <p:pRg st="6" end="6"/>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67939">
                                            <p:txEl>
                                              <p:pRg st="6" end="6"/>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679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To find solute give concentration:</a:t>
            </a:r>
            <a:endParaRPr lang="en-US" dirty="0"/>
          </a:p>
        </p:txBody>
      </p:sp>
      <p:sp>
        <p:nvSpPr>
          <p:cNvPr id="3" name="Content Placeholder 2"/>
          <p:cNvSpPr>
            <a:spLocks noGrp="1"/>
          </p:cNvSpPr>
          <p:nvPr>
            <p:ph idx="1"/>
          </p:nvPr>
        </p:nvSpPr>
        <p:spPr/>
        <p:txBody>
          <a:bodyPr/>
          <a:lstStyle/>
          <a:p>
            <a:pPr>
              <a:defRPr/>
            </a:pPr>
            <a:r>
              <a:rPr lang="en-US" dirty="0" smtClean="0"/>
              <a:t>1.  How many grams of sodium chloride are needed to make a 0.500 M solution in a 750 ml vessel?</a:t>
            </a:r>
          </a:p>
          <a:p>
            <a:pPr>
              <a:lnSpc>
                <a:spcPct val="90000"/>
              </a:lnSpc>
              <a:defRPr/>
            </a:pPr>
            <a:endParaRPr lang="en-US" dirty="0" smtClean="0">
              <a:effectLst/>
            </a:endParaRPr>
          </a:p>
          <a:p>
            <a:pPr>
              <a:lnSpc>
                <a:spcPct val="90000"/>
              </a:lnSpc>
              <a:defRPr/>
            </a:pPr>
            <a:r>
              <a:rPr lang="en-US" u="sng" dirty="0" smtClean="0">
                <a:effectLst/>
              </a:rPr>
              <a:t>0.500 M   </a:t>
            </a:r>
            <a:r>
              <a:rPr lang="en-US" u="sng" smtClean="0">
                <a:effectLst/>
              </a:rPr>
              <a:t>0.750 L       </a:t>
            </a:r>
            <a:r>
              <a:rPr lang="en-US" u="sng" dirty="0" smtClean="0">
                <a:effectLst/>
              </a:rPr>
              <a:t>58.5 g      =              </a:t>
            </a:r>
            <a:r>
              <a:rPr lang="en-US" dirty="0" smtClean="0">
                <a:effectLst/>
              </a:rPr>
              <a:t>            </a:t>
            </a:r>
          </a:p>
          <a:p>
            <a:pPr>
              <a:defRPr/>
            </a:pPr>
            <a:r>
              <a:rPr lang="en-US" dirty="0" smtClean="0"/>
              <a:t>               1             1 </a:t>
            </a:r>
            <a:r>
              <a:rPr lang="en-US" dirty="0" err="1" smtClean="0"/>
              <a:t>mol</a:t>
            </a:r>
            <a:endParaRPr lang="en-US" dirty="0" smtClean="0"/>
          </a:p>
          <a:p>
            <a:pPr>
              <a:defRPr/>
            </a:pPr>
            <a:endParaRPr lang="en-US" dirty="0"/>
          </a:p>
          <a:p>
            <a:pPr>
              <a:defRPr/>
            </a:pPr>
            <a:r>
              <a:rPr lang="en-US" dirty="0" smtClean="0"/>
              <a:t>21.9 grams</a:t>
            </a:r>
            <a:endParaRPr lang="en-US" dirty="0"/>
          </a:p>
        </p:txBody>
      </p:sp>
    </p:spTree>
    <p:extLst>
      <p:ext uri="{BB962C8B-B14F-4D97-AF65-F5344CB8AC3E}">
        <p14:creationId xmlns:p14="http://schemas.microsoft.com/office/powerpoint/2010/main" val="2515213707"/>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6200" y="609600"/>
            <a:ext cx="8915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smtClean="0">
                <a:effectLst/>
              </a:rPr>
              <a:t>  Molarity Of IONS (M)= </a:t>
            </a:r>
            <a:r>
              <a:rPr lang="en-US" altLang="en-US" sz="3200" u="sng" smtClean="0">
                <a:effectLst/>
              </a:rPr>
              <a:t>moles ions</a:t>
            </a:r>
            <a:r>
              <a:rPr lang="en-US" altLang="en-US" sz="3200" smtClean="0">
                <a:effectLst/>
              </a:rPr>
              <a:t/>
            </a:r>
            <a:br>
              <a:rPr lang="en-US" altLang="en-US" sz="3200" smtClean="0">
                <a:effectLst/>
              </a:rPr>
            </a:br>
            <a:r>
              <a:rPr lang="en-US" altLang="en-US" sz="3200" smtClean="0">
                <a:effectLst/>
              </a:rPr>
              <a:t>                                  liter   </a:t>
            </a:r>
            <a:r>
              <a:rPr lang="en-US" altLang="en-US" sz="1400" smtClean="0">
                <a:effectLst/>
              </a:rPr>
              <a:t>(of solvent)</a:t>
            </a:r>
          </a:p>
        </p:txBody>
      </p:sp>
      <p:sp>
        <p:nvSpPr>
          <p:cNvPr id="167939" name="Rectangle 3"/>
          <p:cNvSpPr>
            <a:spLocks noGrp="1" noChangeArrowheads="1"/>
          </p:cNvSpPr>
          <p:nvPr>
            <p:ph type="body" idx="1"/>
          </p:nvPr>
        </p:nvSpPr>
        <p:spPr>
          <a:xfrm>
            <a:off x="685800" y="1981200"/>
            <a:ext cx="8305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mtClean="0">
                <a:effectLst/>
              </a:rPr>
              <a:t>What is the molarity of chloride ions in solution when 56.9 grams of calcium chloride are dissolved in 750.0 ml of water?</a:t>
            </a:r>
          </a:p>
          <a:p>
            <a:pPr>
              <a:lnSpc>
                <a:spcPct val="90000"/>
              </a:lnSpc>
            </a:pPr>
            <a:endParaRPr lang="en-US" altLang="en-US" smtClean="0">
              <a:effectLst/>
            </a:endParaRPr>
          </a:p>
          <a:p>
            <a:pPr>
              <a:lnSpc>
                <a:spcPct val="90000"/>
              </a:lnSpc>
            </a:pPr>
            <a:r>
              <a:rPr lang="en-US" altLang="en-US" smtClean="0">
                <a:effectLst/>
              </a:rPr>
              <a:t>56.9 grams   </a:t>
            </a:r>
            <a:r>
              <a:rPr lang="en-US" altLang="en-US" u="sng" smtClean="0">
                <a:effectLst/>
              </a:rPr>
              <a:t>1 mol CaCl</a:t>
            </a:r>
            <a:r>
              <a:rPr lang="en-US" altLang="en-US" u="sng" baseline="-25000" smtClean="0">
                <a:effectLst/>
              </a:rPr>
              <a:t>2</a:t>
            </a:r>
            <a:r>
              <a:rPr lang="en-US" altLang="en-US" u="sng" smtClean="0">
                <a:effectLst/>
              </a:rPr>
              <a:t>    1         2 Cl</a:t>
            </a:r>
            <a:r>
              <a:rPr lang="en-US" altLang="en-US" u="sng" baseline="30000" smtClean="0">
                <a:effectLst/>
              </a:rPr>
              <a:t>-1   </a:t>
            </a:r>
            <a:r>
              <a:rPr lang="en-US" altLang="en-US" u="sng" smtClean="0">
                <a:effectLst/>
              </a:rPr>
              <a:t>=              </a:t>
            </a:r>
            <a:r>
              <a:rPr lang="en-US" altLang="en-US" smtClean="0">
                <a:effectLst/>
              </a:rPr>
              <a:t>            </a:t>
            </a:r>
          </a:p>
          <a:p>
            <a:pPr>
              <a:lnSpc>
                <a:spcPct val="90000"/>
              </a:lnSpc>
              <a:buFontTx/>
              <a:buNone/>
            </a:pPr>
            <a:r>
              <a:rPr lang="en-US" altLang="en-US" smtClean="0">
                <a:effectLst/>
              </a:rPr>
              <a:t>                 111.1  grams  0.750 l   1 CaCl</a:t>
            </a:r>
            <a:r>
              <a:rPr lang="en-US" altLang="en-US" baseline="-25000" smtClean="0">
                <a:effectLst/>
              </a:rPr>
              <a:t>2</a:t>
            </a:r>
            <a:r>
              <a:rPr lang="en-US" altLang="en-US" smtClean="0">
                <a:effectLst/>
              </a:rPr>
              <a:t> </a:t>
            </a:r>
          </a:p>
          <a:p>
            <a:pPr>
              <a:lnSpc>
                <a:spcPct val="90000"/>
              </a:lnSpc>
              <a:buFontTx/>
              <a:buNone/>
            </a:pPr>
            <a:endParaRPr lang="en-US" altLang="en-US" smtClean="0">
              <a:effectLst/>
            </a:endParaRPr>
          </a:p>
          <a:p>
            <a:pPr>
              <a:lnSpc>
                <a:spcPct val="90000"/>
              </a:lnSpc>
              <a:buFontTx/>
              <a:buNone/>
            </a:pPr>
            <a:endParaRPr lang="en-US" altLang="en-US" smtClean="0">
              <a:effectLst/>
            </a:endParaRPr>
          </a:p>
          <a:p>
            <a:pPr>
              <a:lnSpc>
                <a:spcPct val="90000"/>
              </a:lnSpc>
              <a:buFontTx/>
              <a:buNone/>
            </a:pPr>
            <a:r>
              <a:rPr lang="en-US" altLang="en-US" smtClean="0">
                <a:effectLst/>
              </a:rPr>
              <a:t>                       1.37 Molar Cl</a:t>
            </a:r>
            <a:r>
              <a:rPr lang="en-US" altLang="en-US" baseline="30000" smtClean="0">
                <a:effectLst/>
              </a:rPr>
              <a:t>-1</a:t>
            </a:r>
          </a:p>
          <a:p>
            <a:pPr>
              <a:lnSpc>
                <a:spcPct val="90000"/>
              </a:lnSpc>
              <a:buFontTx/>
              <a:buNone/>
            </a:pPr>
            <a:r>
              <a:rPr lang="en-US" altLang="en-US" smtClean="0">
                <a:effectLst/>
              </a:rPr>
              <a:t>                   </a:t>
            </a:r>
          </a:p>
        </p:txBody>
      </p:sp>
      <p:sp>
        <p:nvSpPr>
          <p:cNvPr id="39940" name="Line 6"/>
          <p:cNvSpPr>
            <a:spLocks noChangeShapeType="1"/>
          </p:cNvSpPr>
          <p:nvPr/>
        </p:nvSpPr>
        <p:spPr bwMode="auto">
          <a:xfrm>
            <a:off x="2819400" y="3352800"/>
            <a:ext cx="0" cy="1066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2F2B20"/>
              </a:solidFill>
            </a:endParaRPr>
          </a:p>
        </p:txBody>
      </p:sp>
      <p:sp>
        <p:nvSpPr>
          <p:cNvPr id="39941" name="Line 7"/>
          <p:cNvSpPr>
            <a:spLocks noChangeShapeType="1"/>
          </p:cNvSpPr>
          <p:nvPr/>
        </p:nvSpPr>
        <p:spPr bwMode="auto">
          <a:xfrm>
            <a:off x="5181600" y="3352800"/>
            <a:ext cx="0" cy="990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2F2B20"/>
              </a:solidFill>
            </a:endParaRPr>
          </a:p>
        </p:txBody>
      </p:sp>
      <p:sp>
        <p:nvSpPr>
          <p:cNvPr id="39942" name="Line 8"/>
          <p:cNvSpPr>
            <a:spLocks noChangeShapeType="1"/>
          </p:cNvSpPr>
          <p:nvPr/>
        </p:nvSpPr>
        <p:spPr bwMode="auto">
          <a:xfrm>
            <a:off x="6553200" y="3352800"/>
            <a:ext cx="0" cy="990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2F2B20"/>
              </a:solidFill>
            </a:endParaRPr>
          </a:p>
        </p:txBody>
      </p:sp>
    </p:spTree>
    <p:extLst>
      <p:ext uri="{BB962C8B-B14F-4D97-AF65-F5344CB8AC3E}">
        <p14:creationId xmlns:p14="http://schemas.microsoft.com/office/powerpoint/2010/main" val="1958833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7939">
                                            <p:txEl>
                                              <p:pRg st="2" end="2"/>
                                            </p:txEl>
                                          </p:spTgt>
                                        </p:tgtEl>
                                        <p:attrNameLst>
                                          <p:attrName>style.visibility</p:attrName>
                                        </p:attrNameLst>
                                      </p:cBhvr>
                                      <p:to>
                                        <p:strVal val="visible"/>
                                      </p:to>
                                    </p:set>
                                    <p:anim calcmode="lin" valueType="num">
                                      <p:cBhvr additive="base">
                                        <p:cTn id="7" dur="500" fill="hold"/>
                                        <p:tgtEl>
                                          <p:spTgt spid="16793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7939">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7939">
                                            <p:txEl>
                                              <p:pRg st="3" end="3"/>
                                            </p:txEl>
                                          </p:spTgt>
                                        </p:tgtEl>
                                        <p:attrNameLst>
                                          <p:attrName>style.visibility</p:attrName>
                                        </p:attrNameLst>
                                      </p:cBhvr>
                                      <p:to>
                                        <p:strVal val="visible"/>
                                      </p:to>
                                    </p:set>
                                    <p:anim calcmode="lin" valueType="num">
                                      <p:cBhvr additive="base">
                                        <p:cTn id="11" dur="500" fill="hold"/>
                                        <p:tgtEl>
                                          <p:spTgt spid="16793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79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5" presetClass="entr" presetSubtype="0" fill="hold" nodeType="clickEffect">
                                  <p:stCondLst>
                                    <p:cond delay="0"/>
                                  </p:stCondLst>
                                  <p:childTnLst>
                                    <p:set>
                                      <p:cBhvr>
                                        <p:cTn id="16" dur="1" fill="hold">
                                          <p:stCondLst>
                                            <p:cond delay="0"/>
                                          </p:stCondLst>
                                        </p:cTn>
                                        <p:tgtEl>
                                          <p:spTgt spid="167939">
                                            <p:txEl>
                                              <p:pRg st="6" end="6"/>
                                            </p:txEl>
                                          </p:spTgt>
                                        </p:tgtEl>
                                        <p:attrNameLst>
                                          <p:attrName>style.visibility</p:attrName>
                                        </p:attrNameLst>
                                      </p:cBhvr>
                                      <p:to>
                                        <p:strVal val="visible"/>
                                      </p:to>
                                    </p:set>
                                    <p:anim calcmode="lin" valueType="num">
                                      <p:cBhvr>
                                        <p:cTn id="17" dur="500" decel="50000" fill="hold">
                                          <p:stCondLst>
                                            <p:cond delay="0"/>
                                          </p:stCondLst>
                                        </p:cTn>
                                        <p:tgtEl>
                                          <p:spTgt spid="167939">
                                            <p:txEl>
                                              <p:pRg st="6" end="6"/>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67939">
                                            <p:txEl>
                                              <p:pRg st="6" end="6"/>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67939">
                                            <p:txEl>
                                              <p:pRg st="6" end="6"/>
                                            </p:txEl>
                                          </p:spTgt>
                                        </p:tgtEl>
                                        <p:attrNameLst>
                                          <p:attrName>ppt_w</p:attrName>
                                        </p:attrNameLst>
                                      </p:cBhvr>
                                      <p:tavLst>
                                        <p:tav tm="0">
                                          <p:val>
                                            <p:strVal val="#ppt_w*.05"/>
                                          </p:val>
                                        </p:tav>
                                        <p:tav tm="100000">
                                          <p:val>
                                            <p:strVal val="#ppt_w"/>
                                          </p:val>
                                        </p:tav>
                                      </p:tavLst>
                                    </p:anim>
                                    <p:anim calcmode="lin" valueType="num">
                                      <p:cBhvr>
                                        <p:cTn id="20" dur="1000" fill="hold"/>
                                        <p:tgtEl>
                                          <p:spTgt spid="167939">
                                            <p:txEl>
                                              <p:pRg st="6" end="6"/>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67939">
                                            <p:txEl>
                                              <p:pRg st="6" end="6"/>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67939">
                                            <p:txEl>
                                              <p:pRg st="6" end="6"/>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67939">
                                            <p:txEl>
                                              <p:pRg st="6" end="6"/>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679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To find solute given concentration of ions needed:</a:t>
            </a:r>
            <a:endParaRPr lang="en-US" dirty="0"/>
          </a:p>
        </p:txBody>
      </p:sp>
      <p:sp>
        <p:nvSpPr>
          <p:cNvPr id="3" name="Content Placeholder 2"/>
          <p:cNvSpPr>
            <a:spLocks noGrp="1"/>
          </p:cNvSpPr>
          <p:nvPr>
            <p:ph idx="1"/>
          </p:nvPr>
        </p:nvSpPr>
        <p:spPr>
          <a:xfrm>
            <a:off x="304800" y="1981200"/>
            <a:ext cx="8534400" cy="3276600"/>
          </a:xfrm>
        </p:spPr>
        <p:txBody>
          <a:bodyPr/>
          <a:lstStyle/>
          <a:p>
            <a:pPr>
              <a:defRPr/>
            </a:pPr>
            <a:r>
              <a:rPr lang="en-US" dirty="0" smtClean="0"/>
              <a:t>1.  How many grams of magnesium chloride are needed to make a 0.500 M chloride ion solution in a 750 ml vessel?</a:t>
            </a:r>
          </a:p>
          <a:p>
            <a:pPr>
              <a:lnSpc>
                <a:spcPct val="90000"/>
              </a:lnSpc>
              <a:defRPr/>
            </a:pPr>
            <a:endParaRPr lang="en-US" dirty="0" smtClean="0">
              <a:effectLst/>
            </a:endParaRPr>
          </a:p>
          <a:p>
            <a:pPr>
              <a:lnSpc>
                <a:spcPct val="90000"/>
              </a:lnSpc>
              <a:defRPr/>
            </a:pPr>
            <a:r>
              <a:rPr lang="en-US" u="sng" dirty="0" smtClean="0">
                <a:effectLst/>
              </a:rPr>
              <a:t>0.500 M Cl</a:t>
            </a:r>
            <a:r>
              <a:rPr lang="en-US" u="sng" baseline="30000" dirty="0" smtClean="0">
                <a:effectLst/>
              </a:rPr>
              <a:t>-1     </a:t>
            </a:r>
            <a:r>
              <a:rPr lang="en-US" dirty="0" smtClean="0"/>
              <a:t>1 </a:t>
            </a:r>
            <a:r>
              <a:rPr lang="en-US" dirty="0" err="1"/>
              <a:t>mol</a:t>
            </a:r>
            <a:r>
              <a:rPr lang="en-US" dirty="0"/>
              <a:t> </a:t>
            </a:r>
            <a:r>
              <a:rPr lang="en-US" u="sng" dirty="0" smtClean="0">
                <a:effectLst/>
              </a:rPr>
              <a:t>MgCl</a:t>
            </a:r>
            <a:r>
              <a:rPr lang="en-US" u="sng" baseline="-25000" dirty="0" smtClean="0">
                <a:effectLst/>
              </a:rPr>
              <a:t>2</a:t>
            </a:r>
            <a:r>
              <a:rPr lang="en-US" u="sng" dirty="0" smtClean="0"/>
              <a:t>   </a:t>
            </a:r>
            <a:r>
              <a:rPr lang="en-US" u="sng" dirty="0" smtClean="0">
                <a:effectLst/>
              </a:rPr>
              <a:t>95.2g        0.750 </a:t>
            </a:r>
            <a:r>
              <a:rPr lang="en-US" u="sng" dirty="0">
                <a:effectLst/>
              </a:rPr>
              <a:t>L </a:t>
            </a:r>
            <a:r>
              <a:rPr lang="en-US" u="sng" dirty="0" smtClean="0">
                <a:effectLst/>
              </a:rPr>
              <a:t>=              </a:t>
            </a:r>
            <a:r>
              <a:rPr lang="en-US" dirty="0" smtClean="0">
                <a:effectLst/>
              </a:rPr>
              <a:t>            </a:t>
            </a:r>
          </a:p>
          <a:p>
            <a:pPr marL="0" indent="0">
              <a:buFontTx/>
              <a:buNone/>
              <a:defRPr/>
            </a:pPr>
            <a:r>
              <a:rPr lang="en-US" dirty="0" smtClean="0"/>
              <a:t>                     2 </a:t>
            </a:r>
            <a:r>
              <a:rPr lang="en-US" dirty="0" err="1" smtClean="0"/>
              <a:t>Mol</a:t>
            </a:r>
            <a:r>
              <a:rPr lang="en-US" dirty="0" smtClean="0"/>
              <a:t> Cl</a:t>
            </a:r>
            <a:r>
              <a:rPr lang="en-US" baseline="30000" dirty="0" smtClean="0"/>
              <a:t>-1</a:t>
            </a:r>
            <a:r>
              <a:rPr lang="en-US" dirty="0" smtClean="0"/>
              <a:t>    1 </a:t>
            </a:r>
            <a:r>
              <a:rPr lang="en-US" dirty="0" err="1" smtClean="0"/>
              <a:t>mol</a:t>
            </a:r>
            <a:r>
              <a:rPr lang="en-US" dirty="0" smtClean="0"/>
              <a:t> </a:t>
            </a:r>
            <a:r>
              <a:rPr lang="en-US" dirty="0" smtClean="0">
                <a:effectLst/>
              </a:rPr>
              <a:t>MgCl</a:t>
            </a:r>
            <a:r>
              <a:rPr lang="en-US" baseline="-25000" dirty="0" smtClean="0">
                <a:effectLst/>
              </a:rPr>
              <a:t>2     </a:t>
            </a:r>
            <a:r>
              <a:rPr lang="en-US" dirty="0" smtClean="0">
                <a:effectLst/>
              </a:rPr>
              <a:t>  1</a:t>
            </a:r>
          </a:p>
          <a:p>
            <a:pPr>
              <a:defRPr/>
            </a:pPr>
            <a:endParaRPr lang="en-US" dirty="0">
              <a:effectLst/>
            </a:endParaRPr>
          </a:p>
          <a:p>
            <a:pPr>
              <a:defRPr/>
            </a:pPr>
            <a:r>
              <a:rPr lang="en-US" dirty="0" smtClean="0">
                <a:effectLst/>
              </a:rPr>
              <a:t>17.8 grams of solute</a:t>
            </a:r>
            <a:endParaRPr lang="en-US" dirty="0"/>
          </a:p>
        </p:txBody>
      </p:sp>
      <p:cxnSp>
        <p:nvCxnSpPr>
          <p:cNvPr id="40964" name="Straight Connector 4"/>
          <p:cNvCxnSpPr>
            <a:cxnSpLocks noChangeShapeType="1"/>
          </p:cNvCxnSpPr>
          <p:nvPr/>
        </p:nvCxnSpPr>
        <p:spPr bwMode="auto">
          <a:xfrm>
            <a:off x="2819400" y="3505200"/>
            <a:ext cx="0" cy="7620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0965" name="Straight Connector 6"/>
          <p:cNvCxnSpPr>
            <a:cxnSpLocks noChangeShapeType="1"/>
          </p:cNvCxnSpPr>
          <p:nvPr/>
        </p:nvCxnSpPr>
        <p:spPr bwMode="auto">
          <a:xfrm>
            <a:off x="4876800" y="3581400"/>
            <a:ext cx="0" cy="7620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0966" name="Straight Connector 8"/>
          <p:cNvCxnSpPr>
            <a:cxnSpLocks noChangeShapeType="1"/>
          </p:cNvCxnSpPr>
          <p:nvPr/>
        </p:nvCxnSpPr>
        <p:spPr bwMode="auto">
          <a:xfrm>
            <a:off x="6858000" y="3505200"/>
            <a:ext cx="0" cy="8382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68779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9635" name="Object 3"/>
          <p:cNvGraphicFramePr>
            <a:graphicFrameLocks noChangeAspect="1"/>
          </p:cNvGraphicFramePr>
          <p:nvPr/>
        </p:nvGraphicFramePr>
        <p:xfrm>
          <a:off x="1489075" y="4113213"/>
          <a:ext cx="6167438" cy="1501775"/>
        </p:xfrm>
        <a:graphic>
          <a:graphicData uri="http://schemas.openxmlformats.org/presentationml/2006/ole">
            <mc:AlternateContent xmlns:mc="http://schemas.openxmlformats.org/markup-compatibility/2006">
              <mc:Choice xmlns:v="urn:schemas-microsoft-com:vml" Requires="v">
                <p:oleObj spid="_x0000_s18434" name="Equation" r:id="rId3" imgW="901309" imgH="215806" progId="Equation.3">
                  <p:embed/>
                </p:oleObj>
              </mc:Choice>
              <mc:Fallback>
                <p:oleObj name="Equation" r:id="rId3" imgW="901309" imgH="21580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075" y="4113213"/>
                        <a:ext cx="6167438" cy="1501775"/>
                      </a:xfrm>
                      <a:prstGeom prst="rect">
                        <a:avLst/>
                      </a:prstGeom>
                      <a:solidFill>
                        <a:schemeClr val="tx2"/>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35" name="Rectangle 10"/>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r>
              <a:rPr lang="en-US" altLang="en-US" smtClean="0">
                <a:effectLst/>
              </a:rPr>
              <a:t>3. Dilution</a:t>
            </a:r>
          </a:p>
        </p:txBody>
      </p:sp>
      <p:sp>
        <p:nvSpPr>
          <p:cNvPr id="69643" name="Rectangle 11"/>
          <p:cNvSpPr>
            <a:spLocks noGrp="1" noChangeArrowheads="1"/>
          </p:cNvSpPr>
          <p:nvPr>
            <p:ph type="body" idx="4294967295"/>
          </p:nvPr>
        </p:nvSpPr>
        <p:spPr>
          <a:xfrm>
            <a:off x="685800" y="1981200"/>
            <a:ext cx="7772400" cy="164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04813" indent="-404813"/>
            <a:r>
              <a:rPr lang="en-US" altLang="en-US" smtClean="0">
                <a:effectLst/>
              </a:rPr>
              <a:t>Preparation of a desired solution by adding water to a concentrate.</a:t>
            </a:r>
          </a:p>
          <a:p>
            <a:pPr marL="404813" indent="-404813"/>
            <a:r>
              <a:rPr lang="en-US" altLang="en-US" smtClean="0">
                <a:effectLst/>
              </a:rPr>
              <a:t>Moles of solute remain the same.</a:t>
            </a:r>
          </a:p>
        </p:txBody>
      </p:sp>
    </p:spTree>
    <p:extLst>
      <p:ext uri="{BB962C8B-B14F-4D97-AF65-F5344CB8AC3E}">
        <p14:creationId xmlns:p14="http://schemas.microsoft.com/office/powerpoint/2010/main" val="1912977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643">
                                            <p:txEl>
                                              <p:pRg st="0" end="0"/>
                                            </p:txEl>
                                          </p:spTgt>
                                        </p:tgtEl>
                                        <p:attrNameLst>
                                          <p:attrName>style.visibility</p:attrName>
                                        </p:attrNameLst>
                                      </p:cBhvr>
                                      <p:to>
                                        <p:strVal val="visible"/>
                                      </p:to>
                                    </p:set>
                                    <p:animEffect transition="in" filter="wipe(left)">
                                      <p:cBhvr>
                                        <p:cTn id="7" dur="500"/>
                                        <p:tgtEl>
                                          <p:spTgt spid="696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643">
                                            <p:txEl>
                                              <p:pRg st="1" end="1"/>
                                            </p:txEl>
                                          </p:spTgt>
                                        </p:tgtEl>
                                        <p:attrNameLst>
                                          <p:attrName>style.visibility</p:attrName>
                                        </p:attrNameLst>
                                      </p:cBhvr>
                                      <p:to>
                                        <p:strVal val="visible"/>
                                      </p:to>
                                    </p:set>
                                    <p:animEffect transition="in" filter="wipe(left)">
                                      <p:cBhvr>
                                        <p:cTn id="12" dur="500"/>
                                        <p:tgtEl>
                                          <p:spTgt spid="696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9635"/>
                                        </p:tgtEl>
                                        <p:attrNameLst>
                                          <p:attrName>style.visibility</p:attrName>
                                        </p:attrNameLst>
                                      </p:cBhvr>
                                      <p:to>
                                        <p:strVal val="visible"/>
                                      </p:to>
                                    </p:set>
                                    <p:animEffect transition="in" filter="dissolve">
                                      <p:cBhvr>
                                        <p:cTn id="17" dur="500"/>
                                        <p:tgtEl>
                                          <p:spTgt spid="69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3" grpId="0" build="p" autoUpdateAnimBg="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r>
              <a:rPr lang="en-US" altLang="en-US" smtClean="0">
                <a:effectLst/>
              </a:rPr>
              <a:t>C. Dilution</a:t>
            </a:r>
          </a:p>
        </p:txBody>
      </p:sp>
      <p:sp>
        <p:nvSpPr>
          <p:cNvPr id="45059" name="Rectangle 3"/>
          <p:cNvSpPr>
            <a:spLocks noGrp="1" noChangeArrowheads="1"/>
          </p:cNvSpPr>
          <p:nvPr>
            <p:ph type="body" idx="4294967295"/>
          </p:nvPr>
        </p:nvSpPr>
        <p:spPr>
          <a:xfrm>
            <a:off x="685800" y="1981200"/>
            <a:ext cx="7772400" cy="811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04813" indent="-404813">
              <a:spcBef>
                <a:spcPct val="0"/>
              </a:spcBef>
            </a:pPr>
            <a:r>
              <a:rPr lang="en-US" altLang="en-US" smtClean="0">
                <a:effectLst/>
              </a:rPr>
              <a:t>What volume of 15.8</a:t>
            </a:r>
            <a:r>
              <a:rPr lang="en-US" altLang="en-US" i="1" smtClean="0">
                <a:effectLst/>
              </a:rPr>
              <a:t>M</a:t>
            </a:r>
            <a:r>
              <a:rPr lang="en-US" altLang="en-US" smtClean="0">
                <a:effectLst/>
              </a:rPr>
              <a:t> HNO</a:t>
            </a:r>
            <a:r>
              <a:rPr lang="en-US" altLang="en-US" baseline="-25000" smtClean="0">
                <a:effectLst/>
              </a:rPr>
              <a:t>3</a:t>
            </a:r>
            <a:r>
              <a:rPr lang="en-US" altLang="en-US" smtClean="0">
                <a:effectLst/>
              </a:rPr>
              <a:t> is required to make 250 mL of a 6.0</a:t>
            </a:r>
            <a:r>
              <a:rPr lang="en-US" altLang="en-US" i="1" smtClean="0">
                <a:effectLst/>
              </a:rPr>
              <a:t>M</a:t>
            </a:r>
            <a:r>
              <a:rPr lang="en-US" altLang="en-US" smtClean="0">
                <a:effectLst/>
              </a:rPr>
              <a:t> solution?</a:t>
            </a:r>
          </a:p>
        </p:txBody>
      </p:sp>
      <p:sp>
        <p:nvSpPr>
          <p:cNvPr id="45060" name="Rectangle 4"/>
          <p:cNvSpPr>
            <a:spLocks noChangeArrowheads="1"/>
          </p:cNvSpPr>
          <p:nvPr/>
        </p:nvSpPr>
        <p:spPr bwMode="auto">
          <a:xfrm>
            <a:off x="0" y="3333750"/>
            <a:ext cx="9131300" cy="3284538"/>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400" b="1">
                <a:solidFill>
                  <a:schemeClr val="tx1"/>
                </a:solidFill>
                <a:latin typeface="Comic Sans MS" pitchFamily="66" charset="0"/>
              </a:defRPr>
            </a:lvl1pPr>
            <a:lvl2pPr marL="742950" indent="-285750" eaLnBrk="0" hangingPunct="0">
              <a:spcBef>
                <a:spcPct val="20000"/>
              </a:spcBef>
              <a:buChar char="–"/>
              <a:defRPr sz="2400" b="1">
                <a:solidFill>
                  <a:schemeClr val="tx1"/>
                </a:solidFill>
                <a:latin typeface="Comic Sans MS" pitchFamily="66" charset="0"/>
              </a:defRPr>
            </a:lvl2pPr>
            <a:lvl3pPr marL="1143000" indent="-228600" eaLnBrk="0" hangingPunct="0">
              <a:spcBef>
                <a:spcPct val="20000"/>
              </a:spcBef>
              <a:buChar char="•"/>
              <a:defRPr sz="2400" b="1">
                <a:solidFill>
                  <a:schemeClr val="tx1"/>
                </a:solidFill>
                <a:latin typeface="Comic Sans MS" pitchFamily="66" charset="0"/>
              </a:defRPr>
            </a:lvl3pPr>
            <a:lvl4pPr marL="1600200" indent="-228600" eaLnBrk="0" hangingPunct="0">
              <a:spcBef>
                <a:spcPct val="20000"/>
              </a:spcBef>
              <a:buChar char="–"/>
              <a:defRPr sz="2400" b="1">
                <a:solidFill>
                  <a:schemeClr val="tx1"/>
                </a:solidFill>
                <a:latin typeface="Comic Sans MS" pitchFamily="66" charset="0"/>
              </a:defRPr>
            </a:lvl4pPr>
            <a:lvl5pPr marL="2057400" indent="-228600" eaLnBrk="0" hangingPunct="0">
              <a:spcBef>
                <a:spcPct val="20000"/>
              </a:spcBef>
              <a:buChar char="»"/>
              <a:defRPr sz="2400" b="1">
                <a:solidFill>
                  <a:schemeClr val="tx1"/>
                </a:solidFill>
                <a:latin typeface="Comic Sans MS" pitchFamily="66" charset="0"/>
              </a:defRPr>
            </a:lvl5pPr>
            <a:lvl6pPr marL="2514600" indent="-228600" eaLnBrk="0" fontAlgn="base" hangingPunct="0">
              <a:spcBef>
                <a:spcPct val="20000"/>
              </a:spcBef>
              <a:spcAft>
                <a:spcPct val="0"/>
              </a:spcAft>
              <a:buChar char="»"/>
              <a:defRPr sz="2400" b="1">
                <a:solidFill>
                  <a:schemeClr val="tx1"/>
                </a:solidFill>
                <a:latin typeface="Comic Sans MS" pitchFamily="66" charset="0"/>
              </a:defRPr>
            </a:lvl6pPr>
            <a:lvl7pPr marL="2971800" indent="-228600" eaLnBrk="0" fontAlgn="base" hangingPunct="0">
              <a:spcBef>
                <a:spcPct val="20000"/>
              </a:spcBef>
              <a:spcAft>
                <a:spcPct val="0"/>
              </a:spcAft>
              <a:buChar char="»"/>
              <a:defRPr sz="2400" b="1">
                <a:solidFill>
                  <a:schemeClr val="tx1"/>
                </a:solidFill>
                <a:latin typeface="Comic Sans MS" pitchFamily="66" charset="0"/>
              </a:defRPr>
            </a:lvl7pPr>
            <a:lvl8pPr marL="3429000" indent="-228600" eaLnBrk="0" fontAlgn="base" hangingPunct="0">
              <a:spcBef>
                <a:spcPct val="20000"/>
              </a:spcBef>
              <a:spcAft>
                <a:spcPct val="0"/>
              </a:spcAft>
              <a:buChar char="»"/>
              <a:defRPr sz="2400" b="1">
                <a:solidFill>
                  <a:schemeClr val="tx1"/>
                </a:solidFill>
                <a:latin typeface="Comic Sans MS" pitchFamily="66" charset="0"/>
              </a:defRPr>
            </a:lvl8pPr>
            <a:lvl9pPr marL="3886200" indent="-228600" eaLnBrk="0" fontAlgn="base" hangingPunct="0">
              <a:spcBef>
                <a:spcPct val="20000"/>
              </a:spcBef>
              <a:spcAft>
                <a:spcPct val="0"/>
              </a:spcAft>
              <a:buChar char="»"/>
              <a:defRPr sz="2400" b="1">
                <a:solidFill>
                  <a:schemeClr val="tx1"/>
                </a:solidFill>
                <a:latin typeface="Comic Sans MS" pitchFamily="66" charset="0"/>
              </a:defRPr>
            </a:lvl9pPr>
          </a:lstStyle>
          <a:p>
            <a:pPr algn="ctr">
              <a:spcBef>
                <a:spcPct val="0"/>
              </a:spcBef>
              <a:buFontTx/>
              <a:buNone/>
            </a:pPr>
            <a:endParaRPr kumimoji="1" lang="en-US" altLang="en-US" b="0">
              <a:solidFill>
                <a:srgbClr val="2F2B20"/>
              </a:solidFill>
              <a:latin typeface="Times New Roman" pitchFamily="18" charset="0"/>
            </a:endParaRPr>
          </a:p>
        </p:txBody>
      </p:sp>
      <p:sp>
        <p:nvSpPr>
          <p:cNvPr id="71685" name="Text Box 5"/>
          <p:cNvSpPr txBox="1">
            <a:spLocks noChangeArrowheads="1"/>
          </p:cNvSpPr>
          <p:nvPr/>
        </p:nvSpPr>
        <p:spPr bwMode="auto">
          <a:xfrm>
            <a:off x="0" y="3325813"/>
            <a:ext cx="3773488" cy="32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Comic Sans MS" pitchFamily="66" charset="0"/>
              </a:defRPr>
            </a:lvl1pPr>
            <a:lvl2pPr marL="742950" indent="-285750" eaLnBrk="0" hangingPunct="0">
              <a:spcBef>
                <a:spcPct val="20000"/>
              </a:spcBef>
              <a:buChar char="–"/>
              <a:defRPr sz="2400" b="1">
                <a:solidFill>
                  <a:schemeClr val="tx1"/>
                </a:solidFill>
                <a:latin typeface="Comic Sans MS" pitchFamily="66" charset="0"/>
              </a:defRPr>
            </a:lvl2pPr>
            <a:lvl3pPr marL="1143000" indent="-228600" eaLnBrk="0" hangingPunct="0">
              <a:spcBef>
                <a:spcPct val="20000"/>
              </a:spcBef>
              <a:buChar char="•"/>
              <a:defRPr sz="2400" b="1">
                <a:solidFill>
                  <a:schemeClr val="tx1"/>
                </a:solidFill>
                <a:latin typeface="Comic Sans MS" pitchFamily="66" charset="0"/>
              </a:defRPr>
            </a:lvl3pPr>
            <a:lvl4pPr marL="1600200" indent="-228600" eaLnBrk="0" hangingPunct="0">
              <a:spcBef>
                <a:spcPct val="20000"/>
              </a:spcBef>
              <a:buChar char="–"/>
              <a:defRPr sz="2400" b="1">
                <a:solidFill>
                  <a:schemeClr val="tx1"/>
                </a:solidFill>
                <a:latin typeface="Comic Sans MS" pitchFamily="66" charset="0"/>
              </a:defRPr>
            </a:lvl4pPr>
            <a:lvl5pPr marL="2057400" indent="-228600" eaLnBrk="0" hangingPunct="0">
              <a:spcBef>
                <a:spcPct val="20000"/>
              </a:spcBef>
              <a:buChar char="»"/>
              <a:defRPr sz="2400" b="1">
                <a:solidFill>
                  <a:schemeClr val="tx1"/>
                </a:solidFill>
                <a:latin typeface="Comic Sans MS" pitchFamily="66" charset="0"/>
              </a:defRPr>
            </a:lvl5pPr>
            <a:lvl6pPr marL="2514600" indent="-228600" eaLnBrk="0" fontAlgn="base" hangingPunct="0">
              <a:spcBef>
                <a:spcPct val="20000"/>
              </a:spcBef>
              <a:spcAft>
                <a:spcPct val="0"/>
              </a:spcAft>
              <a:buChar char="»"/>
              <a:defRPr sz="2400" b="1">
                <a:solidFill>
                  <a:schemeClr val="tx1"/>
                </a:solidFill>
                <a:latin typeface="Comic Sans MS" pitchFamily="66" charset="0"/>
              </a:defRPr>
            </a:lvl6pPr>
            <a:lvl7pPr marL="2971800" indent="-228600" eaLnBrk="0" fontAlgn="base" hangingPunct="0">
              <a:spcBef>
                <a:spcPct val="20000"/>
              </a:spcBef>
              <a:spcAft>
                <a:spcPct val="0"/>
              </a:spcAft>
              <a:buChar char="»"/>
              <a:defRPr sz="2400" b="1">
                <a:solidFill>
                  <a:schemeClr val="tx1"/>
                </a:solidFill>
                <a:latin typeface="Comic Sans MS" pitchFamily="66" charset="0"/>
              </a:defRPr>
            </a:lvl7pPr>
            <a:lvl8pPr marL="3429000" indent="-228600" eaLnBrk="0" fontAlgn="base" hangingPunct="0">
              <a:spcBef>
                <a:spcPct val="20000"/>
              </a:spcBef>
              <a:spcAft>
                <a:spcPct val="0"/>
              </a:spcAft>
              <a:buChar char="»"/>
              <a:defRPr sz="2400" b="1">
                <a:solidFill>
                  <a:schemeClr val="tx1"/>
                </a:solidFill>
                <a:latin typeface="Comic Sans MS" pitchFamily="66" charset="0"/>
              </a:defRPr>
            </a:lvl8pPr>
            <a:lvl9pPr marL="3886200" indent="-228600" eaLnBrk="0" fontAlgn="base" hangingPunct="0">
              <a:spcBef>
                <a:spcPct val="20000"/>
              </a:spcBef>
              <a:spcAft>
                <a:spcPct val="0"/>
              </a:spcAft>
              <a:buChar char="»"/>
              <a:defRPr sz="2400" b="1">
                <a:solidFill>
                  <a:schemeClr val="tx1"/>
                </a:solidFill>
                <a:latin typeface="Comic Sans MS" pitchFamily="66" charset="0"/>
              </a:defRPr>
            </a:lvl9pPr>
          </a:lstStyle>
          <a:p>
            <a:pPr>
              <a:buFontTx/>
              <a:buNone/>
            </a:pPr>
            <a:r>
              <a:rPr kumimoji="1" lang="en-US" altLang="en-US" sz="3200" b="0">
                <a:solidFill>
                  <a:srgbClr val="FFFFFF"/>
                </a:solidFill>
                <a:latin typeface="Arial" pitchFamily="34" charset="0"/>
              </a:rPr>
              <a:t>GIVEN:</a:t>
            </a:r>
          </a:p>
          <a:p>
            <a:pPr>
              <a:buFontTx/>
              <a:buNone/>
            </a:pPr>
            <a:r>
              <a:rPr kumimoji="1" lang="en-US" altLang="en-US" sz="3200" b="0">
                <a:solidFill>
                  <a:srgbClr val="FFFFFF"/>
                </a:solidFill>
                <a:latin typeface="Arial" pitchFamily="34" charset="0"/>
              </a:rPr>
              <a:t>M</a:t>
            </a:r>
            <a:r>
              <a:rPr kumimoji="1" lang="en-US" altLang="en-US" sz="3200" b="0" baseline="-25000">
                <a:solidFill>
                  <a:srgbClr val="FFFFFF"/>
                </a:solidFill>
                <a:latin typeface="Arial" pitchFamily="34" charset="0"/>
              </a:rPr>
              <a:t>1</a:t>
            </a:r>
            <a:r>
              <a:rPr kumimoji="1" lang="en-US" altLang="en-US" sz="3200" b="0">
                <a:solidFill>
                  <a:srgbClr val="FFFFFF"/>
                </a:solidFill>
                <a:latin typeface="Arial" pitchFamily="34" charset="0"/>
              </a:rPr>
              <a:t> = 15.8</a:t>
            </a:r>
            <a:r>
              <a:rPr kumimoji="1" lang="en-US" altLang="en-US" sz="3200" b="0" i="1">
                <a:solidFill>
                  <a:srgbClr val="FFFFFF"/>
                </a:solidFill>
                <a:latin typeface="Arial" pitchFamily="34" charset="0"/>
              </a:rPr>
              <a:t>M</a:t>
            </a:r>
            <a:endParaRPr kumimoji="1" lang="en-US" altLang="en-US" sz="3200" b="0">
              <a:solidFill>
                <a:srgbClr val="FFFFFF"/>
              </a:solidFill>
              <a:latin typeface="Arial" pitchFamily="34" charset="0"/>
            </a:endParaRPr>
          </a:p>
          <a:p>
            <a:pPr>
              <a:buFontTx/>
              <a:buNone/>
            </a:pPr>
            <a:r>
              <a:rPr kumimoji="1" lang="en-US" altLang="en-US" sz="3200" b="0">
                <a:solidFill>
                  <a:srgbClr val="FFFFFF"/>
                </a:solidFill>
                <a:latin typeface="Arial" pitchFamily="34" charset="0"/>
              </a:rPr>
              <a:t>V</a:t>
            </a:r>
            <a:r>
              <a:rPr kumimoji="1" lang="en-US" altLang="en-US" sz="3200" b="0" baseline="-25000">
                <a:solidFill>
                  <a:srgbClr val="FFFFFF"/>
                </a:solidFill>
                <a:latin typeface="Arial" pitchFamily="34" charset="0"/>
              </a:rPr>
              <a:t>1</a:t>
            </a:r>
            <a:r>
              <a:rPr kumimoji="1" lang="en-US" altLang="en-US" sz="3200" b="0">
                <a:solidFill>
                  <a:srgbClr val="FFFFFF"/>
                </a:solidFill>
                <a:latin typeface="Arial" pitchFamily="34" charset="0"/>
              </a:rPr>
              <a:t> = ?</a:t>
            </a:r>
          </a:p>
          <a:p>
            <a:pPr>
              <a:buFontTx/>
              <a:buNone/>
            </a:pPr>
            <a:r>
              <a:rPr kumimoji="1" lang="en-US" altLang="en-US" sz="3200" b="0">
                <a:solidFill>
                  <a:srgbClr val="FFFFFF"/>
                </a:solidFill>
                <a:latin typeface="Arial" pitchFamily="34" charset="0"/>
              </a:rPr>
              <a:t>M</a:t>
            </a:r>
            <a:r>
              <a:rPr kumimoji="1" lang="en-US" altLang="en-US" sz="3200" b="0" baseline="-25000">
                <a:solidFill>
                  <a:srgbClr val="FFFFFF"/>
                </a:solidFill>
                <a:latin typeface="Arial" pitchFamily="34" charset="0"/>
              </a:rPr>
              <a:t>2</a:t>
            </a:r>
            <a:r>
              <a:rPr kumimoji="1" lang="en-US" altLang="en-US" sz="3200" b="0">
                <a:solidFill>
                  <a:srgbClr val="FFFFFF"/>
                </a:solidFill>
                <a:latin typeface="Arial" pitchFamily="34" charset="0"/>
              </a:rPr>
              <a:t> = 6.0</a:t>
            </a:r>
            <a:r>
              <a:rPr kumimoji="1" lang="en-US" altLang="en-US" sz="3200" b="0" i="1">
                <a:solidFill>
                  <a:srgbClr val="FFFFFF"/>
                </a:solidFill>
                <a:latin typeface="Arial" pitchFamily="34" charset="0"/>
              </a:rPr>
              <a:t>M</a:t>
            </a:r>
            <a:endParaRPr kumimoji="1" lang="en-US" altLang="en-US" sz="3200" b="0">
              <a:solidFill>
                <a:srgbClr val="FFFFFF"/>
              </a:solidFill>
              <a:latin typeface="Arial" pitchFamily="34" charset="0"/>
            </a:endParaRPr>
          </a:p>
          <a:p>
            <a:pPr>
              <a:buFontTx/>
              <a:buNone/>
            </a:pPr>
            <a:r>
              <a:rPr kumimoji="1" lang="en-US" altLang="en-US" sz="3200" b="0">
                <a:solidFill>
                  <a:srgbClr val="FFFFFF"/>
                </a:solidFill>
                <a:latin typeface="Arial" pitchFamily="34" charset="0"/>
              </a:rPr>
              <a:t>V</a:t>
            </a:r>
            <a:r>
              <a:rPr kumimoji="1" lang="en-US" altLang="en-US" sz="3200" b="0" baseline="-25000">
                <a:solidFill>
                  <a:srgbClr val="FFFFFF"/>
                </a:solidFill>
                <a:latin typeface="Arial" pitchFamily="34" charset="0"/>
              </a:rPr>
              <a:t>2</a:t>
            </a:r>
            <a:r>
              <a:rPr kumimoji="1" lang="en-US" altLang="en-US" sz="3200" b="0">
                <a:solidFill>
                  <a:srgbClr val="FFFFFF"/>
                </a:solidFill>
                <a:latin typeface="Arial" pitchFamily="34" charset="0"/>
              </a:rPr>
              <a:t> = 250 mL</a:t>
            </a:r>
          </a:p>
        </p:txBody>
      </p:sp>
      <p:sp>
        <p:nvSpPr>
          <p:cNvPr id="71686" name="Text Box 6"/>
          <p:cNvSpPr txBox="1">
            <a:spLocks noChangeArrowheads="1"/>
          </p:cNvSpPr>
          <p:nvPr/>
        </p:nvSpPr>
        <p:spPr bwMode="auto">
          <a:xfrm>
            <a:off x="533400" y="2819400"/>
            <a:ext cx="5915025"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Comic Sans MS" pitchFamily="66" charset="0"/>
              </a:defRPr>
            </a:lvl1pPr>
            <a:lvl2pPr marL="742950" indent="-285750" eaLnBrk="0" hangingPunct="0">
              <a:spcBef>
                <a:spcPct val="20000"/>
              </a:spcBef>
              <a:buChar char="–"/>
              <a:defRPr sz="2400" b="1">
                <a:solidFill>
                  <a:schemeClr val="tx1"/>
                </a:solidFill>
                <a:latin typeface="Comic Sans MS" pitchFamily="66" charset="0"/>
              </a:defRPr>
            </a:lvl2pPr>
            <a:lvl3pPr marL="1143000" indent="-228600" eaLnBrk="0" hangingPunct="0">
              <a:spcBef>
                <a:spcPct val="20000"/>
              </a:spcBef>
              <a:buChar char="•"/>
              <a:defRPr sz="2400" b="1">
                <a:solidFill>
                  <a:schemeClr val="tx1"/>
                </a:solidFill>
                <a:latin typeface="Comic Sans MS" pitchFamily="66" charset="0"/>
              </a:defRPr>
            </a:lvl3pPr>
            <a:lvl4pPr marL="1600200" indent="-228600" eaLnBrk="0" hangingPunct="0">
              <a:spcBef>
                <a:spcPct val="20000"/>
              </a:spcBef>
              <a:buChar char="–"/>
              <a:defRPr sz="2400" b="1">
                <a:solidFill>
                  <a:schemeClr val="tx1"/>
                </a:solidFill>
                <a:latin typeface="Comic Sans MS" pitchFamily="66" charset="0"/>
              </a:defRPr>
            </a:lvl4pPr>
            <a:lvl5pPr marL="2057400" indent="-228600" eaLnBrk="0" hangingPunct="0">
              <a:spcBef>
                <a:spcPct val="20000"/>
              </a:spcBef>
              <a:buChar char="»"/>
              <a:defRPr sz="2400" b="1">
                <a:solidFill>
                  <a:schemeClr val="tx1"/>
                </a:solidFill>
                <a:latin typeface="Comic Sans MS" pitchFamily="66" charset="0"/>
              </a:defRPr>
            </a:lvl5pPr>
            <a:lvl6pPr marL="2514600" indent="-228600" eaLnBrk="0" fontAlgn="base" hangingPunct="0">
              <a:spcBef>
                <a:spcPct val="20000"/>
              </a:spcBef>
              <a:spcAft>
                <a:spcPct val="0"/>
              </a:spcAft>
              <a:buChar char="»"/>
              <a:defRPr sz="2400" b="1">
                <a:solidFill>
                  <a:schemeClr val="tx1"/>
                </a:solidFill>
                <a:latin typeface="Comic Sans MS" pitchFamily="66" charset="0"/>
              </a:defRPr>
            </a:lvl6pPr>
            <a:lvl7pPr marL="2971800" indent="-228600" eaLnBrk="0" fontAlgn="base" hangingPunct="0">
              <a:spcBef>
                <a:spcPct val="20000"/>
              </a:spcBef>
              <a:spcAft>
                <a:spcPct val="0"/>
              </a:spcAft>
              <a:buChar char="»"/>
              <a:defRPr sz="2400" b="1">
                <a:solidFill>
                  <a:schemeClr val="tx1"/>
                </a:solidFill>
                <a:latin typeface="Comic Sans MS" pitchFamily="66" charset="0"/>
              </a:defRPr>
            </a:lvl7pPr>
            <a:lvl8pPr marL="3429000" indent="-228600" eaLnBrk="0" fontAlgn="base" hangingPunct="0">
              <a:spcBef>
                <a:spcPct val="20000"/>
              </a:spcBef>
              <a:spcAft>
                <a:spcPct val="0"/>
              </a:spcAft>
              <a:buChar char="»"/>
              <a:defRPr sz="2400" b="1">
                <a:solidFill>
                  <a:schemeClr val="tx1"/>
                </a:solidFill>
                <a:latin typeface="Comic Sans MS" pitchFamily="66" charset="0"/>
              </a:defRPr>
            </a:lvl8pPr>
            <a:lvl9pPr marL="3886200" indent="-228600" eaLnBrk="0" fontAlgn="base" hangingPunct="0">
              <a:spcBef>
                <a:spcPct val="20000"/>
              </a:spcBef>
              <a:spcAft>
                <a:spcPct val="0"/>
              </a:spcAft>
              <a:buChar char="»"/>
              <a:defRPr sz="2400" b="1">
                <a:solidFill>
                  <a:schemeClr val="tx1"/>
                </a:solidFill>
                <a:latin typeface="Comic Sans MS" pitchFamily="66" charset="0"/>
              </a:defRPr>
            </a:lvl9pPr>
          </a:lstStyle>
          <a:p>
            <a:pPr>
              <a:buFontTx/>
              <a:buNone/>
            </a:pPr>
            <a:r>
              <a:rPr kumimoji="1" lang="en-US" altLang="en-US" sz="3200" b="0" dirty="0">
                <a:solidFill>
                  <a:srgbClr val="2F2B20"/>
                </a:solidFill>
                <a:latin typeface="Arial" pitchFamily="34" charset="0"/>
              </a:rPr>
              <a:t>WORK:</a:t>
            </a:r>
          </a:p>
          <a:p>
            <a:pPr>
              <a:buFontTx/>
              <a:buNone/>
            </a:pPr>
            <a:r>
              <a:rPr kumimoji="1" lang="en-US" altLang="en-US" sz="3200" b="0" dirty="0">
                <a:solidFill>
                  <a:srgbClr val="2F2B20"/>
                </a:solidFill>
                <a:latin typeface="Arial" pitchFamily="34" charset="0"/>
              </a:rPr>
              <a:t>M</a:t>
            </a:r>
            <a:r>
              <a:rPr kumimoji="1" lang="en-US" altLang="en-US" sz="3200" b="0" baseline="-25000" dirty="0">
                <a:solidFill>
                  <a:srgbClr val="2F2B20"/>
                </a:solidFill>
                <a:latin typeface="Arial" pitchFamily="34" charset="0"/>
              </a:rPr>
              <a:t>1 </a:t>
            </a:r>
            <a:r>
              <a:rPr kumimoji="1" lang="en-US" altLang="en-US" sz="3200" b="0" dirty="0">
                <a:solidFill>
                  <a:srgbClr val="2F2B20"/>
                </a:solidFill>
                <a:latin typeface="Arial" pitchFamily="34" charset="0"/>
              </a:rPr>
              <a:t>V</a:t>
            </a:r>
            <a:r>
              <a:rPr kumimoji="1" lang="en-US" altLang="en-US" sz="3200" b="0" baseline="-25000" dirty="0">
                <a:solidFill>
                  <a:srgbClr val="2F2B20"/>
                </a:solidFill>
                <a:latin typeface="Arial" pitchFamily="34" charset="0"/>
              </a:rPr>
              <a:t>1 </a:t>
            </a:r>
            <a:r>
              <a:rPr kumimoji="1" lang="en-US" altLang="en-US" sz="3200" b="0" dirty="0">
                <a:solidFill>
                  <a:srgbClr val="2F2B20"/>
                </a:solidFill>
                <a:latin typeface="Arial" pitchFamily="34" charset="0"/>
              </a:rPr>
              <a:t>= M</a:t>
            </a:r>
            <a:r>
              <a:rPr kumimoji="1" lang="en-US" altLang="en-US" sz="3200" b="0" baseline="-25000" dirty="0">
                <a:solidFill>
                  <a:srgbClr val="2F2B20"/>
                </a:solidFill>
                <a:latin typeface="Arial" pitchFamily="34" charset="0"/>
              </a:rPr>
              <a:t>2 </a:t>
            </a:r>
            <a:r>
              <a:rPr kumimoji="1" lang="en-US" altLang="en-US" sz="3200" b="0" dirty="0">
                <a:solidFill>
                  <a:srgbClr val="2F2B20"/>
                </a:solidFill>
                <a:latin typeface="Arial" pitchFamily="34" charset="0"/>
              </a:rPr>
              <a:t>V</a:t>
            </a:r>
            <a:r>
              <a:rPr kumimoji="1" lang="en-US" altLang="en-US" sz="3200" b="0" baseline="-25000" dirty="0">
                <a:solidFill>
                  <a:srgbClr val="2F2B20"/>
                </a:solidFill>
                <a:latin typeface="Arial" pitchFamily="34" charset="0"/>
              </a:rPr>
              <a:t>2</a:t>
            </a:r>
            <a:endParaRPr kumimoji="1" lang="en-US" altLang="en-US" sz="3200" b="0" dirty="0">
              <a:solidFill>
                <a:srgbClr val="2F2B20"/>
              </a:solidFill>
              <a:latin typeface="Arial" pitchFamily="34" charset="0"/>
            </a:endParaRPr>
          </a:p>
          <a:p>
            <a:pPr>
              <a:spcBef>
                <a:spcPct val="40000"/>
              </a:spcBef>
              <a:buFontTx/>
              <a:buNone/>
            </a:pPr>
            <a:r>
              <a:rPr kumimoji="1" lang="en-US" altLang="en-US" sz="3200" b="0" dirty="0">
                <a:solidFill>
                  <a:srgbClr val="2F2B20"/>
                </a:solidFill>
                <a:latin typeface="Arial" pitchFamily="34" charset="0"/>
              </a:rPr>
              <a:t>(15.8</a:t>
            </a:r>
            <a:r>
              <a:rPr kumimoji="1" lang="en-US" altLang="en-US" sz="3200" b="0" i="1" dirty="0">
                <a:solidFill>
                  <a:srgbClr val="2F2B20"/>
                </a:solidFill>
                <a:latin typeface="Arial" pitchFamily="34" charset="0"/>
              </a:rPr>
              <a:t>M</a:t>
            </a:r>
            <a:r>
              <a:rPr kumimoji="1" lang="en-US" altLang="en-US" sz="3200" b="0" dirty="0">
                <a:solidFill>
                  <a:srgbClr val="2F2B20"/>
                </a:solidFill>
                <a:latin typeface="Arial" pitchFamily="34" charset="0"/>
              </a:rPr>
              <a:t>)</a:t>
            </a:r>
            <a:r>
              <a:rPr kumimoji="1" lang="en-US" altLang="en-US" sz="3200" b="0" baseline="-25000" dirty="0">
                <a:solidFill>
                  <a:srgbClr val="2F2B20"/>
                </a:solidFill>
                <a:latin typeface="Arial" pitchFamily="34" charset="0"/>
              </a:rPr>
              <a:t> </a:t>
            </a:r>
            <a:r>
              <a:rPr kumimoji="1" lang="en-US" altLang="en-US" sz="3200" b="0" dirty="0">
                <a:solidFill>
                  <a:srgbClr val="2F2B20"/>
                </a:solidFill>
                <a:latin typeface="Arial" pitchFamily="34" charset="0"/>
              </a:rPr>
              <a:t>V</a:t>
            </a:r>
            <a:r>
              <a:rPr kumimoji="1" lang="en-US" altLang="en-US" sz="3200" b="0" baseline="-25000" dirty="0">
                <a:solidFill>
                  <a:srgbClr val="2F2B20"/>
                </a:solidFill>
                <a:latin typeface="Arial" pitchFamily="34" charset="0"/>
              </a:rPr>
              <a:t>1 </a:t>
            </a:r>
            <a:r>
              <a:rPr kumimoji="1" lang="en-US" altLang="en-US" sz="3200" b="0" dirty="0">
                <a:solidFill>
                  <a:srgbClr val="2F2B20"/>
                </a:solidFill>
                <a:latin typeface="Arial" pitchFamily="34" charset="0"/>
              </a:rPr>
              <a:t>= (6.0</a:t>
            </a:r>
            <a:r>
              <a:rPr kumimoji="1" lang="en-US" altLang="en-US" sz="3200" b="0" i="1" dirty="0">
                <a:solidFill>
                  <a:srgbClr val="2F2B20"/>
                </a:solidFill>
                <a:latin typeface="Arial" pitchFamily="34" charset="0"/>
              </a:rPr>
              <a:t>M</a:t>
            </a:r>
            <a:r>
              <a:rPr kumimoji="1" lang="en-US" altLang="en-US" sz="3200" b="0" dirty="0">
                <a:solidFill>
                  <a:srgbClr val="2F2B20"/>
                </a:solidFill>
                <a:latin typeface="Arial" pitchFamily="34" charset="0"/>
              </a:rPr>
              <a:t>)(250mL) </a:t>
            </a:r>
          </a:p>
          <a:p>
            <a:pPr>
              <a:spcBef>
                <a:spcPct val="40000"/>
              </a:spcBef>
              <a:buFontTx/>
              <a:buNone/>
            </a:pPr>
            <a:r>
              <a:rPr kumimoji="1" lang="en-US" altLang="en-US" sz="3200" b="0" dirty="0">
                <a:solidFill>
                  <a:srgbClr val="2F2B20"/>
                </a:solidFill>
                <a:latin typeface="Arial" pitchFamily="34" charset="0"/>
              </a:rPr>
              <a:t>V</a:t>
            </a:r>
            <a:r>
              <a:rPr kumimoji="1" lang="en-US" altLang="en-US" sz="3200" b="0" baseline="-25000" dirty="0">
                <a:solidFill>
                  <a:srgbClr val="2F2B20"/>
                </a:solidFill>
                <a:latin typeface="Arial" pitchFamily="34" charset="0"/>
              </a:rPr>
              <a:t>1</a:t>
            </a:r>
            <a:r>
              <a:rPr kumimoji="1" lang="en-US" altLang="en-US" sz="3200" b="0" dirty="0">
                <a:solidFill>
                  <a:srgbClr val="2F2B20"/>
                </a:solidFill>
                <a:latin typeface="Arial" pitchFamily="34" charset="0"/>
              </a:rPr>
              <a:t> = 95 mL of 15.8</a:t>
            </a:r>
            <a:r>
              <a:rPr kumimoji="1" lang="en-US" altLang="en-US" sz="3200" b="0" i="1" dirty="0">
                <a:solidFill>
                  <a:srgbClr val="2F2B20"/>
                </a:solidFill>
                <a:latin typeface="Arial" pitchFamily="34" charset="0"/>
              </a:rPr>
              <a:t>M</a:t>
            </a:r>
            <a:r>
              <a:rPr kumimoji="1" lang="en-US" altLang="en-US" sz="3200" b="0" dirty="0">
                <a:solidFill>
                  <a:srgbClr val="2F2B20"/>
                </a:solidFill>
                <a:latin typeface="Arial" pitchFamily="34" charset="0"/>
              </a:rPr>
              <a:t> HNO</a:t>
            </a:r>
            <a:r>
              <a:rPr kumimoji="1" lang="en-US" altLang="en-US" sz="3200" b="0" baseline="-25000" dirty="0">
                <a:solidFill>
                  <a:srgbClr val="2F2B20"/>
                </a:solidFill>
                <a:latin typeface="Arial" pitchFamily="34" charset="0"/>
              </a:rPr>
              <a:t>3</a:t>
            </a:r>
            <a:endParaRPr kumimoji="1" lang="en-US" altLang="en-US" sz="3200" b="0" dirty="0">
              <a:solidFill>
                <a:srgbClr val="2F2B20"/>
              </a:solidFill>
              <a:latin typeface="Arial" pitchFamily="34" charset="0"/>
            </a:endParaRPr>
          </a:p>
        </p:txBody>
      </p:sp>
      <p:sp>
        <p:nvSpPr>
          <p:cNvPr id="45063" name="Line 7"/>
          <p:cNvSpPr>
            <a:spLocks noChangeShapeType="1"/>
          </p:cNvSpPr>
          <p:nvPr/>
        </p:nvSpPr>
        <p:spPr bwMode="auto">
          <a:xfrm>
            <a:off x="3173413" y="3333750"/>
            <a:ext cx="0" cy="3284538"/>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45064" name="Line 8"/>
          <p:cNvSpPr>
            <a:spLocks noChangeShapeType="1"/>
          </p:cNvSpPr>
          <p:nvPr/>
        </p:nvSpPr>
        <p:spPr bwMode="auto">
          <a:xfrm>
            <a:off x="0" y="3894138"/>
            <a:ext cx="9144000"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Tree>
    <p:extLst>
      <p:ext uri="{BB962C8B-B14F-4D97-AF65-F5344CB8AC3E}">
        <p14:creationId xmlns:p14="http://schemas.microsoft.com/office/powerpoint/2010/main" val="17183543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1685">
                                            <p:txEl>
                                              <p:pRg st="0" end="0"/>
                                            </p:txEl>
                                          </p:spTgt>
                                        </p:tgtEl>
                                        <p:attrNameLst>
                                          <p:attrName>style.visibility</p:attrName>
                                        </p:attrNameLst>
                                      </p:cBhvr>
                                      <p:to>
                                        <p:strVal val="visible"/>
                                      </p:to>
                                    </p:set>
                                    <p:animEffect transition="in" filter="wipe(up)">
                                      <p:cBhvr>
                                        <p:cTn id="7" dur="500"/>
                                        <p:tgtEl>
                                          <p:spTgt spid="7168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1685">
                                            <p:txEl>
                                              <p:pRg st="1" end="1"/>
                                            </p:txEl>
                                          </p:spTgt>
                                        </p:tgtEl>
                                        <p:attrNameLst>
                                          <p:attrName>style.visibility</p:attrName>
                                        </p:attrNameLst>
                                      </p:cBhvr>
                                      <p:to>
                                        <p:strVal val="visible"/>
                                      </p:to>
                                    </p:set>
                                    <p:animEffect transition="in" filter="wipe(up)">
                                      <p:cBhvr>
                                        <p:cTn id="12" dur="500"/>
                                        <p:tgtEl>
                                          <p:spTgt spid="7168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1685">
                                            <p:txEl>
                                              <p:pRg st="2" end="2"/>
                                            </p:txEl>
                                          </p:spTgt>
                                        </p:tgtEl>
                                        <p:attrNameLst>
                                          <p:attrName>style.visibility</p:attrName>
                                        </p:attrNameLst>
                                      </p:cBhvr>
                                      <p:to>
                                        <p:strVal val="visible"/>
                                      </p:to>
                                    </p:set>
                                    <p:animEffect transition="in" filter="wipe(up)">
                                      <p:cBhvr>
                                        <p:cTn id="17" dur="500"/>
                                        <p:tgtEl>
                                          <p:spTgt spid="7168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1685">
                                            <p:txEl>
                                              <p:pRg st="3" end="3"/>
                                            </p:txEl>
                                          </p:spTgt>
                                        </p:tgtEl>
                                        <p:attrNameLst>
                                          <p:attrName>style.visibility</p:attrName>
                                        </p:attrNameLst>
                                      </p:cBhvr>
                                      <p:to>
                                        <p:strVal val="visible"/>
                                      </p:to>
                                    </p:set>
                                    <p:animEffect transition="in" filter="wipe(up)">
                                      <p:cBhvr>
                                        <p:cTn id="22" dur="500"/>
                                        <p:tgtEl>
                                          <p:spTgt spid="7168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1685">
                                            <p:txEl>
                                              <p:pRg st="4" end="4"/>
                                            </p:txEl>
                                          </p:spTgt>
                                        </p:tgtEl>
                                        <p:attrNameLst>
                                          <p:attrName>style.visibility</p:attrName>
                                        </p:attrNameLst>
                                      </p:cBhvr>
                                      <p:to>
                                        <p:strVal val="visible"/>
                                      </p:to>
                                    </p:set>
                                    <p:animEffect transition="in" filter="wipe(up)">
                                      <p:cBhvr>
                                        <p:cTn id="27" dur="500"/>
                                        <p:tgtEl>
                                          <p:spTgt spid="7168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1686">
                                            <p:txEl>
                                              <p:pRg st="0" end="0"/>
                                            </p:txEl>
                                          </p:spTgt>
                                        </p:tgtEl>
                                        <p:attrNameLst>
                                          <p:attrName>style.visibility</p:attrName>
                                        </p:attrNameLst>
                                      </p:cBhvr>
                                      <p:to>
                                        <p:strVal val="visible"/>
                                      </p:to>
                                    </p:set>
                                    <p:animEffect transition="in" filter="wipe(up)">
                                      <p:cBhvr>
                                        <p:cTn id="32" dur="500"/>
                                        <p:tgtEl>
                                          <p:spTgt spid="71686">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1686">
                                            <p:txEl>
                                              <p:pRg st="1" end="1"/>
                                            </p:txEl>
                                          </p:spTgt>
                                        </p:tgtEl>
                                        <p:attrNameLst>
                                          <p:attrName>style.visibility</p:attrName>
                                        </p:attrNameLst>
                                      </p:cBhvr>
                                      <p:to>
                                        <p:strVal val="visible"/>
                                      </p:to>
                                    </p:set>
                                    <p:animEffect transition="in" filter="wipe(up)">
                                      <p:cBhvr>
                                        <p:cTn id="37" dur="500"/>
                                        <p:tgtEl>
                                          <p:spTgt spid="71686">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1686">
                                            <p:txEl>
                                              <p:pRg st="2" end="2"/>
                                            </p:txEl>
                                          </p:spTgt>
                                        </p:tgtEl>
                                        <p:attrNameLst>
                                          <p:attrName>style.visibility</p:attrName>
                                        </p:attrNameLst>
                                      </p:cBhvr>
                                      <p:to>
                                        <p:strVal val="visible"/>
                                      </p:to>
                                    </p:set>
                                    <p:animEffect transition="in" filter="wipe(up)">
                                      <p:cBhvr>
                                        <p:cTn id="42" dur="500"/>
                                        <p:tgtEl>
                                          <p:spTgt spid="71686">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71686">
                                            <p:txEl>
                                              <p:pRg st="3" end="3"/>
                                            </p:txEl>
                                          </p:spTgt>
                                        </p:tgtEl>
                                        <p:attrNameLst>
                                          <p:attrName>style.visibility</p:attrName>
                                        </p:attrNameLst>
                                      </p:cBhvr>
                                      <p:to>
                                        <p:strVal val="visible"/>
                                      </p:to>
                                    </p:set>
                                    <p:animEffect transition="in" filter="wipe(up)">
                                      <p:cBhvr>
                                        <p:cTn id="47" dur="500"/>
                                        <p:tgtEl>
                                          <p:spTgt spid="7168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build="p" autoUpdateAnimBg="0"/>
      <p:bldP spid="71686" grpId="0" build="p" autoUpdateAnimBg="0"/>
    </p:bldLst>
  </p:timing>
</p:sld>
</file>

<file path=ppt/slides/slide1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762000" y="3810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r>
              <a:rPr lang="en-US" altLang="en-US" smtClean="0">
                <a:effectLst/>
              </a:rPr>
              <a:t>D. Preparing Solutions</a:t>
            </a:r>
          </a:p>
        </p:txBody>
      </p:sp>
      <p:sp>
        <p:nvSpPr>
          <p:cNvPr id="72707" name="Rectangle 3"/>
          <p:cNvSpPr>
            <a:spLocks noGrp="1" noChangeArrowheads="1"/>
          </p:cNvSpPr>
          <p:nvPr>
            <p:ph type="body" idx="4294967295"/>
          </p:nvPr>
        </p:nvSpPr>
        <p:spPr>
          <a:xfrm>
            <a:off x="407988" y="1066800"/>
            <a:ext cx="5067300" cy="282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04813" indent="-404813"/>
            <a:r>
              <a:rPr lang="en-US" altLang="en-US" sz="3200" b="0" smtClean="0">
                <a:solidFill>
                  <a:srgbClr val="FFFF00"/>
                </a:solidFill>
                <a:effectLst/>
              </a:rPr>
              <a:t>250 mL of 6.0</a:t>
            </a:r>
            <a:r>
              <a:rPr lang="en-US" altLang="en-US" sz="3200" b="0" i="1" smtClean="0">
                <a:solidFill>
                  <a:srgbClr val="FFFF00"/>
                </a:solidFill>
                <a:effectLst/>
              </a:rPr>
              <a:t>M</a:t>
            </a:r>
            <a:r>
              <a:rPr lang="en-US" altLang="en-US" sz="3200" b="0" smtClean="0">
                <a:solidFill>
                  <a:srgbClr val="FFFF00"/>
                </a:solidFill>
                <a:effectLst/>
              </a:rPr>
              <a:t> HNO</a:t>
            </a:r>
            <a:r>
              <a:rPr lang="en-US" altLang="en-US" sz="3200" b="0" baseline="-25000" smtClean="0">
                <a:solidFill>
                  <a:srgbClr val="FFFF00"/>
                </a:solidFill>
                <a:effectLst/>
              </a:rPr>
              <a:t>3</a:t>
            </a:r>
            <a:r>
              <a:rPr lang="en-US" altLang="en-US" sz="3200" b="0" smtClean="0">
                <a:solidFill>
                  <a:srgbClr val="FFFF00"/>
                </a:solidFill>
                <a:effectLst/>
              </a:rPr>
              <a:t> </a:t>
            </a:r>
            <a:br>
              <a:rPr lang="en-US" altLang="en-US" sz="3200" b="0" smtClean="0">
                <a:solidFill>
                  <a:srgbClr val="FFFF00"/>
                </a:solidFill>
                <a:effectLst/>
              </a:rPr>
            </a:br>
            <a:r>
              <a:rPr lang="en-US" altLang="en-US" sz="3200" b="0" smtClean="0">
                <a:solidFill>
                  <a:srgbClr val="FFFF00"/>
                </a:solidFill>
                <a:effectLst/>
              </a:rPr>
              <a:t>by dilution given a stock of 15.8 M</a:t>
            </a:r>
            <a:endParaRPr lang="en-US" altLang="en-US" sz="3200" smtClean="0">
              <a:effectLst/>
            </a:endParaRPr>
          </a:p>
          <a:p>
            <a:pPr marL="804863" lvl="1">
              <a:spcBef>
                <a:spcPct val="30000"/>
              </a:spcBef>
            </a:pPr>
            <a:r>
              <a:rPr lang="en-US" altLang="en-US" sz="2800" smtClean="0">
                <a:effectLst/>
              </a:rPr>
              <a:t>measure 95 mL </a:t>
            </a:r>
            <a:br>
              <a:rPr lang="en-US" altLang="en-US" sz="2800" smtClean="0">
                <a:effectLst/>
              </a:rPr>
            </a:br>
            <a:r>
              <a:rPr lang="en-US" altLang="en-US" sz="2800" smtClean="0">
                <a:effectLst/>
              </a:rPr>
              <a:t>of 15.8</a:t>
            </a:r>
            <a:r>
              <a:rPr lang="en-US" altLang="en-US" sz="2800" i="1" smtClean="0">
                <a:effectLst/>
              </a:rPr>
              <a:t>M</a:t>
            </a:r>
            <a:r>
              <a:rPr lang="en-US" altLang="en-US" sz="2800" smtClean="0">
                <a:effectLst/>
              </a:rPr>
              <a:t> HNO</a:t>
            </a:r>
            <a:r>
              <a:rPr lang="en-US" altLang="en-US" sz="2800" baseline="-25000" smtClean="0">
                <a:effectLst/>
              </a:rPr>
              <a:t>3</a:t>
            </a:r>
            <a:endParaRPr lang="en-US" altLang="en-US" sz="2800" smtClean="0">
              <a:effectLst/>
            </a:endParaRPr>
          </a:p>
        </p:txBody>
      </p:sp>
      <p:sp>
        <p:nvSpPr>
          <p:cNvPr id="49156" name="Rectangle 5"/>
          <p:cNvSpPr>
            <a:spLocks noChangeArrowheads="1"/>
          </p:cNvSpPr>
          <p:nvPr/>
        </p:nvSpPr>
        <p:spPr bwMode="auto">
          <a:xfrm>
            <a:off x="5532438" y="1830388"/>
            <a:ext cx="3157537" cy="4435475"/>
          </a:xfrm>
          <a:prstGeom prst="rect">
            <a:avLst/>
          </a:prstGeom>
          <a:solidFill>
            <a:schemeClr val="tx2"/>
          </a:solidFill>
          <a:ln w="28575" cap="sq">
            <a:solidFill>
              <a:schemeClr val="bg2"/>
            </a:solidFill>
            <a:miter lim="800000"/>
            <a:headEnd type="none" w="sm" len="sm"/>
            <a:tailEnd type="none" w="sm" len="sm"/>
          </a:ln>
        </p:spPr>
        <p:txBody>
          <a:bodyPr wrap="none" anchor="ctr"/>
          <a:lstStyle>
            <a:lvl1pPr eaLnBrk="0" hangingPunct="0">
              <a:spcBef>
                <a:spcPct val="20000"/>
              </a:spcBef>
              <a:buChar char="•"/>
              <a:defRPr sz="2400" b="1">
                <a:solidFill>
                  <a:schemeClr val="tx1"/>
                </a:solidFill>
                <a:latin typeface="Comic Sans MS" pitchFamily="66" charset="0"/>
              </a:defRPr>
            </a:lvl1pPr>
            <a:lvl2pPr marL="742950" indent="-285750" eaLnBrk="0" hangingPunct="0">
              <a:spcBef>
                <a:spcPct val="20000"/>
              </a:spcBef>
              <a:buChar char="–"/>
              <a:defRPr sz="2400" b="1">
                <a:solidFill>
                  <a:schemeClr val="tx1"/>
                </a:solidFill>
                <a:latin typeface="Comic Sans MS" pitchFamily="66" charset="0"/>
              </a:defRPr>
            </a:lvl2pPr>
            <a:lvl3pPr marL="1143000" indent="-228600" eaLnBrk="0" hangingPunct="0">
              <a:spcBef>
                <a:spcPct val="20000"/>
              </a:spcBef>
              <a:buChar char="•"/>
              <a:defRPr sz="2400" b="1">
                <a:solidFill>
                  <a:schemeClr val="tx1"/>
                </a:solidFill>
                <a:latin typeface="Comic Sans MS" pitchFamily="66" charset="0"/>
              </a:defRPr>
            </a:lvl3pPr>
            <a:lvl4pPr marL="1600200" indent="-228600" eaLnBrk="0" hangingPunct="0">
              <a:spcBef>
                <a:spcPct val="20000"/>
              </a:spcBef>
              <a:buChar char="–"/>
              <a:defRPr sz="2400" b="1">
                <a:solidFill>
                  <a:schemeClr val="tx1"/>
                </a:solidFill>
                <a:latin typeface="Comic Sans MS" pitchFamily="66" charset="0"/>
              </a:defRPr>
            </a:lvl4pPr>
            <a:lvl5pPr marL="2057400" indent="-228600" eaLnBrk="0" hangingPunct="0">
              <a:spcBef>
                <a:spcPct val="20000"/>
              </a:spcBef>
              <a:buChar char="»"/>
              <a:defRPr sz="2400" b="1">
                <a:solidFill>
                  <a:schemeClr val="tx1"/>
                </a:solidFill>
                <a:latin typeface="Comic Sans MS" pitchFamily="66" charset="0"/>
              </a:defRPr>
            </a:lvl5pPr>
            <a:lvl6pPr marL="2514600" indent="-228600" eaLnBrk="0" fontAlgn="base" hangingPunct="0">
              <a:spcBef>
                <a:spcPct val="20000"/>
              </a:spcBef>
              <a:spcAft>
                <a:spcPct val="0"/>
              </a:spcAft>
              <a:buChar char="»"/>
              <a:defRPr sz="2400" b="1">
                <a:solidFill>
                  <a:schemeClr val="tx1"/>
                </a:solidFill>
                <a:latin typeface="Comic Sans MS" pitchFamily="66" charset="0"/>
              </a:defRPr>
            </a:lvl6pPr>
            <a:lvl7pPr marL="2971800" indent="-228600" eaLnBrk="0" fontAlgn="base" hangingPunct="0">
              <a:spcBef>
                <a:spcPct val="20000"/>
              </a:spcBef>
              <a:spcAft>
                <a:spcPct val="0"/>
              </a:spcAft>
              <a:buChar char="»"/>
              <a:defRPr sz="2400" b="1">
                <a:solidFill>
                  <a:schemeClr val="tx1"/>
                </a:solidFill>
                <a:latin typeface="Comic Sans MS" pitchFamily="66" charset="0"/>
              </a:defRPr>
            </a:lvl7pPr>
            <a:lvl8pPr marL="3429000" indent="-228600" eaLnBrk="0" fontAlgn="base" hangingPunct="0">
              <a:spcBef>
                <a:spcPct val="20000"/>
              </a:spcBef>
              <a:spcAft>
                <a:spcPct val="0"/>
              </a:spcAft>
              <a:buChar char="»"/>
              <a:defRPr sz="2400" b="1">
                <a:solidFill>
                  <a:schemeClr val="tx1"/>
                </a:solidFill>
                <a:latin typeface="Comic Sans MS" pitchFamily="66" charset="0"/>
              </a:defRPr>
            </a:lvl8pPr>
            <a:lvl9pPr marL="3886200" indent="-228600" eaLnBrk="0" fontAlgn="base" hangingPunct="0">
              <a:spcBef>
                <a:spcPct val="20000"/>
              </a:spcBef>
              <a:spcAft>
                <a:spcPct val="0"/>
              </a:spcAft>
              <a:buChar char="»"/>
              <a:defRPr sz="2400" b="1">
                <a:solidFill>
                  <a:schemeClr val="tx1"/>
                </a:solidFill>
                <a:latin typeface="Comic Sans MS" pitchFamily="66" charset="0"/>
              </a:defRPr>
            </a:lvl9pPr>
          </a:lstStyle>
          <a:p>
            <a:pPr algn="ctr">
              <a:spcBef>
                <a:spcPct val="0"/>
              </a:spcBef>
              <a:buFontTx/>
              <a:buNone/>
            </a:pPr>
            <a:endParaRPr kumimoji="1" lang="en-US" altLang="en-US" b="0">
              <a:solidFill>
                <a:srgbClr val="2F2B20"/>
              </a:solidFill>
              <a:latin typeface="Times New Roman" pitchFamily="18" charset="0"/>
            </a:endParaRPr>
          </a:p>
        </p:txBody>
      </p:sp>
      <p:graphicFrame>
        <p:nvGraphicFramePr>
          <p:cNvPr id="49157" name="Object 6"/>
          <p:cNvGraphicFramePr>
            <a:graphicFrameLocks noChangeAspect="1"/>
          </p:cNvGraphicFramePr>
          <p:nvPr/>
        </p:nvGraphicFramePr>
        <p:xfrm>
          <a:off x="7929563" y="3179763"/>
          <a:ext cx="485775" cy="2381250"/>
        </p:xfrm>
        <a:graphic>
          <a:graphicData uri="http://schemas.openxmlformats.org/presentationml/2006/ole">
            <mc:AlternateContent xmlns:mc="http://schemas.openxmlformats.org/markup-compatibility/2006">
              <mc:Choice xmlns:v="urn:schemas-microsoft-com:vml" Requires="v">
                <p:oleObj spid="_x0000_s19458" name="Photo Editor Photo" r:id="rId3" imgW="485586" imgH="2381582" progId="MSPhotoEd.3">
                  <p:embed/>
                </p:oleObj>
              </mc:Choice>
              <mc:Fallback>
                <p:oleObj name="Photo Editor Photo" r:id="rId3" imgW="485586" imgH="2381582" progId="MSPhotoEd.3">
                  <p:embed/>
                  <p:pic>
                    <p:nvPicPr>
                      <p:cNvPr id="0" name=""/>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7929563" y="3179763"/>
                        <a:ext cx="485775" cy="2381250"/>
                      </a:xfrm>
                      <a:prstGeom prst="rect">
                        <a:avLst/>
                      </a:prstGeom>
                      <a:solidFill>
                        <a:schemeClr val="tx2"/>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19"/>
          <p:cNvGrpSpPr>
            <a:grpSpLocks/>
          </p:cNvGrpSpPr>
          <p:nvPr/>
        </p:nvGrpSpPr>
        <p:grpSpPr bwMode="auto">
          <a:xfrm>
            <a:off x="6769100" y="2127250"/>
            <a:ext cx="1577975" cy="1592263"/>
            <a:chOff x="4264" y="1340"/>
            <a:chExt cx="994" cy="1003"/>
          </a:xfrm>
        </p:grpSpPr>
        <p:sp>
          <p:nvSpPr>
            <p:cNvPr id="49169" name="Line 10"/>
            <p:cNvSpPr>
              <a:spLocks noChangeShapeType="1"/>
            </p:cNvSpPr>
            <p:nvPr/>
          </p:nvSpPr>
          <p:spPr bwMode="auto">
            <a:xfrm>
              <a:off x="4716" y="1793"/>
              <a:ext cx="346" cy="550"/>
            </a:xfrm>
            <a:prstGeom prst="line">
              <a:avLst/>
            </a:prstGeom>
            <a:noFill/>
            <a:ln w="38100" cap="sq">
              <a:solidFill>
                <a:schemeClr val="bg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49170" name="Text Box 11"/>
            <p:cNvSpPr txBox="1">
              <a:spLocks noChangeArrowheads="1"/>
            </p:cNvSpPr>
            <p:nvPr/>
          </p:nvSpPr>
          <p:spPr bwMode="auto">
            <a:xfrm>
              <a:off x="4264" y="1340"/>
              <a:ext cx="99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spcBef>
                  <a:spcPct val="20000"/>
                </a:spcBef>
                <a:buChar char="•"/>
                <a:defRPr sz="2400" b="1">
                  <a:solidFill>
                    <a:schemeClr val="tx1"/>
                  </a:solidFill>
                  <a:latin typeface="Comic Sans MS" pitchFamily="66" charset="0"/>
                </a:defRPr>
              </a:lvl1pPr>
              <a:lvl2pPr marL="742950" indent="-285750" eaLnBrk="0" hangingPunct="0">
                <a:spcBef>
                  <a:spcPct val="20000"/>
                </a:spcBef>
                <a:buChar char="–"/>
                <a:defRPr sz="2400" b="1">
                  <a:solidFill>
                    <a:schemeClr val="tx1"/>
                  </a:solidFill>
                  <a:latin typeface="Comic Sans MS" pitchFamily="66" charset="0"/>
                </a:defRPr>
              </a:lvl2pPr>
              <a:lvl3pPr marL="1143000" indent="-228600" eaLnBrk="0" hangingPunct="0">
                <a:spcBef>
                  <a:spcPct val="20000"/>
                </a:spcBef>
                <a:buChar char="•"/>
                <a:defRPr sz="2400" b="1">
                  <a:solidFill>
                    <a:schemeClr val="tx1"/>
                  </a:solidFill>
                  <a:latin typeface="Comic Sans MS" pitchFamily="66" charset="0"/>
                </a:defRPr>
              </a:lvl3pPr>
              <a:lvl4pPr marL="1600200" indent="-228600" eaLnBrk="0" hangingPunct="0">
                <a:spcBef>
                  <a:spcPct val="20000"/>
                </a:spcBef>
                <a:buChar char="–"/>
                <a:defRPr sz="2400" b="1">
                  <a:solidFill>
                    <a:schemeClr val="tx1"/>
                  </a:solidFill>
                  <a:latin typeface="Comic Sans MS" pitchFamily="66" charset="0"/>
                </a:defRPr>
              </a:lvl4pPr>
              <a:lvl5pPr marL="2057400" indent="-228600" eaLnBrk="0" hangingPunct="0">
                <a:spcBef>
                  <a:spcPct val="20000"/>
                </a:spcBef>
                <a:buChar char="»"/>
                <a:defRPr sz="2400" b="1">
                  <a:solidFill>
                    <a:schemeClr val="tx1"/>
                  </a:solidFill>
                  <a:latin typeface="Comic Sans MS" pitchFamily="66" charset="0"/>
                </a:defRPr>
              </a:lvl5pPr>
              <a:lvl6pPr marL="2514600" indent="-228600" eaLnBrk="0" fontAlgn="base" hangingPunct="0">
                <a:spcBef>
                  <a:spcPct val="20000"/>
                </a:spcBef>
                <a:spcAft>
                  <a:spcPct val="0"/>
                </a:spcAft>
                <a:buChar char="»"/>
                <a:defRPr sz="2400" b="1">
                  <a:solidFill>
                    <a:schemeClr val="tx1"/>
                  </a:solidFill>
                  <a:latin typeface="Comic Sans MS" pitchFamily="66" charset="0"/>
                </a:defRPr>
              </a:lvl6pPr>
              <a:lvl7pPr marL="2971800" indent="-228600" eaLnBrk="0" fontAlgn="base" hangingPunct="0">
                <a:spcBef>
                  <a:spcPct val="20000"/>
                </a:spcBef>
                <a:spcAft>
                  <a:spcPct val="0"/>
                </a:spcAft>
                <a:buChar char="»"/>
                <a:defRPr sz="2400" b="1">
                  <a:solidFill>
                    <a:schemeClr val="tx1"/>
                  </a:solidFill>
                  <a:latin typeface="Comic Sans MS" pitchFamily="66" charset="0"/>
                </a:defRPr>
              </a:lvl7pPr>
              <a:lvl8pPr marL="3429000" indent="-228600" eaLnBrk="0" fontAlgn="base" hangingPunct="0">
                <a:spcBef>
                  <a:spcPct val="20000"/>
                </a:spcBef>
                <a:spcAft>
                  <a:spcPct val="0"/>
                </a:spcAft>
                <a:buChar char="»"/>
                <a:defRPr sz="2400" b="1">
                  <a:solidFill>
                    <a:schemeClr val="tx1"/>
                  </a:solidFill>
                  <a:latin typeface="Comic Sans MS" pitchFamily="66" charset="0"/>
                </a:defRPr>
              </a:lvl8pPr>
              <a:lvl9pPr marL="3886200" indent="-228600" eaLnBrk="0" fontAlgn="base" hangingPunct="0">
                <a:spcBef>
                  <a:spcPct val="20000"/>
                </a:spcBef>
                <a:spcAft>
                  <a:spcPct val="0"/>
                </a:spcAft>
                <a:buChar char="»"/>
                <a:defRPr sz="2400" b="1">
                  <a:solidFill>
                    <a:schemeClr val="tx1"/>
                  </a:solidFill>
                  <a:latin typeface="Comic Sans MS" pitchFamily="66" charset="0"/>
                </a:defRPr>
              </a:lvl9pPr>
            </a:lstStyle>
            <a:p>
              <a:pPr>
                <a:spcBef>
                  <a:spcPct val="0"/>
                </a:spcBef>
                <a:buFontTx/>
                <a:buNone/>
              </a:pPr>
              <a:r>
                <a:rPr lang="en-US" altLang="en-US" sz="2000">
                  <a:solidFill>
                    <a:srgbClr val="DFDCB7"/>
                  </a:solidFill>
                  <a:latin typeface="Times New Roman" pitchFamily="18" charset="0"/>
                </a:rPr>
                <a:t>95 mL of</a:t>
              </a:r>
              <a:br>
                <a:rPr lang="en-US" altLang="en-US" sz="2000">
                  <a:solidFill>
                    <a:srgbClr val="DFDCB7"/>
                  </a:solidFill>
                  <a:latin typeface="Times New Roman" pitchFamily="18" charset="0"/>
                </a:rPr>
              </a:br>
              <a:r>
                <a:rPr lang="en-US" altLang="en-US" sz="2000">
                  <a:solidFill>
                    <a:srgbClr val="DFDCB7"/>
                  </a:solidFill>
                  <a:latin typeface="Times New Roman" pitchFamily="18" charset="0"/>
                </a:rPr>
                <a:t>15.8</a:t>
              </a:r>
              <a:r>
                <a:rPr lang="en-US" altLang="en-US" sz="2000" i="1">
                  <a:solidFill>
                    <a:srgbClr val="DFDCB7"/>
                  </a:solidFill>
                  <a:latin typeface="Times New Roman" pitchFamily="18" charset="0"/>
                </a:rPr>
                <a:t>M</a:t>
              </a:r>
              <a:r>
                <a:rPr lang="en-US" altLang="en-US" sz="2000">
                  <a:solidFill>
                    <a:srgbClr val="DFDCB7"/>
                  </a:solidFill>
                  <a:latin typeface="Times New Roman" pitchFamily="18" charset="0"/>
                </a:rPr>
                <a:t> HNO</a:t>
              </a:r>
              <a:r>
                <a:rPr lang="en-US" altLang="en-US" sz="2000" baseline="-25000">
                  <a:solidFill>
                    <a:srgbClr val="DFDCB7"/>
                  </a:solidFill>
                  <a:latin typeface="Times New Roman" pitchFamily="18" charset="0"/>
                </a:rPr>
                <a:t>3</a:t>
              </a:r>
              <a:endParaRPr lang="en-US" altLang="en-US" sz="2000">
                <a:solidFill>
                  <a:srgbClr val="DFDCB7"/>
                </a:solidFill>
                <a:latin typeface="Times New Roman" pitchFamily="18" charset="0"/>
              </a:endParaRPr>
            </a:p>
          </p:txBody>
        </p:sp>
      </p:grpSp>
      <p:grpSp>
        <p:nvGrpSpPr>
          <p:cNvPr id="3" name="Group 21"/>
          <p:cNvGrpSpPr>
            <a:grpSpLocks/>
          </p:cNvGrpSpPr>
          <p:nvPr/>
        </p:nvGrpSpPr>
        <p:grpSpPr bwMode="auto">
          <a:xfrm>
            <a:off x="5670550" y="4967288"/>
            <a:ext cx="1339850" cy="1006475"/>
            <a:chOff x="3572" y="3129"/>
            <a:chExt cx="844" cy="634"/>
          </a:xfrm>
        </p:grpSpPr>
        <p:sp>
          <p:nvSpPr>
            <p:cNvPr id="49167" name="Line 9"/>
            <p:cNvSpPr>
              <a:spLocks noChangeShapeType="1"/>
            </p:cNvSpPr>
            <p:nvPr/>
          </p:nvSpPr>
          <p:spPr bwMode="auto">
            <a:xfrm>
              <a:off x="4013" y="3422"/>
              <a:ext cx="403" cy="304"/>
            </a:xfrm>
            <a:prstGeom prst="line">
              <a:avLst/>
            </a:prstGeom>
            <a:noFill/>
            <a:ln w="38100" cap="sq">
              <a:solidFill>
                <a:schemeClr val="bg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49168" name="Text Box 12"/>
            <p:cNvSpPr txBox="1">
              <a:spLocks noChangeArrowheads="1"/>
            </p:cNvSpPr>
            <p:nvPr/>
          </p:nvSpPr>
          <p:spPr bwMode="auto">
            <a:xfrm>
              <a:off x="3572" y="3129"/>
              <a:ext cx="548"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2400" b="1">
                  <a:solidFill>
                    <a:schemeClr val="tx1"/>
                  </a:solidFill>
                  <a:latin typeface="Comic Sans MS" pitchFamily="66" charset="0"/>
                </a:defRPr>
              </a:lvl1pPr>
              <a:lvl2pPr marL="742950" indent="-285750" eaLnBrk="0" hangingPunct="0">
                <a:spcBef>
                  <a:spcPct val="20000"/>
                </a:spcBef>
                <a:buChar char="–"/>
                <a:defRPr sz="2400" b="1">
                  <a:solidFill>
                    <a:schemeClr val="tx1"/>
                  </a:solidFill>
                  <a:latin typeface="Comic Sans MS" pitchFamily="66" charset="0"/>
                </a:defRPr>
              </a:lvl2pPr>
              <a:lvl3pPr marL="1143000" indent="-228600" eaLnBrk="0" hangingPunct="0">
                <a:spcBef>
                  <a:spcPct val="20000"/>
                </a:spcBef>
                <a:buChar char="•"/>
                <a:defRPr sz="2400" b="1">
                  <a:solidFill>
                    <a:schemeClr val="tx1"/>
                  </a:solidFill>
                  <a:latin typeface="Comic Sans MS" pitchFamily="66" charset="0"/>
                </a:defRPr>
              </a:lvl3pPr>
              <a:lvl4pPr marL="1600200" indent="-228600" eaLnBrk="0" hangingPunct="0">
                <a:spcBef>
                  <a:spcPct val="20000"/>
                </a:spcBef>
                <a:buChar char="–"/>
                <a:defRPr sz="2400" b="1">
                  <a:solidFill>
                    <a:schemeClr val="tx1"/>
                  </a:solidFill>
                  <a:latin typeface="Comic Sans MS" pitchFamily="66" charset="0"/>
                </a:defRPr>
              </a:lvl4pPr>
              <a:lvl5pPr marL="2057400" indent="-228600" eaLnBrk="0" hangingPunct="0">
                <a:spcBef>
                  <a:spcPct val="20000"/>
                </a:spcBef>
                <a:buChar char="»"/>
                <a:defRPr sz="2400" b="1">
                  <a:solidFill>
                    <a:schemeClr val="tx1"/>
                  </a:solidFill>
                  <a:latin typeface="Comic Sans MS" pitchFamily="66" charset="0"/>
                </a:defRPr>
              </a:lvl5pPr>
              <a:lvl6pPr marL="2514600" indent="-228600" eaLnBrk="0" fontAlgn="base" hangingPunct="0">
                <a:spcBef>
                  <a:spcPct val="20000"/>
                </a:spcBef>
                <a:spcAft>
                  <a:spcPct val="0"/>
                </a:spcAft>
                <a:buChar char="»"/>
                <a:defRPr sz="2400" b="1">
                  <a:solidFill>
                    <a:schemeClr val="tx1"/>
                  </a:solidFill>
                  <a:latin typeface="Comic Sans MS" pitchFamily="66" charset="0"/>
                </a:defRPr>
              </a:lvl6pPr>
              <a:lvl7pPr marL="2971800" indent="-228600" eaLnBrk="0" fontAlgn="base" hangingPunct="0">
                <a:spcBef>
                  <a:spcPct val="20000"/>
                </a:spcBef>
                <a:spcAft>
                  <a:spcPct val="0"/>
                </a:spcAft>
                <a:buChar char="»"/>
                <a:defRPr sz="2400" b="1">
                  <a:solidFill>
                    <a:schemeClr val="tx1"/>
                  </a:solidFill>
                  <a:latin typeface="Comic Sans MS" pitchFamily="66" charset="0"/>
                </a:defRPr>
              </a:lvl7pPr>
              <a:lvl8pPr marL="3429000" indent="-228600" eaLnBrk="0" fontAlgn="base" hangingPunct="0">
                <a:spcBef>
                  <a:spcPct val="20000"/>
                </a:spcBef>
                <a:spcAft>
                  <a:spcPct val="0"/>
                </a:spcAft>
                <a:buChar char="»"/>
                <a:defRPr sz="2400" b="1">
                  <a:solidFill>
                    <a:schemeClr val="tx1"/>
                  </a:solidFill>
                  <a:latin typeface="Comic Sans MS" pitchFamily="66" charset="0"/>
                </a:defRPr>
              </a:lvl8pPr>
              <a:lvl9pPr marL="3886200" indent="-228600" eaLnBrk="0" fontAlgn="base" hangingPunct="0">
                <a:spcBef>
                  <a:spcPct val="20000"/>
                </a:spcBef>
                <a:spcAft>
                  <a:spcPct val="0"/>
                </a:spcAft>
                <a:buChar char="»"/>
                <a:defRPr sz="2400" b="1">
                  <a:solidFill>
                    <a:schemeClr val="tx1"/>
                  </a:solidFill>
                  <a:latin typeface="Comic Sans MS" pitchFamily="66" charset="0"/>
                </a:defRPr>
              </a:lvl9pPr>
            </a:lstStyle>
            <a:p>
              <a:pPr algn="ctr">
                <a:spcBef>
                  <a:spcPct val="0"/>
                </a:spcBef>
                <a:buFontTx/>
                <a:buNone/>
              </a:pPr>
              <a:r>
                <a:rPr lang="en-US" altLang="en-US" sz="2000">
                  <a:solidFill>
                    <a:srgbClr val="DFDCB7"/>
                  </a:solidFill>
                  <a:latin typeface="Times New Roman" pitchFamily="18" charset="0"/>
                </a:rPr>
                <a:t>water for safety</a:t>
              </a:r>
            </a:p>
          </p:txBody>
        </p:sp>
      </p:grpSp>
      <p:graphicFrame>
        <p:nvGraphicFramePr>
          <p:cNvPr id="49160" name="Object 13"/>
          <p:cNvGraphicFramePr>
            <a:graphicFrameLocks noChangeAspect="1"/>
          </p:cNvGraphicFramePr>
          <p:nvPr/>
        </p:nvGraphicFramePr>
        <p:xfrm>
          <a:off x="6769100" y="3608388"/>
          <a:ext cx="933450" cy="2381250"/>
        </p:xfrm>
        <a:graphic>
          <a:graphicData uri="http://schemas.openxmlformats.org/presentationml/2006/ole">
            <mc:AlternateContent xmlns:mc="http://schemas.openxmlformats.org/markup-compatibility/2006">
              <mc:Choice xmlns:v="urn:schemas-microsoft-com:vml" Requires="v">
                <p:oleObj spid="_x0000_s19459" name="Photo Editor Photo" r:id="rId5" imgW="933580" imgH="2381582" progId="MSPhotoEd.3">
                  <p:embed/>
                </p:oleObj>
              </mc:Choice>
              <mc:Fallback>
                <p:oleObj name="Photo Editor Photo" r:id="rId5" imgW="933580" imgH="2381582" progId="MSPhotoEd.3">
                  <p:embed/>
                  <p:pic>
                    <p:nvPicPr>
                      <p:cNvPr id="0" name=""/>
                      <p:cNvPicPr>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6769100" y="3608388"/>
                        <a:ext cx="9334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161" name="Freeform 15"/>
          <p:cNvSpPr>
            <a:spLocks/>
          </p:cNvSpPr>
          <p:nvPr/>
        </p:nvSpPr>
        <p:spPr bwMode="auto">
          <a:xfrm>
            <a:off x="6811963" y="5754688"/>
            <a:ext cx="860425" cy="117475"/>
          </a:xfrm>
          <a:custGeom>
            <a:avLst/>
            <a:gdLst>
              <a:gd name="T0" fmla="*/ 0 w 542"/>
              <a:gd name="T1" fmla="*/ 0 h 74"/>
              <a:gd name="T2" fmla="*/ 2147483647 w 542"/>
              <a:gd name="T3" fmla="*/ 2147483647 h 74"/>
              <a:gd name="T4" fmla="*/ 2147483647 w 542"/>
              <a:gd name="T5" fmla="*/ 0 h 74"/>
              <a:gd name="T6" fmla="*/ 0 60000 65536"/>
              <a:gd name="T7" fmla="*/ 0 60000 65536"/>
              <a:gd name="T8" fmla="*/ 0 60000 65536"/>
              <a:gd name="T9" fmla="*/ 0 w 542"/>
              <a:gd name="T10" fmla="*/ 0 h 74"/>
              <a:gd name="T11" fmla="*/ 542 w 542"/>
              <a:gd name="T12" fmla="*/ 74 h 74"/>
            </a:gdLst>
            <a:ahLst/>
            <a:cxnLst>
              <a:cxn ang="T6">
                <a:pos x="T0" y="T1"/>
              </a:cxn>
              <a:cxn ang="T7">
                <a:pos x="T2" y="T3"/>
              </a:cxn>
              <a:cxn ang="T8">
                <a:pos x="T4" y="T5"/>
              </a:cxn>
            </a:cxnLst>
            <a:rect l="T9" t="T10" r="T11" b="T12"/>
            <a:pathLst>
              <a:path w="542" h="74">
                <a:moveTo>
                  <a:pt x="0" y="0"/>
                </a:moveTo>
                <a:cubicBezTo>
                  <a:pt x="86" y="37"/>
                  <a:pt x="173" y="74"/>
                  <a:pt x="263" y="74"/>
                </a:cubicBezTo>
                <a:cubicBezTo>
                  <a:pt x="353" y="74"/>
                  <a:pt x="496" y="12"/>
                  <a:pt x="542" y="0"/>
                </a:cubicBezTo>
              </a:path>
            </a:pathLst>
          </a:custGeom>
          <a:noFill/>
          <a:ln w="19050" cap="sq">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2F2B20"/>
              </a:solidFill>
            </a:endParaRPr>
          </a:p>
        </p:txBody>
      </p:sp>
      <p:grpSp>
        <p:nvGrpSpPr>
          <p:cNvPr id="4" name="Group 20"/>
          <p:cNvGrpSpPr>
            <a:grpSpLocks/>
          </p:cNvGrpSpPr>
          <p:nvPr/>
        </p:nvGrpSpPr>
        <p:grpSpPr bwMode="auto">
          <a:xfrm>
            <a:off x="5576888" y="3827463"/>
            <a:ext cx="1585912" cy="947737"/>
            <a:chOff x="3513" y="2411"/>
            <a:chExt cx="999" cy="597"/>
          </a:xfrm>
        </p:grpSpPr>
        <p:sp>
          <p:nvSpPr>
            <p:cNvPr id="49165" name="Line 16"/>
            <p:cNvSpPr>
              <a:spLocks noChangeShapeType="1"/>
            </p:cNvSpPr>
            <p:nvPr/>
          </p:nvSpPr>
          <p:spPr bwMode="auto">
            <a:xfrm>
              <a:off x="4109" y="2704"/>
              <a:ext cx="403" cy="304"/>
            </a:xfrm>
            <a:prstGeom prst="line">
              <a:avLst/>
            </a:prstGeom>
            <a:noFill/>
            <a:ln w="38100" cap="sq">
              <a:solidFill>
                <a:schemeClr val="bg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49166" name="Text Box 17"/>
            <p:cNvSpPr txBox="1">
              <a:spLocks noChangeArrowheads="1"/>
            </p:cNvSpPr>
            <p:nvPr/>
          </p:nvSpPr>
          <p:spPr bwMode="auto">
            <a:xfrm>
              <a:off x="3513" y="2411"/>
              <a:ext cx="66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2400" b="1">
                  <a:solidFill>
                    <a:schemeClr val="tx1"/>
                  </a:solidFill>
                  <a:latin typeface="Comic Sans MS" pitchFamily="66" charset="0"/>
                </a:defRPr>
              </a:lvl1pPr>
              <a:lvl2pPr marL="742950" indent="-285750" eaLnBrk="0" hangingPunct="0">
                <a:spcBef>
                  <a:spcPct val="20000"/>
                </a:spcBef>
                <a:buChar char="–"/>
                <a:defRPr sz="2400" b="1">
                  <a:solidFill>
                    <a:schemeClr val="tx1"/>
                  </a:solidFill>
                  <a:latin typeface="Comic Sans MS" pitchFamily="66" charset="0"/>
                </a:defRPr>
              </a:lvl2pPr>
              <a:lvl3pPr marL="1143000" indent="-228600" eaLnBrk="0" hangingPunct="0">
                <a:spcBef>
                  <a:spcPct val="20000"/>
                </a:spcBef>
                <a:buChar char="•"/>
                <a:defRPr sz="2400" b="1">
                  <a:solidFill>
                    <a:schemeClr val="tx1"/>
                  </a:solidFill>
                  <a:latin typeface="Comic Sans MS" pitchFamily="66" charset="0"/>
                </a:defRPr>
              </a:lvl3pPr>
              <a:lvl4pPr marL="1600200" indent="-228600" eaLnBrk="0" hangingPunct="0">
                <a:spcBef>
                  <a:spcPct val="20000"/>
                </a:spcBef>
                <a:buChar char="–"/>
                <a:defRPr sz="2400" b="1">
                  <a:solidFill>
                    <a:schemeClr val="tx1"/>
                  </a:solidFill>
                  <a:latin typeface="Comic Sans MS" pitchFamily="66" charset="0"/>
                </a:defRPr>
              </a:lvl4pPr>
              <a:lvl5pPr marL="2057400" indent="-228600" eaLnBrk="0" hangingPunct="0">
                <a:spcBef>
                  <a:spcPct val="20000"/>
                </a:spcBef>
                <a:buChar char="»"/>
                <a:defRPr sz="2400" b="1">
                  <a:solidFill>
                    <a:schemeClr val="tx1"/>
                  </a:solidFill>
                  <a:latin typeface="Comic Sans MS" pitchFamily="66" charset="0"/>
                </a:defRPr>
              </a:lvl5pPr>
              <a:lvl6pPr marL="2514600" indent="-228600" eaLnBrk="0" fontAlgn="base" hangingPunct="0">
                <a:spcBef>
                  <a:spcPct val="20000"/>
                </a:spcBef>
                <a:spcAft>
                  <a:spcPct val="0"/>
                </a:spcAft>
                <a:buChar char="»"/>
                <a:defRPr sz="2400" b="1">
                  <a:solidFill>
                    <a:schemeClr val="tx1"/>
                  </a:solidFill>
                  <a:latin typeface="Comic Sans MS" pitchFamily="66" charset="0"/>
                </a:defRPr>
              </a:lvl6pPr>
              <a:lvl7pPr marL="2971800" indent="-228600" eaLnBrk="0" fontAlgn="base" hangingPunct="0">
                <a:spcBef>
                  <a:spcPct val="20000"/>
                </a:spcBef>
                <a:spcAft>
                  <a:spcPct val="0"/>
                </a:spcAft>
                <a:buChar char="»"/>
                <a:defRPr sz="2400" b="1">
                  <a:solidFill>
                    <a:schemeClr val="tx1"/>
                  </a:solidFill>
                  <a:latin typeface="Comic Sans MS" pitchFamily="66" charset="0"/>
                </a:defRPr>
              </a:lvl7pPr>
              <a:lvl8pPr marL="3429000" indent="-228600" eaLnBrk="0" fontAlgn="base" hangingPunct="0">
                <a:spcBef>
                  <a:spcPct val="20000"/>
                </a:spcBef>
                <a:spcAft>
                  <a:spcPct val="0"/>
                </a:spcAft>
                <a:buChar char="»"/>
                <a:defRPr sz="2400" b="1">
                  <a:solidFill>
                    <a:schemeClr val="tx1"/>
                  </a:solidFill>
                  <a:latin typeface="Comic Sans MS" pitchFamily="66" charset="0"/>
                </a:defRPr>
              </a:lvl8pPr>
              <a:lvl9pPr marL="3886200" indent="-228600" eaLnBrk="0" fontAlgn="base" hangingPunct="0">
                <a:spcBef>
                  <a:spcPct val="20000"/>
                </a:spcBef>
                <a:spcAft>
                  <a:spcPct val="0"/>
                </a:spcAft>
                <a:buChar char="»"/>
                <a:defRPr sz="2400" b="1">
                  <a:solidFill>
                    <a:schemeClr val="tx1"/>
                  </a:solidFill>
                  <a:latin typeface="Comic Sans MS" pitchFamily="66" charset="0"/>
                </a:defRPr>
              </a:lvl9pPr>
            </a:lstStyle>
            <a:p>
              <a:pPr algn="ctr">
                <a:spcBef>
                  <a:spcPct val="0"/>
                </a:spcBef>
                <a:buFontTx/>
                <a:buNone/>
              </a:pPr>
              <a:r>
                <a:rPr lang="en-US" altLang="en-US" sz="2000">
                  <a:solidFill>
                    <a:srgbClr val="DFDCB7"/>
                  </a:solidFill>
                  <a:latin typeface="Times New Roman" pitchFamily="18" charset="0"/>
                </a:rPr>
                <a:t>250 mL mark</a:t>
              </a:r>
            </a:p>
          </p:txBody>
        </p:sp>
      </p:grpSp>
      <p:sp>
        <p:nvSpPr>
          <p:cNvPr id="72726" name="Rectangle 22"/>
          <p:cNvSpPr>
            <a:spLocks noChangeArrowheads="1"/>
          </p:cNvSpPr>
          <p:nvPr/>
        </p:nvSpPr>
        <p:spPr bwMode="auto">
          <a:xfrm>
            <a:off x="404813" y="3822700"/>
            <a:ext cx="50673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har char="•"/>
              <a:defRPr sz="2400" b="1">
                <a:solidFill>
                  <a:schemeClr val="tx1"/>
                </a:solidFill>
                <a:latin typeface="Comic Sans MS" pitchFamily="66" charset="0"/>
              </a:defRPr>
            </a:lvl1pPr>
            <a:lvl2pPr marL="804863" indent="-285750" eaLnBrk="0" hangingPunct="0">
              <a:spcBef>
                <a:spcPct val="20000"/>
              </a:spcBef>
              <a:buChar char="–"/>
              <a:defRPr sz="2400" b="1">
                <a:solidFill>
                  <a:schemeClr val="tx1"/>
                </a:solidFill>
                <a:latin typeface="Comic Sans MS" pitchFamily="66" charset="0"/>
              </a:defRPr>
            </a:lvl2pPr>
            <a:lvl3pPr marL="1143000" indent="-228600" eaLnBrk="0" hangingPunct="0">
              <a:spcBef>
                <a:spcPct val="20000"/>
              </a:spcBef>
              <a:buChar char="•"/>
              <a:defRPr sz="2400" b="1">
                <a:solidFill>
                  <a:schemeClr val="tx1"/>
                </a:solidFill>
                <a:latin typeface="Comic Sans MS" pitchFamily="66" charset="0"/>
              </a:defRPr>
            </a:lvl3pPr>
            <a:lvl4pPr marL="1600200" indent="-228600" eaLnBrk="0" hangingPunct="0">
              <a:spcBef>
                <a:spcPct val="20000"/>
              </a:spcBef>
              <a:buChar char="–"/>
              <a:defRPr sz="2400" b="1">
                <a:solidFill>
                  <a:schemeClr val="tx1"/>
                </a:solidFill>
                <a:latin typeface="Comic Sans MS" pitchFamily="66" charset="0"/>
              </a:defRPr>
            </a:lvl4pPr>
            <a:lvl5pPr marL="2057400" indent="-228600" eaLnBrk="0" hangingPunct="0">
              <a:spcBef>
                <a:spcPct val="20000"/>
              </a:spcBef>
              <a:buChar char="»"/>
              <a:defRPr sz="2400" b="1">
                <a:solidFill>
                  <a:schemeClr val="tx1"/>
                </a:solidFill>
                <a:latin typeface="Comic Sans MS" pitchFamily="66" charset="0"/>
              </a:defRPr>
            </a:lvl5pPr>
            <a:lvl6pPr marL="2514600" indent="-228600" eaLnBrk="0" fontAlgn="base" hangingPunct="0">
              <a:spcBef>
                <a:spcPct val="20000"/>
              </a:spcBef>
              <a:spcAft>
                <a:spcPct val="0"/>
              </a:spcAft>
              <a:buChar char="»"/>
              <a:defRPr sz="2400" b="1">
                <a:solidFill>
                  <a:schemeClr val="tx1"/>
                </a:solidFill>
                <a:latin typeface="Comic Sans MS" pitchFamily="66" charset="0"/>
              </a:defRPr>
            </a:lvl6pPr>
            <a:lvl7pPr marL="2971800" indent="-228600" eaLnBrk="0" fontAlgn="base" hangingPunct="0">
              <a:spcBef>
                <a:spcPct val="20000"/>
              </a:spcBef>
              <a:spcAft>
                <a:spcPct val="0"/>
              </a:spcAft>
              <a:buChar char="»"/>
              <a:defRPr sz="2400" b="1">
                <a:solidFill>
                  <a:schemeClr val="tx1"/>
                </a:solidFill>
                <a:latin typeface="Comic Sans MS" pitchFamily="66" charset="0"/>
              </a:defRPr>
            </a:lvl7pPr>
            <a:lvl8pPr marL="3429000" indent="-228600" eaLnBrk="0" fontAlgn="base" hangingPunct="0">
              <a:spcBef>
                <a:spcPct val="20000"/>
              </a:spcBef>
              <a:spcAft>
                <a:spcPct val="0"/>
              </a:spcAft>
              <a:buChar char="»"/>
              <a:defRPr sz="2400" b="1">
                <a:solidFill>
                  <a:schemeClr val="tx1"/>
                </a:solidFill>
                <a:latin typeface="Comic Sans MS" pitchFamily="66" charset="0"/>
              </a:defRPr>
            </a:lvl8pPr>
            <a:lvl9pPr marL="3886200" indent="-228600" eaLnBrk="0" fontAlgn="base" hangingPunct="0">
              <a:spcBef>
                <a:spcPct val="20000"/>
              </a:spcBef>
              <a:spcAft>
                <a:spcPct val="0"/>
              </a:spcAft>
              <a:buChar char="»"/>
              <a:defRPr sz="2400" b="1">
                <a:solidFill>
                  <a:schemeClr val="tx1"/>
                </a:solidFill>
                <a:latin typeface="Comic Sans MS" pitchFamily="66" charset="0"/>
              </a:defRPr>
            </a:lvl9pPr>
          </a:lstStyle>
          <a:p>
            <a:pPr lvl="1">
              <a:spcBef>
                <a:spcPct val="30000"/>
              </a:spcBef>
              <a:buClr>
                <a:srgbClr val="675E47"/>
              </a:buClr>
              <a:buFontTx/>
              <a:buChar char="•"/>
            </a:pPr>
            <a:r>
              <a:rPr kumimoji="1" lang="en-US" altLang="en-US" sz="2800" b="0" dirty="0">
                <a:solidFill>
                  <a:srgbClr val="2F2B20"/>
                </a:solidFill>
                <a:latin typeface="Arial" pitchFamily="34" charset="0"/>
              </a:rPr>
              <a:t>combine with water until </a:t>
            </a:r>
            <a:r>
              <a:rPr kumimoji="1" lang="en-US" altLang="en-US" sz="2800" b="0" u="sng" dirty="0">
                <a:solidFill>
                  <a:srgbClr val="2F2B20"/>
                </a:solidFill>
                <a:latin typeface="Arial" pitchFamily="34" charset="0"/>
              </a:rPr>
              <a:t>total</a:t>
            </a:r>
            <a:r>
              <a:rPr kumimoji="1" lang="en-US" altLang="en-US" sz="2800" b="0" dirty="0">
                <a:solidFill>
                  <a:srgbClr val="2F2B20"/>
                </a:solidFill>
                <a:latin typeface="Arial" pitchFamily="34" charset="0"/>
              </a:rPr>
              <a:t> volume is 250 </a:t>
            </a:r>
            <a:r>
              <a:rPr kumimoji="1" lang="en-US" altLang="en-US" sz="2800" b="0" dirty="0">
                <a:solidFill>
                  <a:srgbClr val="FFFFFF"/>
                </a:solidFill>
                <a:latin typeface="Arial" pitchFamily="34" charset="0"/>
              </a:rPr>
              <a:t>mL</a:t>
            </a:r>
          </a:p>
        </p:txBody>
      </p:sp>
      <p:sp>
        <p:nvSpPr>
          <p:cNvPr id="72727" name="Rectangle 23"/>
          <p:cNvSpPr>
            <a:spLocks noChangeArrowheads="1"/>
          </p:cNvSpPr>
          <p:nvPr/>
        </p:nvSpPr>
        <p:spPr bwMode="auto">
          <a:xfrm>
            <a:off x="398463" y="4821238"/>
            <a:ext cx="50673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har char="•"/>
              <a:defRPr sz="2400" b="1">
                <a:solidFill>
                  <a:schemeClr val="tx1"/>
                </a:solidFill>
                <a:latin typeface="Comic Sans MS" pitchFamily="66" charset="0"/>
              </a:defRPr>
            </a:lvl1pPr>
            <a:lvl2pPr marL="804863" indent="-285750" eaLnBrk="0" hangingPunct="0">
              <a:spcBef>
                <a:spcPct val="20000"/>
              </a:spcBef>
              <a:buChar char="–"/>
              <a:defRPr sz="2400" b="1">
                <a:solidFill>
                  <a:schemeClr val="tx1"/>
                </a:solidFill>
                <a:latin typeface="Comic Sans MS" pitchFamily="66" charset="0"/>
              </a:defRPr>
            </a:lvl2pPr>
            <a:lvl3pPr marL="1143000" indent="-228600" eaLnBrk="0" hangingPunct="0">
              <a:spcBef>
                <a:spcPct val="20000"/>
              </a:spcBef>
              <a:buChar char="•"/>
              <a:defRPr sz="2400" b="1">
                <a:solidFill>
                  <a:schemeClr val="tx1"/>
                </a:solidFill>
                <a:latin typeface="Comic Sans MS" pitchFamily="66" charset="0"/>
              </a:defRPr>
            </a:lvl3pPr>
            <a:lvl4pPr marL="1600200" indent="-228600" eaLnBrk="0" hangingPunct="0">
              <a:spcBef>
                <a:spcPct val="20000"/>
              </a:spcBef>
              <a:buChar char="–"/>
              <a:defRPr sz="2400" b="1">
                <a:solidFill>
                  <a:schemeClr val="tx1"/>
                </a:solidFill>
                <a:latin typeface="Comic Sans MS" pitchFamily="66" charset="0"/>
              </a:defRPr>
            </a:lvl4pPr>
            <a:lvl5pPr marL="2057400" indent="-228600" eaLnBrk="0" hangingPunct="0">
              <a:spcBef>
                <a:spcPct val="20000"/>
              </a:spcBef>
              <a:buChar char="»"/>
              <a:defRPr sz="2400" b="1">
                <a:solidFill>
                  <a:schemeClr val="tx1"/>
                </a:solidFill>
                <a:latin typeface="Comic Sans MS" pitchFamily="66" charset="0"/>
              </a:defRPr>
            </a:lvl5pPr>
            <a:lvl6pPr marL="2514600" indent="-228600" eaLnBrk="0" fontAlgn="base" hangingPunct="0">
              <a:spcBef>
                <a:spcPct val="20000"/>
              </a:spcBef>
              <a:spcAft>
                <a:spcPct val="0"/>
              </a:spcAft>
              <a:buChar char="»"/>
              <a:defRPr sz="2400" b="1">
                <a:solidFill>
                  <a:schemeClr val="tx1"/>
                </a:solidFill>
                <a:latin typeface="Comic Sans MS" pitchFamily="66" charset="0"/>
              </a:defRPr>
            </a:lvl6pPr>
            <a:lvl7pPr marL="2971800" indent="-228600" eaLnBrk="0" fontAlgn="base" hangingPunct="0">
              <a:spcBef>
                <a:spcPct val="20000"/>
              </a:spcBef>
              <a:spcAft>
                <a:spcPct val="0"/>
              </a:spcAft>
              <a:buChar char="»"/>
              <a:defRPr sz="2400" b="1">
                <a:solidFill>
                  <a:schemeClr val="tx1"/>
                </a:solidFill>
                <a:latin typeface="Comic Sans MS" pitchFamily="66" charset="0"/>
              </a:defRPr>
            </a:lvl7pPr>
            <a:lvl8pPr marL="3429000" indent="-228600" eaLnBrk="0" fontAlgn="base" hangingPunct="0">
              <a:spcBef>
                <a:spcPct val="20000"/>
              </a:spcBef>
              <a:spcAft>
                <a:spcPct val="0"/>
              </a:spcAft>
              <a:buChar char="»"/>
              <a:defRPr sz="2400" b="1">
                <a:solidFill>
                  <a:schemeClr val="tx1"/>
                </a:solidFill>
                <a:latin typeface="Comic Sans MS" pitchFamily="66" charset="0"/>
              </a:defRPr>
            </a:lvl8pPr>
            <a:lvl9pPr marL="3886200" indent="-228600" eaLnBrk="0" fontAlgn="base" hangingPunct="0">
              <a:spcBef>
                <a:spcPct val="20000"/>
              </a:spcBef>
              <a:spcAft>
                <a:spcPct val="0"/>
              </a:spcAft>
              <a:buChar char="»"/>
              <a:defRPr sz="2400" b="1">
                <a:solidFill>
                  <a:schemeClr val="tx1"/>
                </a:solidFill>
                <a:latin typeface="Comic Sans MS" pitchFamily="66" charset="0"/>
              </a:defRPr>
            </a:lvl9pPr>
          </a:lstStyle>
          <a:p>
            <a:pPr lvl="1">
              <a:buClr>
                <a:srgbClr val="675E47"/>
              </a:buClr>
              <a:buFontTx/>
              <a:buChar char="•"/>
            </a:pPr>
            <a:r>
              <a:rPr kumimoji="1" lang="en-US" altLang="en-US" sz="2800" dirty="0">
                <a:solidFill>
                  <a:srgbClr val="2F2B20"/>
                </a:solidFill>
                <a:latin typeface="Arial" pitchFamily="34" charset="0"/>
              </a:rPr>
              <a:t>Safety:</a:t>
            </a:r>
            <a:r>
              <a:rPr kumimoji="1" lang="en-US" altLang="en-US" sz="2800" b="0" dirty="0">
                <a:solidFill>
                  <a:srgbClr val="2F2B20"/>
                </a:solidFill>
                <a:latin typeface="Arial" pitchFamily="34" charset="0"/>
              </a:rPr>
              <a:t> “Do as you </a:t>
            </a:r>
            <a:r>
              <a:rPr kumimoji="1" lang="en-US" altLang="en-US" sz="2800" b="0" dirty="0" err="1">
                <a:solidFill>
                  <a:srgbClr val="2F2B20"/>
                </a:solidFill>
                <a:latin typeface="Arial" pitchFamily="34" charset="0"/>
              </a:rPr>
              <a:t>oughtta</a:t>
            </a:r>
            <a:r>
              <a:rPr kumimoji="1" lang="en-US" altLang="en-US" sz="2800" b="0" dirty="0">
                <a:solidFill>
                  <a:srgbClr val="2F2B20"/>
                </a:solidFill>
                <a:latin typeface="Arial" pitchFamily="34" charset="0"/>
              </a:rPr>
              <a:t>, add the acid to the </a:t>
            </a:r>
            <a:r>
              <a:rPr kumimoji="1" lang="en-US" altLang="en-US" sz="2800" b="0" dirty="0" err="1">
                <a:solidFill>
                  <a:srgbClr val="2F2B20"/>
                </a:solidFill>
                <a:latin typeface="Arial" pitchFamily="34" charset="0"/>
              </a:rPr>
              <a:t>watta</a:t>
            </a:r>
            <a:r>
              <a:rPr kumimoji="1" lang="en-US" altLang="en-US" sz="2800" b="0" dirty="0">
                <a:solidFill>
                  <a:srgbClr val="2F2B20"/>
                </a:solidFill>
                <a:latin typeface="Arial" pitchFamily="34" charset="0"/>
              </a:rPr>
              <a:t>!” </a:t>
            </a:r>
          </a:p>
        </p:txBody>
      </p:sp>
    </p:spTree>
    <p:extLst>
      <p:ext uri="{BB962C8B-B14F-4D97-AF65-F5344CB8AC3E}">
        <p14:creationId xmlns:p14="http://schemas.microsoft.com/office/powerpoint/2010/main" val="3526925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wipe(up)">
                                      <p:cBhvr>
                                        <p:cTn id="7" dur="500"/>
                                        <p:tgtEl>
                                          <p:spTgt spid="72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wipe(up)">
                                      <p:cBhvr>
                                        <p:cTn id="12" dur="500"/>
                                        <p:tgtEl>
                                          <p:spTgt spid="72707">
                                            <p:txEl>
                                              <p:pRg st="1" end="1"/>
                                            </p:txEl>
                                          </p:spTgt>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72726">
                                            <p:txEl>
                                              <p:pRg st="0" end="0"/>
                                            </p:txEl>
                                          </p:spTgt>
                                        </p:tgtEl>
                                        <p:attrNameLst>
                                          <p:attrName>style.visibility</p:attrName>
                                        </p:attrNameLst>
                                      </p:cBhvr>
                                      <p:to>
                                        <p:strVal val="visible"/>
                                      </p:to>
                                    </p:set>
                                    <p:animEffect transition="in" filter="wipe(up)">
                                      <p:cBhvr>
                                        <p:cTn id="21" dur="500"/>
                                        <p:tgtEl>
                                          <p:spTgt spid="72726">
                                            <p:txEl>
                                              <p:pRg st="0" end="0"/>
                                            </p:txEl>
                                          </p:spTgt>
                                        </p:tgtEl>
                                      </p:cBhvr>
                                    </p:animEffect>
                                  </p:childTnLst>
                                </p:cTn>
                              </p:par>
                            </p:childTnLst>
                          </p:cTn>
                        </p:par>
                        <p:par>
                          <p:cTn id="22" fill="hold" nodeType="afterGroup">
                            <p:stCondLst>
                              <p:cond delay="500"/>
                            </p:stCondLst>
                            <p:childTnLst>
                              <p:par>
                                <p:cTn id="23" presetID="22" presetClass="entr" presetSubtype="2"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right)">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72727">
                                            <p:txEl>
                                              <p:pRg st="0" end="0"/>
                                            </p:txEl>
                                          </p:spTgt>
                                        </p:tgtEl>
                                        <p:attrNameLst>
                                          <p:attrName>style.visibility</p:attrName>
                                        </p:attrNameLst>
                                      </p:cBhvr>
                                      <p:to>
                                        <p:strVal val="visible"/>
                                      </p:to>
                                    </p:set>
                                    <p:animEffect transition="in" filter="wipe(up)">
                                      <p:cBhvr>
                                        <p:cTn id="30" dur="500"/>
                                        <p:tgtEl>
                                          <p:spTgt spid="72727">
                                            <p:txEl>
                                              <p:pRg st="0" end="0"/>
                                            </p:txEl>
                                          </p:spTgt>
                                        </p:tgtEl>
                                      </p:cBhvr>
                                    </p:animEffect>
                                  </p:childTnLst>
                                </p:cTn>
                              </p:par>
                            </p:childTnLst>
                          </p:cTn>
                        </p:par>
                        <p:par>
                          <p:cTn id="31" fill="hold" nodeType="afterGroup">
                            <p:stCondLst>
                              <p:cond delay="500"/>
                            </p:stCondLst>
                            <p:childTnLst>
                              <p:par>
                                <p:cTn id="32" presetID="22" presetClass="entr" presetSubtype="2"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right)">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bldLvl="2" autoUpdateAnimBg="0"/>
      <p:bldP spid="72726" grpId="0" build="p" bldLvl="2" autoUpdateAnimBg="0"/>
      <p:bldP spid="72727" grpId="0" build="p" bldLvl="2" autoUpdateAnimBg="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533400" y="381000"/>
            <a:ext cx="8001000" cy="914400"/>
          </a:xfrm>
        </p:spPr>
        <p:txBody>
          <a:bodyPr/>
          <a:lstStyle/>
          <a:p>
            <a:pPr eaLnBrk="1" hangingPunct="1">
              <a:defRPr/>
            </a:pPr>
            <a:r>
              <a:rPr lang="en-US" sz="3200" smtClean="0"/>
              <a:t>Calculations of Solution Concentration</a:t>
            </a:r>
          </a:p>
        </p:txBody>
      </p:sp>
      <p:sp>
        <p:nvSpPr>
          <p:cNvPr id="155651" name="Rectangle 3"/>
          <p:cNvSpPr>
            <a:spLocks noGrp="1" noChangeArrowheads="1"/>
          </p:cNvSpPr>
          <p:nvPr>
            <p:ph type="body" idx="1"/>
          </p:nvPr>
        </p:nvSpPr>
        <p:spPr>
          <a:xfrm>
            <a:off x="762000" y="1295400"/>
            <a:ext cx="7696200" cy="914400"/>
          </a:xfrm>
        </p:spPr>
        <p:txBody>
          <a:bodyPr/>
          <a:lstStyle/>
          <a:p>
            <a:pPr eaLnBrk="1" hangingPunct="1">
              <a:buFontTx/>
              <a:buNone/>
              <a:defRPr/>
            </a:pPr>
            <a:r>
              <a:rPr lang="en-US" smtClean="0">
                <a:solidFill>
                  <a:schemeClr val="accent1"/>
                </a:solidFill>
              </a:rPr>
              <a:t>Concentration</a:t>
            </a:r>
            <a:r>
              <a:rPr lang="en-US" smtClean="0"/>
              <a:t> - A measure of the amount of</a:t>
            </a:r>
          </a:p>
          <a:p>
            <a:pPr eaLnBrk="1" hangingPunct="1">
              <a:buFontTx/>
              <a:buNone/>
              <a:defRPr/>
            </a:pPr>
            <a:r>
              <a:rPr lang="en-US" smtClean="0"/>
              <a:t>solute in a given amount of solvent or solution</a:t>
            </a:r>
          </a:p>
        </p:txBody>
      </p:sp>
      <p:sp>
        <p:nvSpPr>
          <p:cNvPr id="155652" name="Text Box 4"/>
          <p:cNvSpPr txBox="1">
            <a:spLocks noChangeArrowheads="1"/>
          </p:cNvSpPr>
          <p:nvPr/>
        </p:nvSpPr>
        <p:spPr bwMode="auto">
          <a:xfrm>
            <a:off x="1143000" y="3200400"/>
            <a:ext cx="7543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har char="•"/>
              <a:defRPr sz="2400" b="1">
                <a:solidFill>
                  <a:schemeClr val="tx1"/>
                </a:solidFill>
                <a:latin typeface="Comic Sans MS" pitchFamily="66" charset="0"/>
              </a:defRPr>
            </a:lvl1pPr>
            <a:lvl2pPr marL="742950" indent="-285750" eaLnBrk="0" hangingPunct="0">
              <a:spcBef>
                <a:spcPct val="20000"/>
              </a:spcBef>
              <a:buChar char="–"/>
              <a:defRPr sz="2400" b="1">
                <a:solidFill>
                  <a:schemeClr val="tx1"/>
                </a:solidFill>
                <a:latin typeface="Comic Sans MS" pitchFamily="66" charset="0"/>
              </a:defRPr>
            </a:lvl2pPr>
            <a:lvl3pPr marL="1143000" indent="-228600" eaLnBrk="0" hangingPunct="0">
              <a:spcBef>
                <a:spcPct val="20000"/>
              </a:spcBef>
              <a:buChar char="•"/>
              <a:defRPr sz="2400" b="1">
                <a:solidFill>
                  <a:schemeClr val="tx1"/>
                </a:solidFill>
                <a:latin typeface="Comic Sans MS" pitchFamily="66" charset="0"/>
              </a:defRPr>
            </a:lvl3pPr>
            <a:lvl4pPr marL="1600200" indent="-228600" eaLnBrk="0" hangingPunct="0">
              <a:spcBef>
                <a:spcPct val="20000"/>
              </a:spcBef>
              <a:buChar char="–"/>
              <a:defRPr sz="2400" b="1">
                <a:solidFill>
                  <a:schemeClr val="tx1"/>
                </a:solidFill>
                <a:latin typeface="Comic Sans MS" pitchFamily="66" charset="0"/>
              </a:defRPr>
            </a:lvl4pPr>
            <a:lvl5pPr marL="2057400" indent="-228600" eaLnBrk="0" hangingPunct="0">
              <a:spcBef>
                <a:spcPct val="20000"/>
              </a:spcBef>
              <a:buChar char="»"/>
              <a:defRPr sz="2400" b="1">
                <a:solidFill>
                  <a:schemeClr val="tx1"/>
                </a:solidFill>
                <a:latin typeface="Comic Sans MS" pitchFamily="66" charset="0"/>
              </a:defRPr>
            </a:lvl5pPr>
            <a:lvl6pPr marL="2514600" indent="-228600" eaLnBrk="0" fontAlgn="base" hangingPunct="0">
              <a:spcBef>
                <a:spcPct val="20000"/>
              </a:spcBef>
              <a:spcAft>
                <a:spcPct val="0"/>
              </a:spcAft>
              <a:buChar char="»"/>
              <a:defRPr sz="2400" b="1">
                <a:solidFill>
                  <a:schemeClr val="tx1"/>
                </a:solidFill>
                <a:latin typeface="Comic Sans MS" pitchFamily="66" charset="0"/>
              </a:defRPr>
            </a:lvl6pPr>
            <a:lvl7pPr marL="2971800" indent="-228600" eaLnBrk="0" fontAlgn="base" hangingPunct="0">
              <a:spcBef>
                <a:spcPct val="20000"/>
              </a:spcBef>
              <a:spcAft>
                <a:spcPct val="0"/>
              </a:spcAft>
              <a:buChar char="»"/>
              <a:defRPr sz="2400" b="1">
                <a:solidFill>
                  <a:schemeClr val="tx1"/>
                </a:solidFill>
                <a:latin typeface="Comic Sans MS" pitchFamily="66" charset="0"/>
              </a:defRPr>
            </a:lvl7pPr>
            <a:lvl8pPr marL="3429000" indent="-228600" eaLnBrk="0" fontAlgn="base" hangingPunct="0">
              <a:spcBef>
                <a:spcPct val="20000"/>
              </a:spcBef>
              <a:spcAft>
                <a:spcPct val="0"/>
              </a:spcAft>
              <a:buChar char="»"/>
              <a:defRPr sz="2400" b="1">
                <a:solidFill>
                  <a:schemeClr val="tx1"/>
                </a:solidFill>
                <a:latin typeface="Comic Sans MS" pitchFamily="66" charset="0"/>
              </a:defRPr>
            </a:lvl8pPr>
            <a:lvl9pPr marL="3886200" indent="-228600" eaLnBrk="0" fontAlgn="base" hangingPunct="0">
              <a:spcBef>
                <a:spcPct val="20000"/>
              </a:spcBef>
              <a:spcAft>
                <a:spcPct val="0"/>
              </a:spcAft>
              <a:buChar char="»"/>
              <a:defRPr sz="2400" b="1">
                <a:solidFill>
                  <a:schemeClr val="tx1"/>
                </a:solidFill>
                <a:latin typeface="Comic Sans MS" pitchFamily="66" charset="0"/>
              </a:defRPr>
            </a:lvl9pPr>
          </a:lstStyle>
          <a:p>
            <a:pPr eaLnBrk="1" hangingPunct="1">
              <a:spcBef>
                <a:spcPct val="0"/>
              </a:spcBef>
              <a:buFontTx/>
              <a:buNone/>
            </a:pPr>
            <a:r>
              <a:rPr lang="en-US" altLang="en-US">
                <a:solidFill>
                  <a:srgbClr val="A9A57C"/>
                </a:solidFill>
              </a:rPr>
              <a:t>Molarity</a:t>
            </a:r>
            <a:r>
              <a:rPr lang="en-US" altLang="en-US">
                <a:solidFill>
                  <a:srgbClr val="2F2B20"/>
                </a:solidFill>
              </a:rPr>
              <a:t> - moles of solute divided by the volume of solution in liters</a:t>
            </a:r>
          </a:p>
        </p:txBody>
      </p:sp>
      <p:sp>
        <p:nvSpPr>
          <p:cNvPr id="155653" name="Text Box 5"/>
          <p:cNvSpPr txBox="1">
            <a:spLocks noChangeArrowheads="1"/>
          </p:cNvSpPr>
          <p:nvPr/>
        </p:nvSpPr>
        <p:spPr bwMode="auto">
          <a:xfrm>
            <a:off x="1143000" y="4114800"/>
            <a:ext cx="7391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har char="•"/>
              <a:defRPr sz="2400" b="1">
                <a:solidFill>
                  <a:schemeClr val="tx1"/>
                </a:solidFill>
                <a:latin typeface="Comic Sans MS" pitchFamily="66" charset="0"/>
              </a:defRPr>
            </a:lvl1pPr>
            <a:lvl2pPr marL="742950" indent="-285750" eaLnBrk="0" hangingPunct="0">
              <a:spcBef>
                <a:spcPct val="20000"/>
              </a:spcBef>
              <a:buChar char="–"/>
              <a:defRPr sz="2400" b="1">
                <a:solidFill>
                  <a:schemeClr val="tx1"/>
                </a:solidFill>
                <a:latin typeface="Comic Sans MS" pitchFamily="66" charset="0"/>
              </a:defRPr>
            </a:lvl2pPr>
            <a:lvl3pPr marL="1143000" indent="-228600" eaLnBrk="0" hangingPunct="0">
              <a:spcBef>
                <a:spcPct val="20000"/>
              </a:spcBef>
              <a:buChar char="•"/>
              <a:defRPr sz="2400" b="1">
                <a:solidFill>
                  <a:schemeClr val="tx1"/>
                </a:solidFill>
                <a:latin typeface="Comic Sans MS" pitchFamily="66" charset="0"/>
              </a:defRPr>
            </a:lvl3pPr>
            <a:lvl4pPr marL="1600200" indent="-228600" eaLnBrk="0" hangingPunct="0">
              <a:spcBef>
                <a:spcPct val="20000"/>
              </a:spcBef>
              <a:buChar char="–"/>
              <a:defRPr sz="2400" b="1">
                <a:solidFill>
                  <a:schemeClr val="tx1"/>
                </a:solidFill>
                <a:latin typeface="Comic Sans MS" pitchFamily="66" charset="0"/>
              </a:defRPr>
            </a:lvl4pPr>
            <a:lvl5pPr marL="2057400" indent="-228600" eaLnBrk="0" hangingPunct="0">
              <a:spcBef>
                <a:spcPct val="20000"/>
              </a:spcBef>
              <a:buChar char="»"/>
              <a:defRPr sz="2400" b="1">
                <a:solidFill>
                  <a:schemeClr val="tx1"/>
                </a:solidFill>
                <a:latin typeface="Comic Sans MS" pitchFamily="66" charset="0"/>
              </a:defRPr>
            </a:lvl5pPr>
            <a:lvl6pPr marL="2514600" indent="-228600" eaLnBrk="0" fontAlgn="base" hangingPunct="0">
              <a:spcBef>
                <a:spcPct val="20000"/>
              </a:spcBef>
              <a:spcAft>
                <a:spcPct val="0"/>
              </a:spcAft>
              <a:buChar char="»"/>
              <a:defRPr sz="2400" b="1">
                <a:solidFill>
                  <a:schemeClr val="tx1"/>
                </a:solidFill>
                <a:latin typeface="Comic Sans MS" pitchFamily="66" charset="0"/>
              </a:defRPr>
            </a:lvl6pPr>
            <a:lvl7pPr marL="2971800" indent="-228600" eaLnBrk="0" fontAlgn="base" hangingPunct="0">
              <a:spcBef>
                <a:spcPct val="20000"/>
              </a:spcBef>
              <a:spcAft>
                <a:spcPct val="0"/>
              </a:spcAft>
              <a:buChar char="»"/>
              <a:defRPr sz="2400" b="1">
                <a:solidFill>
                  <a:schemeClr val="tx1"/>
                </a:solidFill>
                <a:latin typeface="Comic Sans MS" pitchFamily="66" charset="0"/>
              </a:defRPr>
            </a:lvl7pPr>
            <a:lvl8pPr marL="3429000" indent="-228600" eaLnBrk="0" fontAlgn="base" hangingPunct="0">
              <a:spcBef>
                <a:spcPct val="20000"/>
              </a:spcBef>
              <a:spcAft>
                <a:spcPct val="0"/>
              </a:spcAft>
              <a:buChar char="»"/>
              <a:defRPr sz="2400" b="1">
                <a:solidFill>
                  <a:schemeClr val="tx1"/>
                </a:solidFill>
                <a:latin typeface="Comic Sans MS" pitchFamily="66" charset="0"/>
              </a:defRPr>
            </a:lvl8pPr>
            <a:lvl9pPr marL="3886200" indent="-228600" eaLnBrk="0" fontAlgn="base" hangingPunct="0">
              <a:spcBef>
                <a:spcPct val="20000"/>
              </a:spcBef>
              <a:spcAft>
                <a:spcPct val="0"/>
              </a:spcAft>
              <a:buChar char="»"/>
              <a:defRPr sz="2400" b="1">
                <a:solidFill>
                  <a:schemeClr val="tx1"/>
                </a:solidFill>
                <a:latin typeface="Comic Sans MS" pitchFamily="66" charset="0"/>
              </a:defRPr>
            </a:lvl9pPr>
          </a:lstStyle>
          <a:p>
            <a:pPr eaLnBrk="1" hangingPunct="1">
              <a:spcBef>
                <a:spcPct val="0"/>
              </a:spcBef>
              <a:buFontTx/>
              <a:buNone/>
            </a:pPr>
            <a:r>
              <a:rPr lang="en-US" altLang="en-US">
                <a:solidFill>
                  <a:srgbClr val="A9A57C"/>
                </a:solidFill>
              </a:rPr>
              <a:t>Parts per million</a:t>
            </a:r>
            <a:r>
              <a:rPr lang="en-US" altLang="en-US">
                <a:solidFill>
                  <a:srgbClr val="2F2B20"/>
                </a:solidFill>
              </a:rPr>
              <a:t> – the ratio of parts (mass) of solute to one million parts (mass) of solution </a:t>
            </a:r>
          </a:p>
        </p:txBody>
      </p:sp>
      <p:sp>
        <p:nvSpPr>
          <p:cNvPr id="155654" name="Text Box 6"/>
          <p:cNvSpPr txBox="1">
            <a:spLocks noChangeArrowheads="1"/>
          </p:cNvSpPr>
          <p:nvPr/>
        </p:nvSpPr>
        <p:spPr bwMode="auto">
          <a:xfrm>
            <a:off x="1143000" y="2209800"/>
            <a:ext cx="7315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har char="•"/>
              <a:defRPr sz="2400" b="1">
                <a:solidFill>
                  <a:schemeClr val="tx1"/>
                </a:solidFill>
                <a:latin typeface="Comic Sans MS" pitchFamily="66" charset="0"/>
              </a:defRPr>
            </a:lvl1pPr>
            <a:lvl2pPr marL="742950" indent="-285750" eaLnBrk="0" hangingPunct="0">
              <a:spcBef>
                <a:spcPct val="20000"/>
              </a:spcBef>
              <a:buChar char="–"/>
              <a:defRPr sz="2400" b="1">
                <a:solidFill>
                  <a:schemeClr val="tx1"/>
                </a:solidFill>
                <a:latin typeface="Comic Sans MS" pitchFamily="66" charset="0"/>
              </a:defRPr>
            </a:lvl2pPr>
            <a:lvl3pPr marL="1143000" indent="-228600" eaLnBrk="0" hangingPunct="0">
              <a:spcBef>
                <a:spcPct val="20000"/>
              </a:spcBef>
              <a:buChar char="•"/>
              <a:defRPr sz="2400" b="1">
                <a:solidFill>
                  <a:schemeClr val="tx1"/>
                </a:solidFill>
                <a:latin typeface="Comic Sans MS" pitchFamily="66" charset="0"/>
              </a:defRPr>
            </a:lvl3pPr>
            <a:lvl4pPr marL="1600200" indent="-228600" eaLnBrk="0" hangingPunct="0">
              <a:spcBef>
                <a:spcPct val="20000"/>
              </a:spcBef>
              <a:buChar char="–"/>
              <a:defRPr sz="2400" b="1">
                <a:solidFill>
                  <a:schemeClr val="tx1"/>
                </a:solidFill>
                <a:latin typeface="Comic Sans MS" pitchFamily="66" charset="0"/>
              </a:defRPr>
            </a:lvl4pPr>
            <a:lvl5pPr marL="2057400" indent="-228600" eaLnBrk="0" hangingPunct="0">
              <a:spcBef>
                <a:spcPct val="20000"/>
              </a:spcBef>
              <a:buChar char="»"/>
              <a:defRPr sz="2400" b="1">
                <a:solidFill>
                  <a:schemeClr val="tx1"/>
                </a:solidFill>
                <a:latin typeface="Comic Sans MS" pitchFamily="66" charset="0"/>
              </a:defRPr>
            </a:lvl5pPr>
            <a:lvl6pPr marL="2514600" indent="-228600" eaLnBrk="0" fontAlgn="base" hangingPunct="0">
              <a:spcBef>
                <a:spcPct val="20000"/>
              </a:spcBef>
              <a:spcAft>
                <a:spcPct val="0"/>
              </a:spcAft>
              <a:buChar char="»"/>
              <a:defRPr sz="2400" b="1">
                <a:solidFill>
                  <a:schemeClr val="tx1"/>
                </a:solidFill>
                <a:latin typeface="Comic Sans MS" pitchFamily="66" charset="0"/>
              </a:defRPr>
            </a:lvl6pPr>
            <a:lvl7pPr marL="2971800" indent="-228600" eaLnBrk="0" fontAlgn="base" hangingPunct="0">
              <a:spcBef>
                <a:spcPct val="20000"/>
              </a:spcBef>
              <a:spcAft>
                <a:spcPct val="0"/>
              </a:spcAft>
              <a:buChar char="»"/>
              <a:defRPr sz="2400" b="1">
                <a:solidFill>
                  <a:schemeClr val="tx1"/>
                </a:solidFill>
                <a:latin typeface="Comic Sans MS" pitchFamily="66" charset="0"/>
              </a:defRPr>
            </a:lvl7pPr>
            <a:lvl8pPr marL="3429000" indent="-228600" eaLnBrk="0" fontAlgn="base" hangingPunct="0">
              <a:spcBef>
                <a:spcPct val="20000"/>
              </a:spcBef>
              <a:spcAft>
                <a:spcPct val="0"/>
              </a:spcAft>
              <a:buChar char="»"/>
              <a:defRPr sz="2400" b="1">
                <a:solidFill>
                  <a:schemeClr val="tx1"/>
                </a:solidFill>
                <a:latin typeface="Comic Sans MS" pitchFamily="66" charset="0"/>
              </a:defRPr>
            </a:lvl8pPr>
            <a:lvl9pPr marL="3886200" indent="-228600" eaLnBrk="0" fontAlgn="base" hangingPunct="0">
              <a:spcBef>
                <a:spcPct val="20000"/>
              </a:spcBef>
              <a:spcAft>
                <a:spcPct val="0"/>
              </a:spcAft>
              <a:buChar char="»"/>
              <a:defRPr sz="2400" b="1">
                <a:solidFill>
                  <a:schemeClr val="tx1"/>
                </a:solidFill>
                <a:latin typeface="Comic Sans MS" pitchFamily="66" charset="0"/>
              </a:defRPr>
            </a:lvl9pPr>
          </a:lstStyle>
          <a:p>
            <a:pPr eaLnBrk="1" hangingPunct="1">
              <a:spcBef>
                <a:spcPct val="0"/>
              </a:spcBef>
              <a:buFontTx/>
              <a:buNone/>
            </a:pPr>
            <a:r>
              <a:rPr lang="en-US" altLang="en-US">
                <a:solidFill>
                  <a:srgbClr val="A9A57C"/>
                </a:solidFill>
              </a:rPr>
              <a:t>Grams per liter</a:t>
            </a:r>
            <a:r>
              <a:rPr lang="en-US" altLang="en-US">
                <a:solidFill>
                  <a:srgbClr val="2F2B20"/>
                </a:solidFill>
              </a:rPr>
              <a:t> - the mass of solute divided by the volume of solution, in liters </a:t>
            </a:r>
          </a:p>
        </p:txBody>
      </p:sp>
      <p:sp>
        <p:nvSpPr>
          <p:cNvPr id="155656" name="Text Box 8"/>
          <p:cNvSpPr txBox="1">
            <a:spLocks noChangeArrowheads="1"/>
          </p:cNvSpPr>
          <p:nvPr/>
        </p:nvSpPr>
        <p:spPr bwMode="auto">
          <a:xfrm>
            <a:off x="1143000" y="5105400"/>
            <a:ext cx="7772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har char="•"/>
              <a:defRPr sz="2400" b="1">
                <a:solidFill>
                  <a:schemeClr val="tx1"/>
                </a:solidFill>
                <a:latin typeface="Comic Sans MS" pitchFamily="66" charset="0"/>
              </a:defRPr>
            </a:lvl1pPr>
            <a:lvl2pPr marL="742950" indent="-285750" eaLnBrk="0" hangingPunct="0">
              <a:spcBef>
                <a:spcPct val="20000"/>
              </a:spcBef>
              <a:buChar char="–"/>
              <a:defRPr sz="2400" b="1">
                <a:solidFill>
                  <a:schemeClr val="tx1"/>
                </a:solidFill>
                <a:latin typeface="Comic Sans MS" pitchFamily="66" charset="0"/>
              </a:defRPr>
            </a:lvl2pPr>
            <a:lvl3pPr marL="1143000" indent="-228600" eaLnBrk="0" hangingPunct="0">
              <a:spcBef>
                <a:spcPct val="20000"/>
              </a:spcBef>
              <a:buChar char="•"/>
              <a:defRPr sz="2400" b="1">
                <a:solidFill>
                  <a:schemeClr val="tx1"/>
                </a:solidFill>
                <a:latin typeface="Comic Sans MS" pitchFamily="66" charset="0"/>
              </a:defRPr>
            </a:lvl3pPr>
            <a:lvl4pPr marL="1600200" indent="-228600" eaLnBrk="0" hangingPunct="0">
              <a:spcBef>
                <a:spcPct val="20000"/>
              </a:spcBef>
              <a:buChar char="–"/>
              <a:defRPr sz="2400" b="1">
                <a:solidFill>
                  <a:schemeClr val="tx1"/>
                </a:solidFill>
                <a:latin typeface="Comic Sans MS" pitchFamily="66" charset="0"/>
              </a:defRPr>
            </a:lvl4pPr>
            <a:lvl5pPr marL="2057400" indent="-228600" eaLnBrk="0" hangingPunct="0">
              <a:spcBef>
                <a:spcPct val="20000"/>
              </a:spcBef>
              <a:buChar char="»"/>
              <a:defRPr sz="2400" b="1">
                <a:solidFill>
                  <a:schemeClr val="tx1"/>
                </a:solidFill>
                <a:latin typeface="Comic Sans MS" pitchFamily="66" charset="0"/>
              </a:defRPr>
            </a:lvl5pPr>
            <a:lvl6pPr marL="2514600" indent="-228600" eaLnBrk="0" fontAlgn="base" hangingPunct="0">
              <a:spcBef>
                <a:spcPct val="20000"/>
              </a:spcBef>
              <a:spcAft>
                <a:spcPct val="0"/>
              </a:spcAft>
              <a:buChar char="»"/>
              <a:defRPr sz="2400" b="1">
                <a:solidFill>
                  <a:schemeClr val="tx1"/>
                </a:solidFill>
                <a:latin typeface="Comic Sans MS" pitchFamily="66" charset="0"/>
              </a:defRPr>
            </a:lvl6pPr>
            <a:lvl7pPr marL="2971800" indent="-228600" eaLnBrk="0" fontAlgn="base" hangingPunct="0">
              <a:spcBef>
                <a:spcPct val="20000"/>
              </a:spcBef>
              <a:spcAft>
                <a:spcPct val="0"/>
              </a:spcAft>
              <a:buChar char="»"/>
              <a:defRPr sz="2400" b="1">
                <a:solidFill>
                  <a:schemeClr val="tx1"/>
                </a:solidFill>
                <a:latin typeface="Comic Sans MS" pitchFamily="66" charset="0"/>
              </a:defRPr>
            </a:lvl7pPr>
            <a:lvl8pPr marL="3429000" indent="-228600" eaLnBrk="0" fontAlgn="base" hangingPunct="0">
              <a:spcBef>
                <a:spcPct val="20000"/>
              </a:spcBef>
              <a:spcAft>
                <a:spcPct val="0"/>
              </a:spcAft>
              <a:buChar char="»"/>
              <a:defRPr sz="2400" b="1">
                <a:solidFill>
                  <a:schemeClr val="tx1"/>
                </a:solidFill>
                <a:latin typeface="Comic Sans MS" pitchFamily="66" charset="0"/>
              </a:defRPr>
            </a:lvl8pPr>
            <a:lvl9pPr marL="3886200" indent="-228600" eaLnBrk="0" fontAlgn="base" hangingPunct="0">
              <a:spcBef>
                <a:spcPct val="20000"/>
              </a:spcBef>
              <a:spcAft>
                <a:spcPct val="0"/>
              </a:spcAft>
              <a:buChar char="»"/>
              <a:defRPr sz="2400" b="1">
                <a:solidFill>
                  <a:schemeClr val="tx1"/>
                </a:solidFill>
                <a:latin typeface="Comic Sans MS" pitchFamily="66" charset="0"/>
              </a:defRPr>
            </a:lvl9pPr>
          </a:lstStyle>
          <a:p>
            <a:pPr eaLnBrk="1" hangingPunct="1">
              <a:spcBef>
                <a:spcPct val="0"/>
              </a:spcBef>
              <a:buFontTx/>
              <a:buNone/>
            </a:pPr>
            <a:r>
              <a:rPr lang="en-US" altLang="en-US">
                <a:solidFill>
                  <a:srgbClr val="A9A57C"/>
                </a:solidFill>
              </a:rPr>
              <a:t>Percent composition</a:t>
            </a:r>
            <a:r>
              <a:rPr lang="en-US" altLang="en-US">
                <a:solidFill>
                  <a:srgbClr val="2F2B20"/>
                </a:solidFill>
              </a:rPr>
              <a:t> - the ratio of one part of solute to one hundred parts of solution, expressed as a percent </a:t>
            </a:r>
          </a:p>
        </p:txBody>
      </p:sp>
    </p:spTree>
    <p:extLst>
      <p:ext uri="{BB962C8B-B14F-4D97-AF65-F5344CB8AC3E}">
        <p14:creationId xmlns:p14="http://schemas.microsoft.com/office/powerpoint/2010/main" val="2395956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5654"/>
                                        </p:tgtEl>
                                        <p:attrNameLst>
                                          <p:attrName>style.visibility</p:attrName>
                                        </p:attrNameLst>
                                      </p:cBhvr>
                                      <p:to>
                                        <p:strVal val="visible"/>
                                      </p:to>
                                    </p:set>
                                    <p:animEffect transition="in" filter="blinds(horizontal)">
                                      <p:cBhvr>
                                        <p:cTn id="7" dur="500"/>
                                        <p:tgtEl>
                                          <p:spTgt spid="1556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5652"/>
                                        </p:tgtEl>
                                        <p:attrNameLst>
                                          <p:attrName>style.visibility</p:attrName>
                                        </p:attrNameLst>
                                      </p:cBhvr>
                                      <p:to>
                                        <p:strVal val="visible"/>
                                      </p:to>
                                    </p:set>
                                    <p:animEffect transition="in" filter="blinds(horizontal)">
                                      <p:cBhvr>
                                        <p:cTn id="12" dur="500"/>
                                        <p:tgtEl>
                                          <p:spTgt spid="1556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5653"/>
                                        </p:tgtEl>
                                        <p:attrNameLst>
                                          <p:attrName>style.visibility</p:attrName>
                                        </p:attrNameLst>
                                      </p:cBhvr>
                                      <p:to>
                                        <p:strVal val="visible"/>
                                      </p:to>
                                    </p:set>
                                    <p:animEffect transition="in" filter="blinds(horizontal)">
                                      <p:cBhvr>
                                        <p:cTn id="17" dur="500"/>
                                        <p:tgtEl>
                                          <p:spTgt spid="1556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5656"/>
                                        </p:tgtEl>
                                        <p:attrNameLst>
                                          <p:attrName>style.visibility</p:attrName>
                                        </p:attrNameLst>
                                      </p:cBhvr>
                                      <p:to>
                                        <p:strVal val="visible"/>
                                      </p:to>
                                    </p:set>
                                    <p:animEffect transition="in" filter="blinds(horizontal)">
                                      <p:cBhvr>
                                        <p:cTn id="22" dur="500"/>
                                        <p:tgtEl>
                                          <p:spTgt spid="155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2" grpId="0"/>
      <p:bldP spid="155653" grpId="0"/>
      <p:bldP spid="155654" grpId="0"/>
      <p:bldP spid="155656"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685800" y="152400"/>
            <a:ext cx="7772400" cy="609600"/>
          </a:xfrm>
        </p:spPr>
        <p:txBody>
          <a:bodyPr/>
          <a:lstStyle/>
          <a:p>
            <a:pPr eaLnBrk="1" hangingPunct="1">
              <a:defRPr/>
            </a:pPr>
            <a:r>
              <a:rPr lang="en-US" smtClean="0"/>
              <a:t>Properties of Acids</a:t>
            </a:r>
          </a:p>
        </p:txBody>
      </p:sp>
      <p:sp>
        <p:nvSpPr>
          <p:cNvPr id="158723" name="Text Box 3"/>
          <p:cNvSpPr txBox="1">
            <a:spLocks noChangeArrowheads="1"/>
          </p:cNvSpPr>
          <p:nvPr/>
        </p:nvSpPr>
        <p:spPr bwMode="auto">
          <a:xfrm>
            <a:off x="533400" y="1066800"/>
            <a:ext cx="83058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b="1">
                <a:solidFill>
                  <a:schemeClr val="tx1"/>
                </a:solidFill>
                <a:latin typeface="Comic Sans MS" pitchFamily="66" charset="0"/>
              </a:defRPr>
            </a:lvl1pPr>
            <a:lvl2pPr marL="742950" indent="-285750" eaLnBrk="0" hangingPunct="0">
              <a:spcBef>
                <a:spcPct val="20000"/>
              </a:spcBef>
              <a:buChar char="–"/>
              <a:defRPr sz="2000" b="1">
                <a:solidFill>
                  <a:schemeClr val="tx1"/>
                </a:solidFill>
                <a:latin typeface="Comic Sans MS" pitchFamily="66" charset="0"/>
              </a:defRPr>
            </a:lvl2pPr>
            <a:lvl3pPr eaLnBrk="0" hangingPunct="0">
              <a:spcBef>
                <a:spcPct val="20000"/>
              </a:spcBef>
              <a:buChar char="•"/>
              <a:defRPr sz="2000" b="1">
                <a:solidFill>
                  <a:schemeClr val="tx1"/>
                </a:solidFill>
                <a:latin typeface="Comic Sans MS" pitchFamily="66" charset="0"/>
              </a:defRPr>
            </a:lvl3pPr>
            <a:lvl4pPr marL="1600200" indent="-228600" eaLnBrk="0" hangingPunct="0">
              <a:spcBef>
                <a:spcPct val="20000"/>
              </a:spcBef>
              <a:buChar char="–"/>
              <a:defRPr sz="2000" b="1">
                <a:solidFill>
                  <a:schemeClr val="tx1"/>
                </a:solidFill>
                <a:latin typeface="Comic Sans MS" pitchFamily="66" charset="0"/>
              </a:defRPr>
            </a:lvl4pPr>
            <a:lvl5pPr marL="2057400" indent="-228600" eaLnBrk="0" hangingPunct="0">
              <a:spcBef>
                <a:spcPct val="20000"/>
              </a:spcBef>
              <a:buChar char="»"/>
              <a:defRPr sz="2000" b="1">
                <a:solidFill>
                  <a:schemeClr val="tx1"/>
                </a:solidFill>
                <a:latin typeface="Comic Sans MS" pitchFamily="66" charset="0"/>
              </a:defRPr>
            </a:lvl5pPr>
            <a:lvl6pPr marL="2514600" indent="-228600" eaLnBrk="0" fontAlgn="base" hangingPunct="0">
              <a:spcBef>
                <a:spcPct val="20000"/>
              </a:spcBef>
              <a:spcAft>
                <a:spcPct val="0"/>
              </a:spcAft>
              <a:buChar char="»"/>
              <a:defRPr sz="2000" b="1">
                <a:solidFill>
                  <a:schemeClr val="tx1"/>
                </a:solidFill>
                <a:latin typeface="Comic Sans MS" pitchFamily="66" charset="0"/>
              </a:defRPr>
            </a:lvl6pPr>
            <a:lvl7pPr marL="2971800" indent="-228600" eaLnBrk="0" fontAlgn="base" hangingPunct="0">
              <a:spcBef>
                <a:spcPct val="20000"/>
              </a:spcBef>
              <a:spcAft>
                <a:spcPct val="0"/>
              </a:spcAft>
              <a:buChar char="»"/>
              <a:defRPr sz="2000" b="1">
                <a:solidFill>
                  <a:schemeClr val="tx1"/>
                </a:solidFill>
                <a:latin typeface="Comic Sans MS" pitchFamily="66" charset="0"/>
              </a:defRPr>
            </a:lvl7pPr>
            <a:lvl8pPr marL="3429000" indent="-228600" eaLnBrk="0" fontAlgn="base" hangingPunct="0">
              <a:spcBef>
                <a:spcPct val="20000"/>
              </a:spcBef>
              <a:spcAft>
                <a:spcPct val="0"/>
              </a:spcAft>
              <a:buChar char="»"/>
              <a:defRPr sz="2000" b="1">
                <a:solidFill>
                  <a:schemeClr val="tx1"/>
                </a:solidFill>
                <a:latin typeface="Comic Sans MS" pitchFamily="66" charset="0"/>
              </a:defRPr>
            </a:lvl8pPr>
            <a:lvl9pPr marL="3886200" indent="-228600" eaLnBrk="0" fontAlgn="base" hangingPunct="0">
              <a:spcBef>
                <a:spcPct val="20000"/>
              </a:spcBef>
              <a:spcAft>
                <a:spcPct val="0"/>
              </a:spcAft>
              <a:buChar char="»"/>
              <a:defRPr sz="2000" b="1">
                <a:solidFill>
                  <a:schemeClr val="tx1"/>
                </a:solidFill>
                <a:latin typeface="Comic Sans MS" pitchFamily="66" charset="0"/>
              </a:defRPr>
            </a:lvl9pPr>
          </a:lstStyle>
          <a:p>
            <a:pPr eaLnBrk="1" hangingPunct="1">
              <a:spcBef>
                <a:spcPct val="0"/>
              </a:spcBef>
              <a:buClr>
                <a:srgbClr val="A9A57C"/>
              </a:buClr>
              <a:buFont typeface="Wingdings" pitchFamily="2" charset="2"/>
              <a:buChar char="q"/>
            </a:pPr>
            <a:r>
              <a:rPr lang="en-US" altLang="en-US" sz="2800">
                <a:solidFill>
                  <a:srgbClr val="2F2B20"/>
                </a:solidFill>
              </a:rPr>
              <a:t> Acids taste sour</a:t>
            </a:r>
          </a:p>
          <a:p>
            <a:pPr eaLnBrk="1" hangingPunct="1">
              <a:spcBef>
                <a:spcPct val="0"/>
              </a:spcBef>
              <a:buClr>
                <a:srgbClr val="A9A57C"/>
              </a:buClr>
              <a:buFont typeface="Wingdings" pitchFamily="2" charset="2"/>
              <a:buChar char="q"/>
            </a:pPr>
            <a:r>
              <a:rPr lang="en-US" altLang="en-US" sz="2800">
                <a:solidFill>
                  <a:srgbClr val="2F2B20"/>
                </a:solidFill>
              </a:rPr>
              <a:t> Acids effect indicators</a:t>
            </a:r>
          </a:p>
          <a:p>
            <a:pPr lvl="2" eaLnBrk="1" hangingPunct="1">
              <a:spcBef>
                <a:spcPct val="0"/>
              </a:spcBef>
              <a:buClr>
                <a:srgbClr val="A9A57C"/>
              </a:buClr>
              <a:buFont typeface="Wingdings" pitchFamily="2" charset="2"/>
              <a:buChar char="q"/>
            </a:pPr>
            <a:r>
              <a:rPr lang="en-US" altLang="en-US" sz="2800">
                <a:solidFill>
                  <a:srgbClr val="2F2B20"/>
                </a:solidFill>
              </a:rPr>
              <a:t> Blue litmus turns red</a:t>
            </a:r>
          </a:p>
          <a:p>
            <a:pPr lvl="2" eaLnBrk="1" hangingPunct="1">
              <a:spcBef>
                <a:spcPct val="0"/>
              </a:spcBef>
              <a:buClr>
                <a:srgbClr val="A9A57C"/>
              </a:buClr>
              <a:buFont typeface="Wingdings" pitchFamily="2" charset="2"/>
              <a:buChar char="q"/>
            </a:pPr>
            <a:r>
              <a:rPr lang="en-US" altLang="en-US" sz="2800">
                <a:solidFill>
                  <a:srgbClr val="2F2B20"/>
                </a:solidFill>
              </a:rPr>
              <a:t> Methyl orange turns red</a:t>
            </a:r>
          </a:p>
          <a:p>
            <a:pPr eaLnBrk="1" hangingPunct="1">
              <a:spcBef>
                <a:spcPct val="0"/>
              </a:spcBef>
              <a:buClr>
                <a:srgbClr val="A9A57C"/>
              </a:buClr>
              <a:buFont typeface="Wingdings" pitchFamily="2" charset="2"/>
              <a:buChar char="q"/>
            </a:pPr>
            <a:r>
              <a:rPr lang="en-US" altLang="en-US" sz="2800">
                <a:solidFill>
                  <a:srgbClr val="2F2B20"/>
                </a:solidFill>
              </a:rPr>
              <a:t> Acids have a pH lower than 7</a:t>
            </a:r>
          </a:p>
          <a:p>
            <a:pPr eaLnBrk="1" hangingPunct="1">
              <a:spcBef>
                <a:spcPct val="0"/>
              </a:spcBef>
              <a:buClr>
                <a:srgbClr val="A9A57C"/>
              </a:buClr>
              <a:buFont typeface="Wingdings" pitchFamily="2" charset="2"/>
              <a:buChar char="q"/>
            </a:pPr>
            <a:r>
              <a:rPr lang="en-US" altLang="en-US" sz="2800">
                <a:solidFill>
                  <a:srgbClr val="2F2B20"/>
                </a:solidFill>
              </a:rPr>
              <a:t> Acids are proton (hydrogen ion, H</a:t>
            </a:r>
            <a:r>
              <a:rPr lang="en-US" altLang="en-US" sz="2800" baseline="30000">
                <a:solidFill>
                  <a:srgbClr val="2F2B20"/>
                </a:solidFill>
              </a:rPr>
              <a:t>+</a:t>
            </a:r>
            <a:r>
              <a:rPr lang="en-US" altLang="en-US" sz="2800">
                <a:solidFill>
                  <a:srgbClr val="2F2B20"/>
                </a:solidFill>
              </a:rPr>
              <a:t>) donors</a:t>
            </a:r>
          </a:p>
          <a:p>
            <a:pPr eaLnBrk="1" hangingPunct="1">
              <a:spcBef>
                <a:spcPct val="0"/>
              </a:spcBef>
              <a:buClr>
                <a:srgbClr val="A9A57C"/>
              </a:buClr>
              <a:buFont typeface="Wingdings" pitchFamily="2" charset="2"/>
              <a:buChar char="q"/>
            </a:pPr>
            <a:r>
              <a:rPr lang="en-US" altLang="en-US" sz="2800">
                <a:solidFill>
                  <a:srgbClr val="2F2B20"/>
                </a:solidFill>
              </a:rPr>
              <a:t> Acids react with active metals, produce H</a:t>
            </a:r>
            <a:r>
              <a:rPr lang="en-US" altLang="en-US" sz="2800" baseline="-25000">
                <a:solidFill>
                  <a:srgbClr val="2F2B20"/>
                </a:solidFill>
              </a:rPr>
              <a:t>2</a:t>
            </a:r>
          </a:p>
          <a:p>
            <a:pPr eaLnBrk="1" hangingPunct="1">
              <a:spcBef>
                <a:spcPct val="0"/>
              </a:spcBef>
              <a:buClr>
                <a:srgbClr val="A9A57C"/>
              </a:buClr>
              <a:buFont typeface="Wingdings" pitchFamily="2" charset="2"/>
              <a:buChar char="q"/>
            </a:pPr>
            <a:r>
              <a:rPr lang="en-US" altLang="en-US" sz="2800" baseline="-25000">
                <a:solidFill>
                  <a:srgbClr val="2F2B20"/>
                </a:solidFill>
              </a:rPr>
              <a:t> </a:t>
            </a:r>
            <a:r>
              <a:rPr lang="en-US" altLang="en-US" sz="2800">
                <a:solidFill>
                  <a:srgbClr val="2F2B20"/>
                </a:solidFill>
              </a:rPr>
              <a:t>Acids react with carbonates to release  </a:t>
            </a:r>
          </a:p>
          <a:p>
            <a:pPr eaLnBrk="1" hangingPunct="1">
              <a:spcBef>
                <a:spcPct val="0"/>
              </a:spcBef>
              <a:buClr>
                <a:srgbClr val="A9A57C"/>
              </a:buClr>
              <a:buFont typeface="Wingdings" pitchFamily="2" charset="2"/>
              <a:buNone/>
            </a:pPr>
            <a:r>
              <a:rPr lang="en-US" altLang="en-US" sz="2800">
                <a:solidFill>
                  <a:srgbClr val="2F2B20"/>
                </a:solidFill>
              </a:rPr>
              <a:t>   carbon dioxide and water</a:t>
            </a:r>
          </a:p>
          <a:p>
            <a:pPr eaLnBrk="1" hangingPunct="1">
              <a:spcBef>
                <a:spcPct val="0"/>
              </a:spcBef>
              <a:buClr>
                <a:srgbClr val="A9A57C"/>
              </a:buClr>
              <a:buFont typeface="Wingdings" pitchFamily="2" charset="2"/>
              <a:buChar char="q"/>
            </a:pPr>
            <a:r>
              <a:rPr lang="en-US" altLang="en-US" sz="2800">
                <a:solidFill>
                  <a:srgbClr val="2F2B20"/>
                </a:solidFill>
              </a:rPr>
              <a:t> Acids neutralize bases to form salt and </a:t>
            </a:r>
          </a:p>
          <a:p>
            <a:pPr eaLnBrk="1" hangingPunct="1">
              <a:spcBef>
                <a:spcPct val="0"/>
              </a:spcBef>
              <a:buClr>
                <a:srgbClr val="A9A57C"/>
              </a:buClr>
              <a:buFont typeface="Wingdings" pitchFamily="2" charset="2"/>
              <a:buNone/>
            </a:pPr>
            <a:r>
              <a:rPr lang="en-US" altLang="en-US" sz="2800">
                <a:solidFill>
                  <a:srgbClr val="2F2B20"/>
                </a:solidFill>
              </a:rPr>
              <a:t>    water</a:t>
            </a:r>
          </a:p>
          <a:p>
            <a:pPr eaLnBrk="1" hangingPunct="1">
              <a:spcBef>
                <a:spcPct val="0"/>
              </a:spcBef>
              <a:buClr>
                <a:srgbClr val="A9A57C"/>
              </a:buClr>
              <a:buFont typeface="Wingdings" pitchFamily="2" charset="2"/>
              <a:buChar char="q"/>
            </a:pPr>
            <a:r>
              <a:rPr lang="en-US" altLang="en-US" sz="2800">
                <a:solidFill>
                  <a:srgbClr val="2F2B20"/>
                </a:solidFill>
              </a:rPr>
              <a:t>Acids are sticky</a:t>
            </a:r>
          </a:p>
          <a:p>
            <a:pPr eaLnBrk="1" hangingPunct="1">
              <a:spcBef>
                <a:spcPct val="0"/>
              </a:spcBef>
              <a:buClr>
                <a:srgbClr val="A9A57C"/>
              </a:buClr>
              <a:buFont typeface="Wingdings" pitchFamily="2" charset="2"/>
              <a:buChar char="q"/>
            </a:pPr>
            <a:r>
              <a:rPr lang="en-US" altLang="en-US" sz="2800">
                <a:solidFill>
                  <a:srgbClr val="2F2B20"/>
                </a:solidFill>
              </a:rPr>
              <a:t>Acids are electrolytes</a:t>
            </a:r>
          </a:p>
        </p:txBody>
      </p:sp>
    </p:spTree>
    <p:extLst>
      <p:ext uri="{BB962C8B-B14F-4D97-AF65-F5344CB8AC3E}">
        <p14:creationId xmlns:p14="http://schemas.microsoft.com/office/powerpoint/2010/main" val="3020363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Effect transition="in" filter="box(out)">
                                      <p:cBhvr>
                                        <p:cTn id="7" dur="500"/>
                                        <p:tgtEl>
                                          <p:spTgt spid="158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8723">
                                            <p:txEl>
                                              <p:pRg st="1" end="1"/>
                                            </p:txEl>
                                          </p:spTgt>
                                        </p:tgtEl>
                                        <p:attrNameLst>
                                          <p:attrName>style.visibility</p:attrName>
                                        </p:attrNameLst>
                                      </p:cBhvr>
                                      <p:to>
                                        <p:strVal val="visible"/>
                                      </p:to>
                                    </p:set>
                                    <p:animEffect transition="in" filter="box(out)">
                                      <p:cBhvr>
                                        <p:cTn id="12" dur="500"/>
                                        <p:tgtEl>
                                          <p:spTgt spid="158723">
                                            <p:txEl>
                                              <p:pRg st="1" end="1"/>
                                            </p:txEl>
                                          </p:spTgt>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158723">
                                            <p:txEl>
                                              <p:pRg st="2" end="2"/>
                                            </p:txEl>
                                          </p:spTgt>
                                        </p:tgtEl>
                                        <p:attrNameLst>
                                          <p:attrName>style.visibility</p:attrName>
                                        </p:attrNameLst>
                                      </p:cBhvr>
                                      <p:to>
                                        <p:strVal val="visible"/>
                                      </p:to>
                                    </p:set>
                                    <p:animEffect transition="in" filter="box(out)">
                                      <p:cBhvr>
                                        <p:cTn id="15" dur="500"/>
                                        <p:tgtEl>
                                          <p:spTgt spid="158723">
                                            <p:txEl>
                                              <p:pRg st="2" end="2"/>
                                            </p:txEl>
                                          </p:spTgt>
                                        </p:tgtEl>
                                      </p:cBhvr>
                                    </p:animEffect>
                                  </p:childTnLst>
                                </p:cTn>
                              </p:par>
                              <p:par>
                                <p:cTn id="16" presetID="4" presetClass="entr" presetSubtype="32" fill="hold" grpId="0" nodeType="withEffect">
                                  <p:stCondLst>
                                    <p:cond delay="0"/>
                                  </p:stCondLst>
                                  <p:childTnLst>
                                    <p:set>
                                      <p:cBhvr>
                                        <p:cTn id="17" dur="1" fill="hold">
                                          <p:stCondLst>
                                            <p:cond delay="0"/>
                                          </p:stCondLst>
                                        </p:cTn>
                                        <p:tgtEl>
                                          <p:spTgt spid="158723">
                                            <p:txEl>
                                              <p:pRg st="3" end="3"/>
                                            </p:txEl>
                                          </p:spTgt>
                                        </p:tgtEl>
                                        <p:attrNameLst>
                                          <p:attrName>style.visibility</p:attrName>
                                        </p:attrNameLst>
                                      </p:cBhvr>
                                      <p:to>
                                        <p:strVal val="visible"/>
                                      </p:to>
                                    </p:set>
                                    <p:animEffect transition="in" filter="box(out)">
                                      <p:cBhvr>
                                        <p:cTn id="18" dur="500"/>
                                        <p:tgtEl>
                                          <p:spTgt spid="15872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58723">
                                            <p:txEl>
                                              <p:pRg st="4" end="4"/>
                                            </p:txEl>
                                          </p:spTgt>
                                        </p:tgtEl>
                                        <p:attrNameLst>
                                          <p:attrName>style.visibility</p:attrName>
                                        </p:attrNameLst>
                                      </p:cBhvr>
                                      <p:to>
                                        <p:strVal val="visible"/>
                                      </p:to>
                                    </p:set>
                                    <p:animEffect transition="in" filter="box(out)">
                                      <p:cBhvr>
                                        <p:cTn id="23" dur="500"/>
                                        <p:tgtEl>
                                          <p:spTgt spid="158723">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58723">
                                            <p:txEl>
                                              <p:pRg st="5" end="5"/>
                                            </p:txEl>
                                          </p:spTgt>
                                        </p:tgtEl>
                                        <p:attrNameLst>
                                          <p:attrName>style.visibility</p:attrName>
                                        </p:attrNameLst>
                                      </p:cBhvr>
                                      <p:to>
                                        <p:strVal val="visible"/>
                                      </p:to>
                                    </p:set>
                                    <p:animEffect transition="in" filter="box(out)">
                                      <p:cBhvr>
                                        <p:cTn id="28" dur="500"/>
                                        <p:tgtEl>
                                          <p:spTgt spid="158723">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158723">
                                            <p:txEl>
                                              <p:pRg st="6" end="6"/>
                                            </p:txEl>
                                          </p:spTgt>
                                        </p:tgtEl>
                                        <p:attrNameLst>
                                          <p:attrName>style.visibility</p:attrName>
                                        </p:attrNameLst>
                                      </p:cBhvr>
                                      <p:to>
                                        <p:strVal val="visible"/>
                                      </p:to>
                                    </p:set>
                                    <p:animEffect transition="in" filter="box(out)">
                                      <p:cBhvr>
                                        <p:cTn id="33" dur="500"/>
                                        <p:tgtEl>
                                          <p:spTgt spid="158723">
                                            <p:txEl>
                                              <p:pRg st="6" end="6"/>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158723">
                                            <p:txEl>
                                              <p:pRg st="7" end="7"/>
                                            </p:txEl>
                                          </p:spTgt>
                                        </p:tgtEl>
                                        <p:attrNameLst>
                                          <p:attrName>style.visibility</p:attrName>
                                        </p:attrNameLst>
                                      </p:cBhvr>
                                      <p:to>
                                        <p:strVal val="visible"/>
                                      </p:to>
                                    </p:set>
                                    <p:animEffect transition="in" filter="box(out)">
                                      <p:cBhvr>
                                        <p:cTn id="38" dur="500"/>
                                        <p:tgtEl>
                                          <p:spTgt spid="158723">
                                            <p:txEl>
                                              <p:pRg st="7" end="7"/>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158723">
                                            <p:txEl>
                                              <p:pRg st="8" end="8"/>
                                            </p:txEl>
                                          </p:spTgt>
                                        </p:tgtEl>
                                        <p:attrNameLst>
                                          <p:attrName>style.visibility</p:attrName>
                                        </p:attrNameLst>
                                      </p:cBhvr>
                                      <p:to>
                                        <p:strVal val="visible"/>
                                      </p:to>
                                    </p:set>
                                    <p:animEffect transition="in" filter="box(out)">
                                      <p:cBhvr>
                                        <p:cTn id="43" dur="500"/>
                                        <p:tgtEl>
                                          <p:spTgt spid="158723">
                                            <p:txEl>
                                              <p:pRg st="8" end="8"/>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32" fill="hold" grpId="0" nodeType="clickEffect">
                                  <p:stCondLst>
                                    <p:cond delay="0"/>
                                  </p:stCondLst>
                                  <p:childTnLst>
                                    <p:set>
                                      <p:cBhvr>
                                        <p:cTn id="47" dur="1" fill="hold">
                                          <p:stCondLst>
                                            <p:cond delay="0"/>
                                          </p:stCondLst>
                                        </p:cTn>
                                        <p:tgtEl>
                                          <p:spTgt spid="158723">
                                            <p:txEl>
                                              <p:pRg st="9" end="9"/>
                                            </p:txEl>
                                          </p:spTgt>
                                        </p:tgtEl>
                                        <p:attrNameLst>
                                          <p:attrName>style.visibility</p:attrName>
                                        </p:attrNameLst>
                                      </p:cBhvr>
                                      <p:to>
                                        <p:strVal val="visible"/>
                                      </p:to>
                                    </p:set>
                                    <p:animEffect transition="in" filter="box(out)">
                                      <p:cBhvr>
                                        <p:cTn id="48" dur="500"/>
                                        <p:tgtEl>
                                          <p:spTgt spid="158723">
                                            <p:txEl>
                                              <p:pRg st="9" end="9"/>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32" fill="hold" grpId="0" nodeType="clickEffect">
                                  <p:stCondLst>
                                    <p:cond delay="0"/>
                                  </p:stCondLst>
                                  <p:childTnLst>
                                    <p:set>
                                      <p:cBhvr>
                                        <p:cTn id="52" dur="1" fill="hold">
                                          <p:stCondLst>
                                            <p:cond delay="0"/>
                                          </p:stCondLst>
                                        </p:cTn>
                                        <p:tgtEl>
                                          <p:spTgt spid="158723">
                                            <p:txEl>
                                              <p:pRg st="10" end="10"/>
                                            </p:txEl>
                                          </p:spTgt>
                                        </p:tgtEl>
                                        <p:attrNameLst>
                                          <p:attrName>style.visibility</p:attrName>
                                        </p:attrNameLst>
                                      </p:cBhvr>
                                      <p:to>
                                        <p:strVal val="visible"/>
                                      </p:to>
                                    </p:set>
                                    <p:animEffect transition="in" filter="box(out)">
                                      <p:cBhvr>
                                        <p:cTn id="53" dur="500"/>
                                        <p:tgtEl>
                                          <p:spTgt spid="158723">
                                            <p:txEl>
                                              <p:pRg st="10" end="10"/>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32" fill="hold" grpId="0" nodeType="clickEffect">
                                  <p:stCondLst>
                                    <p:cond delay="0"/>
                                  </p:stCondLst>
                                  <p:childTnLst>
                                    <p:set>
                                      <p:cBhvr>
                                        <p:cTn id="57" dur="1" fill="hold">
                                          <p:stCondLst>
                                            <p:cond delay="0"/>
                                          </p:stCondLst>
                                        </p:cTn>
                                        <p:tgtEl>
                                          <p:spTgt spid="158723">
                                            <p:txEl>
                                              <p:pRg st="11" end="11"/>
                                            </p:txEl>
                                          </p:spTgt>
                                        </p:tgtEl>
                                        <p:attrNameLst>
                                          <p:attrName>style.visibility</p:attrName>
                                        </p:attrNameLst>
                                      </p:cBhvr>
                                      <p:to>
                                        <p:strVal val="visible"/>
                                      </p:to>
                                    </p:set>
                                    <p:animEffect transition="in" filter="box(out)">
                                      <p:cBhvr>
                                        <p:cTn id="58" dur="500"/>
                                        <p:tgtEl>
                                          <p:spTgt spid="158723">
                                            <p:txEl>
                                              <p:pRg st="11" end="11"/>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 presetClass="entr" presetSubtype="32" fill="hold" grpId="0" nodeType="clickEffect">
                                  <p:stCondLst>
                                    <p:cond delay="0"/>
                                  </p:stCondLst>
                                  <p:childTnLst>
                                    <p:set>
                                      <p:cBhvr>
                                        <p:cTn id="62" dur="1" fill="hold">
                                          <p:stCondLst>
                                            <p:cond delay="0"/>
                                          </p:stCondLst>
                                        </p:cTn>
                                        <p:tgtEl>
                                          <p:spTgt spid="158723">
                                            <p:txEl>
                                              <p:pRg st="12" end="12"/>
                                            </p:txEl>
                                          </p:spTgt>
                                        </p:tgtEl>
                                        <p:attrNameLst>
                                          <p:attrName>style.visibility</p:attrName>
                                        </p:attrNameLst>
                                      </p:cBhvr>
                                      <p:to>
                                        <p:strVal val="visible"/>
                                      </p:to>
                                    </p:set>
                                    <p:animEffect transition="in" filter="box(out)">
                                      <p:cBhvr>
                                        <p:cTn id="63" dur="500"/>
                                        <p:tgtEl>
                                          <p:spTgt spid="15872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bldLvl="2"/>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1905000" y="228600"/>
            <a:ext cx="5943600" cy="1143000"/>
          </a:xfrm>
        </p:spPr>
        <p:txBody>
          <a:bodyPr/>
          <a:lstStyle/>
          <a:p>
            <a:pPr eaLnBrk="1" hangingPunct="1">
              <a:defRPr/>
            </a:pPr>
            <a:r>
              <a:rPr lang="en-US" u="sng" smtClean="0">
                <a:effectLst>
                  <a:outerShdw blurRad="38100" dist="38100" dir="2700000" algn="tl">
                    <a:srgbClr val="808080"/>
                  </a:outerShdw>
                </a:effectLst>
              </a:rPr>
              <a:t>Sulfuric Acid H</a:t>
            </a:r>
            <a:r>
              <a:rPr lang="en-US" u="sng" baseline="-25000" smtClean="0">
                <a:effectLst>
                  <a:outerShdw blurRad="38100" dist="38100" dir="2700000" algn="tl">
                    <a:srgbClr val="808080"/>
                  </a:outerShdw>
                </a:effectLst>
              </a:rPr>
              <a:t>2</a:t>
            </a:r>
            <a:r>
              <a:rPr lang="en-US" u="sng" smtClean="0">
                <a:effectLst>
                  <a:outerShdw blurRad="38100" dist="38100" dir="2700000" algn="tl">
                    <a:srgbClr val="808080"/>
                  </a:outerShdw>
                </a:effectLst>
              </a:rPr>
              <a:t>SO</a:t>
            </a:r>
            <a:r>
              <a:rPr lang="en-US" u="sng" baseline="-25000" smtClean="0">
                <a:effectLst>
                  <a:outerShdw blurRad="38100" dist="38100" dir="2700000" algn="tl">
                    <a:srgbClr val="808080"/>
                  </a:outerShdw>
                </a:effectLst>
              </a:rPr>
              <a:t>4</a:t>
            </a:r>
            <a:endParaRPr lang="en-US" u="sng" smtClean="0">
              <a:effectLst>
                <a:outerShdw blurRad="38100" dist="38100" dir="2700000" algn="tl">
                  <a:srgbClr val="808080"/>
                </a:outerShdw>
              </a:effectLst>
            </a:endParaRPr>
          </a:p>
        </p:txBody>
      </p:sp>
      <p:sp>
        <p:nvSpPr>
          <p:cNvPr id="160771" name="Rectangle 3"/>
          <p:cNvSpPr>
            <a:spLocks noGrp="1" noChangeArrowheads="1"/>
          </p:cNvSpPr>
          <p:nvPr>
            <p:ph type="body" sz="half" idx="1"/>
          </p:nvPr>
        </p:nvSpPr>
        <p:spPr>
          <a:xfrm>
            <a:off x="381000" y="1143000"/>
            <a:ext cx="8610600" cy="2667000"/>
          </a:xfrm>
        </p:spPr>
        <p:txBody>
          <a:bodyPr/>
          <a:lstStyle/>
          <a:p>
            <a:pPr eaLnBrk="1" hangingPunct="1">
              <a:buClr>
                <a:schemeClr val="accent1"/>
              </a:buClr>
              <a:buFont typeface="Wingdings" pitchFamily="2" charset="2"/>
              <a:buChar char="q"/>
              <a:defRPr/>
            </a:pPr>
            <a:r>
              <a:rPr lang="en-US" sz="2400" smtClean="0">
                <a:effectLst>
                  <a:outerShdw blurRad="38100" dist="38100" dir="2700000" algn="tl">
                    <a:srgbClr val="808080"/>
                  </a:outerShdw>
                </a:effectLst>
              </a:rPr>
              <a:t> </a:t>
            </a:r>
            <a:r>
              <a:rPr lang="en-US" sz="2800" smtClean="0">
                <a:effectLst>
                  <a:outerShdw blurRad="38100" dist="38100" dir="2700000" algn="tl">
                    <a:srgbClr val="808080"/>
                  </a:outerShdw>
                </a:effectLst>
              </a:rPr>
              <a:t>Highest volume production of any chemical in the U.S. </a:t>
            </a:r>
            <a:r>
              <a:rPr lang="en-US" i="1" smtClean="0">
                <a:effectLst>
                  <a:outerShdw blurRad="38100" dist="38100" dir="2700000" algn="tl">
                    <a:srgbClr val="808080"/>
                  </a:outerShdw>
                </a:effectLst>
              </a:rPr>
              <a:t>( can judge the industrialization by consumption)</a:t>
            </a:r>
          </a:p>
          <a:p>
            <a:pPr eaLnBrk="1" hangingPunct="1">
              <a:buClr>
                <a:schemeClr val="accent1"/>
              </a:buClr>
              <a:buFont typeface="Wingdings" pitchFamily="2" charset="2"/>
              <a:buChar char="q"/>
              <a:defRPr/>
            </a:pPr>
            <a:r>
              <a:rPr lang="en-US" sz="2800" smtClean="0">
                <a:effectLst>
                  <a:outerShdw blurRad="38100" dist="38100" dir="2700000" algn="tl">
                    <a:srgbClr val="808080"/>
                  </a:outerShdw>
                </a:effectLst>
              </a:rPr>
              <a:t> Used in the production of paper</a:t>
            </a:r>
          </a:p>
          <a:p>
            <a:pPr eaLnBrk="1" hangingPunct="1">
              <a:buClr>
                <a:schemeClr val="accent1"/>
              </a:buClr>
              <a:buFont typeface="Wingdings" pitchFamily="2" charset="2"/>
              <a:buChar char="q"/>
              <a:defRPr/>
            </a:pPr>
            <a:r>
              <a:rPr lang="en-US" sz="2800" smtClean="0">
                <a:effectLst>
                  <a:outerShdw blurRad="38100" dist="38100" dir="2700000" algn="tl">
                    <a:srgbClr val="808080"/>
                  </a:outerShdw>
                </a:effectLst>
              </a:rPr>
              <a:t> Used in production of fertilizers</a:t>
            </a:r>
          </a:p>
          <a:p>
            <a:pPr eaLnBrk="1" hangingPunct="1">
              <a:buClr>
                <a:schemeClr val="accent1"/>
              </a:buClr>
              <a:buFont typeface="Wingdings" pitchFamily="2" charset="2"/>
              <a:buChar char="q"/>
              <a:defRPr/>
            </a:pPr>
            <a:r>
              <a:rPr lang="en-US" sz="2800" smtClean="0">
                <a:effectLst>
                  <a:outerShdw blurRad="38100" dist="38100" dir="2700000" algn="tl">
                    <a:srgbClr val="808080"/>
                  </a:outerShdw>
                </a:effectLst>
              </a:rPr>
              <a:t> Used in petroleum refining</a:t>
            </a:r>
          </a:p>
        </p:txBody>
      </p:sp>
      <p:pic>
        <p:nvPicPr>
          <p:cNvPr id="160774" name="Picture 6" descr="venu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810000"/>
            <a:ext cx="238125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5" name="Text Box 7"/>
          <p:cNvSpPr txBox="1">
            <a:spLocks noChangeArrowheads="1"/>
          </p:cNvSpPr>
          <p:nvPr/>
        </p:nvSpPr>
        <p:spPr bwMode="auto">
          <a:xfrm>
            <a:off x="365125" y="4313238"/>
            <a:ext cx="5959475"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har char="•"/>
              <a:defRPr sz="2000" b="1">
                <a:solidFill>
                  <a:schemeClr val="tx1"/>
                </a:solidFill>
                <a:latin typeface="Comic Sans MS" pitchFamily="66" charset="0"/>
              </a:defRPr>
            </a:lvl1pPr>
            <a:lvl2pPr marL="742950" indent="-285750" eaLnBrk="0" hangingPunct="0">
              <a:spcBef>
                <a:spcPct val="20000"/>
              </a:spcBef>
              <a:buChar char="–"/>
              <a:defRPr sz="2000" b="1">
                <a:solidFill>
                  <a:schemeClr val="tx1"/>
                </a:solidFill>
                <a:latin typeface="Comic Sans MS" pitchFamily="66" charset="0"/>
              </a:defRPr>
            </a:lvl2pPr>
            <a:lvl3pPr marL="1143000" indent="-228600" eaLnBrk="0" hangingPunct="0">
              <a:spcBef>
                <a:spcPct val="20000"/>
              </a:spcBef>
              <a:buChar char="•"/>
              <a:defRPr sz="2000" b="1">
                <a:solidFill>
                  <a:schemeClr val="tx1"/>
                </a:solidFill>
                <a:latin typeface="Comic Sans MS" pitchFamily="66" charset="0"/>
              </a:defRPr>
            </a:lvl3pPr>
            <a:lvl4pPr marL="1600200" indent="-228600" eaLnBrk="0" hangingPunct="0">
              <a:spcBef>
                <a:spcPct val="20000"/>
              </a:spcBef>
              <a:buChar char="–"/>
              <a:defRPr sz="2000" b="1">
                <a:solidFill>
                  <a:schemeClr val="tx1"/>
                </a:solidFill>
                <a:latin typeface="Comic Sans MS" pitchFamily="66" charset="0"/>
              </a:defRPr>
            </a:lvl4pPr>
            <a:lvl5pPr marL="2057400" indent="-228600" eaLnBrk="0" hangingPunct="0">
              <a:spcBef>
                <a:spcPct val="20000"/>
              </a:spcBef>
              <a:buChar char="»"/>
              <a:defRPr sz="2000" b="1">
                <a:solidFill>
                  <a:schemeClr val="tx1"/>
                </a:solidFill>
                <a:latin typeface="Comic Sans MS" pitchFamily="66" charset="0"/>
              </a:defRPr>
            </a:lvl5pPr>
            <a:lvl6pPr marL="2514600" indent="-228600" eaLnBrk="0" fontAlgn="base" hangingPunct="0">
              <a:spcBef>
                <a:spcPct val="20000"/>
              </a:spcBef>
              <a:spcAft>
                <a:spcPct val="0"/>
              </a:spcAft>
              <a:buChar char="»"/>
              <a:defRPr sz="2000" b="1">
                <a:solidFill>
                  <a:schemeClr val="tx1"/>
                </a:solidFill>
                <a:latin typeface="Comic Sans MS" pitchFamily="66" charset="0"/>
              </a:defRPr>
            </a:lvl6pPr>
            <a:lvl7pPr marL="2971800" indent="-228600" eaLnBrk="0" fontAlgn="base" hangingPunct="0">
              <a:spcBef>
                <a:spcPct val="20000"/>
              </a:spcBef>
              <a:spcAft>
                <a:spcPct val="0"/>
              </a:spcAft>
              <a:buChar char="»"/>
              <a:defRPr sz="2000" b="1">
                <a:solidFill>
                  <a:schemeClr val="tx1"/>
                </a:solidFill>
                <a:latin typeface="Comic Sans MS" pitchFamily="66" charset="0"/>
              </a:defRPr>
            </a:lvl7pPr>
            <a:lvl8pPr marL="3429000" indent="-228600" eaLnBrk="0" fontAlgn="base" hangingPunct="0">
              <a:spcBef>
                <a:spcPct val="20000"/>
              </a:spcBef>
              <a:spcAft>
                <a:spcPct val="0"/>
              </a:spcAft>
              <a:buChar char="»"/>
              <a:defRPr sz="2000" b="1">
                <a:solidFill>
                  <a:schemeClr val="tx1"/>
                </a:solidFill>
                <a:latin typeface="Comic Sans MS" pitchFamily="66" charset="0"/>
              </a:defRPr>
            </a:lvl8pPr>
            <a:lvl9pPr marL="3886200" indent="-228600" eaLnBrk="0" fontAlgn="base" hangingPunct="0">
              <a:spcBef>
                <a:spcPct val="20000"/>
              </a:spcBef>
              <a:spcAft>
                <a:spcPct val="0"/>
              </a:spcAft>
              <a:buChar char="»"/>
              <a:defRPr sz="2000" b="1">
                <a:solidFill>
                  <a:schemeClr val="tx1"/>
                </a:solidFill>
                <a:latin typeface="Comic Sans MS" pitchFamily="66" charset="0"/>
              </a:defRPr>
            </a:lvl9pPr>
          </a:lstStyle>
          <a:p>
            <a:pPr eaLnBrk="1" hangingPunct="1">
              <a:spcBef>
                <a:spcPct val="0"/>
              </a:spcBef>
              <a:buFontTx/>
              <a:buNone/>
            </a:pPr>
            <a:r>
              <a:rPr lang="en-US" altLang="en-US" sz="2400">
                <a:solidFill>
                  <a:srgbClr val="2F2B20"/>
                </a:solidFill>
              </a:rPr>
              <a:t>Thick clouds of sulfuric acid are a feature of the atmosphere of Venus.</a:t>
            </a:r>
          </a:p>
          <a:p>
            <a:pPr algn="ctr" eaLnBrk="1" hangingPunct="1">
              <a:spcBef>
                <a:spcPct val="0"/>
              </a:spcBef>
              <a:buFontTx/>
              <a:buNone/>
            </a:pPr>
            <a:r>
              <a:rPr lang="en-US" altLang="en-US" sz="1200">
                <a:solidFill>
                  <a:srgbClr val="2F2B20"/>
                </a:solidFill>
              </a:rPr>
              <a:t>(image provided by NASA)</a:t>
            </a:r>
          </a:p>
        </p:txBody>
      </p:sp>
    </p:spTree>
    <p:extLst>
      <p:ext uri="{BB962C8B-B14F-4D97-AF65-F5344CB8AC3E}">
        <p14:creationId xmlns:p14="http://schemas.microsoft.com/office/powerpoint/2010/main" val="3044929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 calcmode="lin" valueType="num">
                                      <p:cBhvr additive="base">
                                        <p:cTn id="7" dur="500" fill="hold"/>
                                        <p:tgtEl>
                                          <p:spTgt spid="160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0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160771">
                                            <p:txEl>
                                              <p:pRg st="1" end="1"/>
                                            </p:txEl>
                                          </p:spTgt>
                                        </p:tgtEl>
                                        <p:attrNameLst>
                                          <p:attrName>style.visibility</p:attrName>
                                        </p:attrNameLst>
                                      </p:cBhvr>
                                      <p:to>
                                        <p:strVal val="visible"/>
                                      </p:to>
                                    </p:set>
                                    <p:anim calcmode="lin" valueType="num">
                                      <p:cBhvr additive="base">
                                        <p:cTn id="13" dur="500" fill="hold"/>
                                        <p:tgtEl>
                                          <p:spTgt spid="160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077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160771">
                                            <p:txEl>
                                              <p:pRg st="2" end="2"/>
                                            </p:txEl>
                                          </p:spTgt>
                                        </p:tgtEl>
                                        <p:attrNameLst>
                                          <p:attrName>style.visibility</p:attrName>
                                        </p:attrNameLst>
                                      </p:cBhvr>
                                      <p:to>
                                        <p:strVal val="visible"/>
                                      </p:to>
                                    </p:set>
                                    <p:anim calcmode="lin" valueType="num">
                                      <p:cBhvr additive="base">
                                        <p:cTn id="19" dur="500" fill="hold"/>
                                        <p:tgtEl>
                                          <p:spTgt spid="1607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077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60771">
                                            <p:txEl>
                                              <p:pRg st="3" end="3"/>
                                            </p:txEl>
                                          </p:spTgt>
                                        </p:tgtEl>
                                        <p:attrNameLst>
                                          <p:attrName>style.visibility</p:attrName>
                                        </p:attrNameLst>
                                      </p:cBhvr>
                                      <p:to>
                                        <p:strVal val="visible"/>
                                      </p:to>
                                    </p:set>
                                    <p:anim calcmode="lin" valueType="num">
                                      <p:cBhvr additive="base">
                                        <p:cTn id="25" dur="500" fill="hold"/>
                                        <p:tgtEl>
                                          <p:spTgt spid="16077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607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nodeType="clickEffect">
                                  <p:stCondLst>
                                    <p:cond delay="0"/>
                                  </p:stCondLst>
                                  <p:childTnLst>
                                    <p:set>
                                      <p:cBhvr>
                                        <p:cTn id="30" dur="1" fill="hold">
                                          <p:stCondLst>
                                            <p:cond delay="0"/>
                                          </p:stCondLst>
                                        </p:cTn>
                                        <p:tgtEl>
                                          <p:spTgt spid="160775">
                                            <p:txEl>
                                              <p:pRg st="0" end="0"/>
                                            </p:txEl>
                                          </p:spTgt>
                                        </p:tgtEl>
                                        <p:attrNameLst>
                                          <p:attrName>style.visibility</p:attrName>
                                        </p:attrNameLst>
                                      </p:cBhvr>
                                      <p:to>
                                        <p:strVal val="visible"/>
                                      </p:to>
                                    </p:set>
                                    <p:animEffect transition="in" filter="diamond(in)">
                                      <p:cBhvr>
                                        <p:cTn id="31" dur="2000"/>
                                        <p:tgtEl>
                                          <p:spTgt spid="160775">
                                            <p:txEl>
                                              <p:pRg st="0" end="0"/>
                                            </p:txEl>
                                          </p:spTgt>
                                        </p:tgtEl>
                                      </p:cBhvr>
                                    </p:animEffect>
                                  </p:childTnLst>
                                </p:cTn>
                              </p:par>
                              <p:par>
                                <p:cTn id="32" presetID="8" presetClass="entr" presetSubtype="16" fill="hold" nodeType="withEffect">
                                  <p:stCondLst>
                                    <p:cond delay="0"/>
                                  </p:stCondLst>
                                  <p:childTnLst>
                                    <p:set>
                                      <p:cBhvr>
                                        <p:cTn id="33" dur="1" fill="hold">
                                          <p:stCondLst>
                                            <p:cond delay="0"/>
                                          </p:stCondLst>
                                        </p:cTn>
                                        <p:tgtEl>
                                          <p:spTgt spid="160775">
                                            <p:txEl>
                                              <p:pRg st="1" end="1"/>
                                            </p:txEl>
                                          </p:spTgt>
                                        </p:tgtEl>
                                        <p:attrNameLst>
                                          <p:attrName>style.visibility</p:attrName>
                                        </p:attrNameLst>
                                      </p:cBhvr>
                                      <p:to>
                                        <p:strVal val="visible"/>
                                      </p:to>
                                    </p:set>
                                    <p:animEffect transition="in" filter="diamond(in)">
                                      <p:cBhvr>
                                        <p:cTn id="34" dur="2000"/>
                                        <p:tgtEl>
                                          <p:spTgt spid="160775">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9" presetClass="entr" presetSubtype="10" fill="hold" nodeType="clickEffect">
                                  <p:stCondLst>
                                    <p:cond delay="0"/>
                                  </p:stCondLst>
                                  <p:childTnLst>
                                    <p:set>
                                      <p:cBhvr>
                                        <p:cTn id="38" dur="1" fill="hold">
                                          <p:stCondLst>
                                            <p:cond delay="0"/>
                                          </p:stCondLst>
                                        </p:cTn>
                                        <p:tgtEl>
                                          <p:spTgt spid="160774"/>
                                        </p:tgtEl>
                                        <p:attrNameLst>
                                          <p:attrName>style.visibility</p:attrName>
                                        </p:attrNameLst>
                                      </p:cBhvr>
                                      <p:to>
                                        <p:strVal val="visible"/>
                                      </p:to>
                                    </p:set>
                                    <p:anim calcmode="lin" valueType="num">
                                      <p:cBhvr>
                                        <p:cTn id="39" dur="5000" fill="hold"/>
                                        <p:tgtEl>
                                          <p:spTgt spid="160774"/>
                                        </p:tgtEl>
                                        <p:attrNameLst>
                                          <p:attrName>ppt_w</p:attrName>
                                        </p:attrNameLst>
                                      </p:cBhvr>
                                      <p:tavLst>
                                        <p:tav tm="0" fmla="#ppt_w*sin(2.5*pi*$)">
                                          <p:val>
                                            <p:fltVal val="0"/>
                                          </p:val>
                                        </p:tav>
                                        <p:tav tm="100000">
                                          <p:val>
                                            <p:fltVal val="1"/>
                                          </p:val>
                                        </p:tav>
                                      </p:tavLst>
                                    </p:anim>
                                    <p:anim calcmode="lin" valueType="num">
                                      <p:cBhvr>
                                        <p:cTn id="40" dur="5000" fill="hold"/>
                                        <p:tgtEl>
                                          <p:spTgt spid="1607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838200"/>
          </a:xfrm>
        </p:spPr>
        <p:txBody>
          <a:bodyPr/>
          <a:lstStyle/>
          <a:p>
            <a:r>
              <a:rPr lang="en-US" dirty="0">
                <a:solidFill>
                  <a:schemeClr val="accent4">
                    <a:lumMod val="10000"/>
                  </a:schemeClr>
                </a:solidFill>
              </a:rPr>
              <a:t>Rules for Significant Figures in Mathematical Operations</a:t>
            </a:r>
            <a:endParaRPr lang="en-US" dirty="0"/>
          </a:p>
        </p:txBody>
      </p:sp>
      <p:sp>
        <p:nvSpPr>
          <p:cNvPr id="3" name="Content Placeholder 2"/>
          <p:cNvSpPr>
            <a:spLocks noGrp="1"/>
          </p:cNvSpPr>
          <p:nvPr>
            <p:ph idx="1"/>
          </p:nvPr>
        </p:nvSpPr>
        <p:spPr>
          <a:xfrm>
            <a:off x="609600" y="1295400"/>
            <a:ext cx="7848600" cy="4800600"/>
          </a:xfrm>
        </p:spPr>
        <p:txBody>
          <a:bodyPr/>
          <a:lstStyle/>
          <a:p>
            <a:pPr>
              <a:spcBef>
                <a:spcPct val="0"/>
              </a:spcBef>
            </a:pPr>
            <a:r>
              <a:rPr lang="en-US" sz="2200" u="sng" dirty="0">
                <a:solidFill>
                  <a:srgbClr val="800000"/>
                </a:solidFill>
                <a:effectLst>
                  <a:outerShdw blurRad="38100" dist="38100" dir="2700000" algn="tl">
                    <a:srgbClr val="000000"/>
                  </a:outerShdw>
                </a:effectLst>
              </a:rPr>
              <a:t>Multiplication and Division</a:t>
            </a:r>
            <a:r>
              <a:rPr lang="en-US" sz="2200" dirty="0">
                <a:solidFill>
                  <a:srgbClr val="800000"/>
                </a:solidFill>
                <a:effectLst>
                  <a:outerShdw blurRad="38100" dist="38100" dir="2700000" algn="tl">
                    <a:srgbClr val="000000"/>
                  </a:outerShdw>
                </a:effectLst>
              </a:rPr>
              <a:t>:  </a:t>
            </a:r>
            <a:r>
              <a:rPr lang="en-US" sz="2200" dirty="0">
                <a:solidFill>
                  <a:schemeClr val="accent4">
                    <a:lumMod val="10000"/>
                  </a:schemeClr>
                </a:solidFill>
                <a:effectLst>
                  <a:outerShdw blurRad="38100" dist="38100" dir="2700000" algn="tl">
                    <a:srgbClr val="000000"/>
                  </a:outerShdw>
                </a:effectLst>
              </a:rPr>
              <a:t># sig figs in the result equals the number in the least precise measurement used in the calculation.</a:t>
            </a:r>
          </a:p>
          <a:p>
            <a:pPr algn="ctr">
              <a:spcBef>
                <a:spcPct val="70000"/>
              </a:spcBef>
            </a:pPr>
            <a:r>
              <a:rPr lang="en-US" sz="2200" dirty="0">
                <a:solidFill>
                  <a:srgbClr val="800000"/>
                </a:solidFill>
                <a:effectLst>
                  <a:outerShdw blurRad="38100" dist="38100" dir="2700000" algn="tl">
                    <a:srgbClr val="000000"/>
                  </a:outerShdw>
                </a:effectLst>
              </a:rPr>
              <a:t>6.38 x </a:t>
            </a:r>
            <a:r>
              <a:rPr lang="en-US" sz="2200" u="sng" dirty="0">
                <a:solidFill>
                  <a:srgbClr val="800000"/>
                </a:solidFill>
                <a:effectLst>
                  <a:outerShdw blurRad="38100" dist="38100" dir="2700000" algn="tl">
                    <a:srgbClr val="000000"/>
                  </a:outerShdw>
                </a:effectLst>
              </a:rPr>
              <a:t>2.0</a:t>
            </a:r>
            <a:r>
              <a:rPr lang="en-US" sz="2200" dirty="0">
                <a:solidFill>
                  <a:srgbClr val="800000"/>
                </a:solidFill>
                <a:effectLst>
                  <a:outerShdw blurRad="38100" dist="38100" dir="2700000" algn="tl">
                    <a:srgbClr val="000000"/>
                  </a:outerShdw>
                </a:effectLst>
              </a:rPr>
              <a:t>  =</a:t>
            </a:r>
          </a:p>
          <a:p>
            <a:pPr algn="ctr"/>
            <a:r>
              <a:rPr lang="en-US" sz="2200" dirty="0">
                <a:solidFill>
                  <a:srgbClr val="800000"/>
                </a:solidFill>
                <a:effectLst>
                  <a:outerShdw blurRad="38100" dist="38100" dir="2700000" algn="tl">
                    <a:srgbClr val="000000"/>
                  </a:outerShdw>
                </a:effectLst>
              </a:rPr>
              <a:t>12.76 </a:t>
            </a:r>
            <a:r>
              <a:rPr lang="en-US" sz="2200" dirty="0">
                <a:solidFill>
                  <a:srgbClr val="800000"/>
                </a:solidFill>
                <a:effectLst>
                  <a:outerShdw blurRad="38100" dist="38100" dir="2700000" algn="tl">
                    <a:srgbClr val="000000"/>
                  </a:outerShdw>
                </a:effectLst>
                <a:sym typeface="Wingdings" pitchFamily="2" charset="2"/>
              </a:rPr>
              <a:t></a:t>
            </a:r>
            <a:r>
              <a:rPr lang="en-US" sz="2200" dirty="0">
                <a:effectLst>
                  <a:outerShdw blurRad="38100" dist="38100" dir="2700000" algn="tl">
                    <a:srgbClr val="000000"/>
                  </a:outerShdw>
                </a:effectLst>
              </a:rPr>
              <a:t> </a:t>
            </a:r>
            <a:r>
              <a:rPr lang="en-US" sz="2200" u="sng" dirty="0">
                <a:solidFill>
                  <a:srgbClr val="FF0000"/>
                </a:solidFill>
                <a:effectLst>
                  <a:outerShdw blurRad="38100" dist="38100" dir="2700000" algn="tl">
                    <a:srgbClr val="000000"/>
                  </a:outerShdw>
                </a:effectLst>
              </a:rPr>
              <a:t>13</a:t>
            </a:r>
            <a:r>
              <a:rPr lang="en-US" sz="2200" dirty="0">
                <a:solidFill>
                  <a:srgbClr val="800000"/>
                </a:solidFill>
                <a:effectLst>
                  <a:outerShdw blurRad="38100" dist="38100" dir="2700000" algn="tl">
                    <a:srgbClr val="000000"/>
                  </a:outerShdw>
                </a:effectLst>
              </a:rPr>
              <a:t> (2 sig figs)</a:t>
            </a:r>
          </a:p>
          <a:p>
            <a:pPr>
              <a:spcBef>
                <a:spcPct val="0"/>
              </a:spcBef>
            </a:pPr>
            <a:endParaRPr lang="en-US" u="sng" dirty="0" smtClean="0">
              <a:solidFill>
                <a:srgbClr val="800000"/>
              </a:solidFill>
              <a:effectLst>
                <a:outerShdw blurRad="38100" dist="38100" dir="2700000" algn="tl">
                  <a:srgbClr val="000000"/>
                </a:outerShdw>
              </a:effectLst>
            </a:endParaRPr>
          </a:p>
          <a:p>
            <a:pPr>
              <a:spcBef>
                <a:spcPct val="0"/>
              </a:spcBef>
            </a:pPr>
            <a:r>
              <a:rPr lang="en-US" sz="2200" u="sng" dirty="0" smtClean="0">
                <a:solidFill>
                  <a:srgbClr val="800000"/>
                </a:solidFill>
                <a:effectLst>
                  <a:outerShdw blurRad="38100" dist="38100" dir="2700000" algn="tl">
                    <a:srgbClr val="000000"/>
                  </a:outerShdw>
                </a:effectLst>
              </a:rPr>
              <a:t>Addition </a:t>
            </a:r>
            <a:r>
              <a:rPr lang="en-US" sz="2200" u="sng" dirty="0">
                <a:solidFill>
                  <a:srgbClr val="800000"/>
                </a:solidFill>
                <a:effectLst>
                  <a:outerShdw blurRad="38100" dist="38100" dir="2700000" algn="tl">
                    <a:srgbClr val="000000"/>
                  </a:outerShdw>
                </a:effectLst>
              </a:rPr>
              <a:t>and Subtraction</a:t>
            </a:r>
            <a:r>
              <a:rPr lang="en-US" sz="2200" dirty="0">
                <a:solidFill>
                  <a:schemeClr val="accent4">
                    <a:lumMod val="10000"/>
                  </a:schemeClr>
                </a:solidFill>
                <a:effectLst>
                  <a:outerShdw blurRad="38100" dist="38100" dir="2700000" algn="tl">
                    <a:srgbClr val="000000"/>
                  </a:outerShdw>
                </a:effectLst>
              </a:rPr>
              <a:t>:  The number of decimal places in the result equals the number of decimal places in the least precise measurement.</a:t>
            </a:r>
          </a:p>
          <a:p>
            <a:pPr algn="ctr">
              <a:spcBef>
                <a:spcPct val="70000"/>
              </a:spcBef>
            </a:pPr>
            <a:r>
              <a:rPr lang="en-US" sz="2200" dirty="0">
                <a:solidFill>
                  <a:srgbClr val="800000"/>
                </a:solidFill>
                <a:effectLst>
                  <a:outerShdw blurRad="38100" dist="38100" dir="2700000" algn="tl">
                    <a:srgbClr val="000000"/>
                  </a:outerShdw>
                </a:effectLst>
              </a:rPr>
              <a:t>6.</a:t>
            </a:r>
            <a:r>
              <a:rPr lang="en-US" sz="2200" u="sng" dirty="0">
                <a:solidFill>
                  <a:srgbClr val="800000"/>
                </a:solidFill>
                <a:effectLst>
                  <a:outerShdw blurRad="38100" dist="38100" dir="2700000" algn="tl">
                    <a:srgbClr val="000000"/>
                  </a:outerShdw>
                </a:effectLst>
              </a:rPr>
              <a:t>8</a:t>
            </a:r>
            <a:r>
              <a:rPr lang="en-US" sz="2200" dirty="0">
                <a:solidFill>
                  <a:srgbClr val="800000"/>
                </a:solidFill>
                <a:effectLst>
                  <a:outerShdw blurRad="38100" dist="38100" dir="2700000" algn="tl">
                    <a:srgbClr val="000000"/>
                  </a:outerShdw>
                </a:effectLst>
              </a:rPr>
              <a:t> + 11.934 =</a:t>
            </a:r>
          </a:p>
          <a:p>
            <a:pPr algn="ctr"/>
            <a:r>
              <a:rPr lang="en-US" sz="2200" dirty="0">
                <a:solidFill>
                  <a:srgbClr val="800000"/>
                </a:solidFill>
                <a:effectLst>
                  <a:outerShdw blurRad="38100" dist="38100" dir="2700000" algn="tl">
                    <a:srgbClr val="000000"/>
                  </a:outerShdw>
                </a:effectLst>
              </a:rPr>
              <a:t>18.734</a:t>
            </a:r>
            <a:r>
              <a:rPr lang="en-US" sz="2200" dirty="0">
                <a:effectLst>
                  <a:outerShdw blurRad="38100" dist="38100" dir="2700000" algn="tl">
                    <a:srgbClr val="000000"/>
                  </a:outerShdw>
                </a:effectLst>
              </a:rPr>
              <a:t> </a:t>
            </a:r>
            <a:r>
              <a:rPr lang="en-US" sz="2200" dirty="0">
                <a:solidFill>
                  <a:srgbClr val="800000"/>
                </a:solidFill>
                <a:effectLst>
                  <a:outerShdw blurRad="38100" dist="38100" dir="2700000" algn="tl">
                    <a:srgbClr val="000000"/>
                  </a:outerShdw>
                </a:effectLst>
                <a:sym typeface="Wingdings" pitchFamily="2" charset="2"/>
              </a:rPr>
              <a:t></a:t>
            </a:r>
            <a:r>
              <a:rPr lang="en-US" sz="2200" dirty="0">
                <a:effectLst>
                  <a:outerShdw blurRad="38100" dist="38100" dir="2700000" algn="tl">
                    <a:srgbClr val="000000"/>
                  </a:outerShdw>
                </a:effectLst>
              </a:rPr>
              <a:t> </a:t>
            </a:r>
            <a:r>
              <a:rPr lang="en-US" sz="2200" dirty="0">
                <a:solidFill>
                  <a:srgbClr val="FF0000"/>
                </a:solidFill>
                <a:effectLst>
                  <a:outerShdw blurRad="38100" dist="38100" dir="2700000" algn="tl">
                    <a:srgbClr val="000000"/>
                  </a:outerShdw>
                </a:effectLst>
              </a:rPr>
              <a:t>18.</a:t>
            </a:r>
            <a:r>
              <a:rPr lang="en-US" sz="2200" u="sng" dirty="0">
                <a:solidFill>
                  <a:srgbClr val="FF0000"/>
                </a:solidFill>
                <a:effectLst>
                  <a:outerShdw blurRad="38100" dist="38100" dir="2700000" algn="tl">
                    <a:srgbClr val="000000"/>
                  </a:outerShdw>
                </a:effectLst>
              </a:rPr>
              <a:t>7</a:t>
            </a:r>
            <a:r>
              <a:rPr lang="en-US" sz="2200" dirty="0">
                <a:effectLst>
                  <a:outerShdw blurRad="38100" dist="38100" dir="2700000" algn="tl">
                    <a:srgbClr val="000000"/>
                  </a:outerShdw>
                </a:effectLst>
              </a:rPr>
              <a:t> </a:t>
            </a:r>
            <a:r>
              <a:rPr lang="en-US" sz="2200" dirty="0">
                <a:solidFill>
                  <a:schemeClr val="accent4">
                    <a:lumMod val="10000"/>
                  </a:schemeClr>
                </a:solidFill>
                <a:effectLst>
                  <a:outerShdw blurRad="38100" dist="38100" dir="2700000" algn="tl">
                    <a:srgbClr val="000000"/>
                  </a:outerShdw>
                </a:effectLst>
              </a:rPr>
              <a:t>(3 sig figs)</a:t>
            </a:r>
          </a:p>
          <a:p>
            <a:endParaRPr lang="en-US" dirty="0"/>
          </a:p>
        </p:txBody>
      </p:sp>
    </p:spTree>
    <p:extLst>
      <p:ext uri="{BB962C8B-B14F-4D97-AF65-F5344CB8AC3E}">
        <p14:creationId xmlns:p14="http://schemas.microsoft.com/office/powerpoint/2010/main" val="1213344802"/>
      </p:ext>
    </p:extLst>
  </p:cSld>
  <p:clrMapOvr>
    <a:masterClrMapping/>
  </p:clrMapOvr>
  <p:transition spd="slow"/>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685800" y="304800"/>
            <a:ext cx="7696200" cy="914400"/>
          </a:xfrm>
        </p:spPr>
        <p:txBody>
          <a:bodyPr/>
          <a:lstStyle/>
          <a:p>
            <a:pPr eaLnBrk="1" hangingPunct="1">
              <a:defRPr/>
            </a:pPr>
            <a:r>
              <a:rPr lang="en-US" smtClean="0"/>
              <a:t>Acids are Proton Donors-</a:t>
            </a:r>
            <a:br>
              <a:rPr lang="en-US" smtClean="0"/>
            </a:br>
            <a:r>
              <a:rPr lang="en-US" sz="2000" smtClean="0"/>
              <a:t>More hydrogens doesn’t mean stronger!!!!</a:t>
            </a:r>
          </a:p>
        </p:txBody>
      </p:sp>
      <p:sp>
        <p:nvSpPr>
          <p:cNvPr id="13315" name="Text Box 3"/>
          <p:cNvSpPr txBox="1">
            <a:spLocks noChangeArrowheads="1"/>
          </p:cNvSpPr>
          <p:nvPr/>
        </p:nvSpPr>
        <p:spPr bwMode="auto">
          <a:xfrm>
            <a:off x="152400" y="1524000"/>
            <a:ext cx="30749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b="1">
                <a:solidFill>
                  <a:schemeClr val="tx1"/>
                </a:solidFill>
                <a:latin typeface="Comic Sans MS" pitchFamily="66" charset="0"/>
              </a:defRPr>
            </a:lvl1pPr>
            <a:lvl2pPr marL="742950" indent="-285750" eaLnBrk="0" hangingPunct="0">
              <a:spcBef>
                <a:spcPct val="20000"/>
              </a:spcBef>
              <a:buChar char="–"/>
              <a:defRPr sz="2000" b="1">
                <a:solidFill>
                  <a:schemeClr val="tx1"/>
                </a:solidFill>
                <a:latin typeface="Comic Sans MS" pitchFamily="66" charset="0"/>
              </a:defRPr>
            </a:lvl2pPr>
            <a:lvl3pPr marL="1143000" indent="-228600" eaLnBrk="0" hangingPunct="0">
              <a:spcBef>
                <a:spcPct val="20000"/>
              </a:spcBef>
              <a:buChar char="•"/>
              <a:defRPr sz="2000" b="1">
                <a:solidFill>
                  <a:schemeClr val="tx1"/>
                </a:solidFill>
                <a:latin typeface="Comic Sans MS" pitchFamily="66" charset="0"/>
              </a:defRPr>
            </a:lvl3pPr>
            <a:lvl4pPr marL="1600200" indent="-228600" eaLnBrk="0" hangingPunct="0">
              <a:spcBef>
                <a:spcPct val="20000"/>
              </a:spcBef>
              <a:buChar char="–"/>
              <a:defRPr sz="2000" b="1">
                <a:solidFill>
                  <a:schemeClr val="tx1"/>
                </a:solidFill>
                <a:latin typeface="Comic Sans MS" pitchFamily="66" charset="0"/>
              </a:defRPr>
            </a:lvl4pPr>
            <a:lvl5pPr marL="2057400" indent="-228600" eaLnBrk="0" hangingPunct="0">
              <a:spcBef>
                <a:spcPct val="20000"/>
              </a:spcBef>
              <a:buChar char="»"/>
              <a:defRPr sz="2000" b="1">
                <a:solidFill>
                  <a:schemeClr val="tx1"/>
                </a:solidFill>
                <a:latin typeface="Comic Sans MS" pitchFamily="66" charset="0"/>
              </a:defRPr>
            </a:lvl5pPr>
            <a:lvl6pPr marL="2514600" indent="-228600" eaLnBrk="0" fontAlgn="base" hangingPunct="0">
              <a:spcBef>
                <a:spcPct val="20000"/>
              </a:spcBef>
              <a:spcAft>
                <a:spcPct val="0"/>
              </a:spcAft>
              <a:buChar char="»"/>
              <a:defRPr sz="2000" b="1">
                <a:solidFill>
                  <a:schemeClr val="tx1"/>
                </a:solidFill>
                <a:latin typeface="Comic Sans MS" pitchFamily="66" charset="0"/>
              </a:defRPr>
            </a:lvl6pPr>
            <a:lvl7pPr marL="2971800" indent="-228600" eaLnBrk="0" fontAlgn="base" hangingPunct="0">
              <a:spcBef>
                <a:spcPct val="20000"/>
              </a:spcBef>
              <a:spcAft>
                <a:spcPct val="0"/>
              </a:spcAft>
              <a:buChar char="»"/>
              <a:defRPr sz="2000" b="1">
                <a:solidFill>
                  <a:schemeClr val="tx1"/>
                </a:solidFill>
                <a:latin typeface="Comic Sans MS" pitchFamily="66" charset="0"/>
              </a:defRPr>
            </a:lvl7pPr>
            <a:lvl8pPr marL="3429000" indent="-228600" eaLnBrk="0" fontAlgn="base" hangingPunct="0">
              <a:spcBef>
                <a:spcPct val="20000"/>
              </a:spcBef>
              <a:spcAft>
                <a:spcPct val="0"/>
              </a:spcAft>
              <a:buChar char="»"/>
              <a:defRPr sz="2000" b="1">
                <a:solidFill>
                  <a:schemeClr val="tx1"/>
                </a:solidFill>
                <a:latin typeface="Comic Sans MS" pitchFamily="66" charset="0"/>
              </a:defRPr>
            </a:lvl8pPr>
            <a:lvl9pPr marL="3886200" indent="-228600" eaLnBrk="0" fontAlgn="base" hangingPunct="0">
              <a:spcBef>
                <a:spcPct val="20000"/>
              </a:spcBef>
              <a:spcAft>
                <a:spcPct val="0"/>
              </a:spcAft>
              <a:buChar char="»"/>
              <a:defRPr sz="2000" b="1">
                <a:solidFill>
                  <a:schemeClr val="tx1"/>
                </a:solidFill>
                <a:latin typeface="Comic Sans MS" pitchFamily="66" charset="0"/>
              </a:defRPr>
            </a:lvl9pPr>
          </a:lstStyle>
          <a:p>
            <a:pPr eaLnBrk="1" hangingPunct="1">
              <a:spcBef>
                <a:spcPct val="0"/>
              </a:spcBef>
              <a:buFontTx/>
              <a:buNone/>
            </a:pPr>
            <a:r>
              <a:rPr lang="en-US" altLang="en-US" sz="2800" u="sng">
                <a:solidFill>
                  <a:srgbClr val="A9A57C"/>
                </a:solidFill>
              </a:rPr>
              <a:t>Mono</a:t>
            </a:r>
            <a:r>
              <a:rPr lang="en-US" altLang="en-US" sz="2800" u="sng">
                <a:solidFill>
                  <a:srgbClr val="2F2B20"/>
                </a:solidFill>
              </a:rPr>
              <a:t>protic acids</a:t>
            </a:r>
          </a:p>
        </p:txBody>
      </p:sp>
      <p:sp>
        <p:nvSpPr>
          <p:cNvPr id="13316" name="Text Box 4"/>
          <p:cNvSpPr txBox="1">
            <a:spLocks noChangeArrowheads="1"/>
          </p:cNvSpPr>
          <p:nvPr/>
        </p:nvSpPr>
        <p:spPr bwMode="auto">
          <a:xfrm>
            <a:off x="3505200" y="1524000"/>
            <a:ext cx="25574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b="1">
                <a:solidFill>
                  <a:schemeClr val="tx1"/>
                </a:solidFill>
                <a:latin typeface="Comic Sans MS" pitchFamily="66" charset="0"/>
              </a:defRPr>
            </a:lvl1pPr>
            <a:lvl2pPr marL="742950" indent="-285750" eaLnBrk="0" hangingPunct="0">
              <a:spcBef>
                <a:spcPct val="20000"/>
              </a:spcBef>
              <a:buChar char="–"/>
              <a:defRPr sz="2000" b="1">
                <a:solidFill>
                  <a:schemeClr val="tx1"/>
                </a:solidFill>
                <a:latin typeface="Comic Sans MS" pitchFamily="66" charset="0"/>
              </a:defRPr>
            </a:lvl2pPr>
            <a:lvl3pPr marL="1143000" indent="-228600" eaLnBrk="0" hangingPunct="0">
              <a:spcBef>
                <a:spcPct val="20000"/>
              </a:spcBef>
              <a:buChar char="•"/>
              <a:defRPr sz="2000" b="1">
                <a:solidFill>
                  <a:schemeClr val="tx1"/>
                </a:solidFill>
                <a:latin typeface="Comic Sans MS" pitchFamily="66" charset="0"/>
              </a:defRPr>
            </a:lvl3pPr>
            <a:lvl4pPr marL="1600200" indent="-228600" eaLnBrk="0" hangingPunct="0">
              <a:spcBef>
                <a:spcPct val="20000"/>
              </a:spcBef>
              <a:buChar char="–"/>
              <a:defRPr sz="2000" b="1">
                <a:solidFill>
                  <a:schemeClr val="tx1"/>
                </a:solidFill>
                <a:latin typeface="Comic Sans MS" pitchFamily="66" charset="0"/>
              </a:defRPr>
            </a:lvl4pPr>
            <a:lvl5pPr marL="2057400" indent="-228600" eaLnBrk="0" hangingPunct="0">
              <a:spcBef>
                <a:spcPct val="20000"/>
              </a:spcBef>
              <a:buChar char="»"/>
              <a:defRPr sz="2000" b="1">
                <a:solidFill>
                  <a:schemeClr val="tx1"/>
                </a:solidFill>
                <a:latin typeface="Comic Sans MS" pitchFamily="66" charset="0"/>
              </a:defRPr>
            </a:lvl5pPr>
            <a:lvl6pPr marL="2514600" indent="-228600" eaLnBrk="0" fontAlgn="base" hangingPunct="0">
              <a:spcBef>
                <a:spcPct val="20000"/>
              </a:spcBef>
              <a:spcAft>
                <a:spcPct val="0"/>
              </a:spcAft>
              <a:buChar char="»"/>
              <a:defRPr sz="2000" b="1">
                <a:solidFill>
                  <a:schemeClr val="tx1"/>
                </a:solidFill>
                <a:latin typeface="Comic Sans MS" pitchFamily="66" charset="0"/>
              </a:defRPr>
            </a:lvl6pPr>
            <a:lvl7pPr marL="2971800" indent="-228600" eaLnBrk="0" fontAlgn="base" hangingPunct="0">
              <a:spcBef>
                <a:spcPct val="20000"/>
              </a:spcBef>
              <a:spcAft>
                <a:spcPct val="0"/>
              </a:spcAft>
              <a:buChar char="»"/>
              <a:defRPr sz="2000" b="1">
                <a:solidFill>
                  <a:schemeClr val="tx1"/>
                </a:solidFill>
                <a:latin typeface="Comic Sans MS" pitchFamily="66" charset="0"/>
              </a:defRPr>
            </a:lvl7pPr>
            <a:lvl8pPr marL="3429000" indent="-228600" eaLnBrk="0" fontAlgn="base" hangingPunct="0">
              <a:spcBef>
                <a:spcPct val="20000"/>
              </a:spcBef>
              <a:spcAft>
                <a:spcPct val="0"/>
              </a:spcAft>
              <a:buChar char="»"/>
              <a:defRPr sz="2000" b="1">
                <a:solidFill>
                  <a:schemeClr val="tx1"/>
                </a:solidFill>
                <a:latin typeface="Comic Sans MS" pitchFamily="66" charset="0"/>
              </a:defRPr>
            </a:lvl8pPr>
            <a:lvl9pPr marL="3886200" indent="-228600" eaLnBrk="0" fontAlgn="base" hangingPunct="0">
              <a:spcBef>
                <a:spcPct val="20000"/>
              </a:spcBef>
              <a:spcAft>
                <a:spcPct val="0"/>
              </a:spcAft>
              <a:buChar char="»"/>
              <a:defRPr sz="2000" b="1">
                <a:solidFill>
                  <a:schemeClr val="tx1"/>
                </a:solidFill>
                <a:latin typeface="Comic Sans MS" pitchFamily="66" charset="0"/>
              </a:defRPr>
            </a:lvl9pPr>
          </a:lstStyle>
          <a:p>
            <a:pPr eaLnBrk="1" hangingPunct="1">
              <a:spcBef>
                <a:spcPct val="0"/>
              </a:spcBef>
              <a:buFontTx/>
              <a:buNone/>
            </a:pPr>
            <a:r>
              <a:rPr lang="en-US" altLang="en-US" sz="2800" u="sng">
                <a:solidFill>
                  <a:srgbClr val="A9A57C"/>
                </a:solidFill>
              </a:rPr>
              <a:t>Di</a:t>
            </a:r>
            <a:r>
              <a:rPr lang="en-US" altLang="en-US" sz="2800" u="sng">
                <a:solidFill>
                  <a:srgbClr val="2F2B20"/>
                </a:solidFill>
              </a:rPr>
              <a:t>protic acids</a:t>
            </a:r>
          </a:p>
        </p:txBody>
      </p:sp>
      <p:sp>
        <p:nvSpPr>
          <p:cNvPr id="13317" name="Text Box 5"/>
          <p:cNvSpPr txBox="1">
            <a:spLocks noChangeArrowheads="1"/>
          </p:cNvSpPr>
          <p:nvPr/>
        </p:nvSpPr>
        <p:spPr bwMode="auto">
          <a:xfrm>
            <a:off x="6324600" y="1524000"/>
            <a:ext cx="27193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b="1">
                <a:solidFill>
                  <a:schemeClr val="tx1"/>
                </a:solidFill>
                <a:latin typeface="Comic Sans MS" pitchFamily="66" charset="0"/>
              </a:defRPr>
            </a:lvl1pPr>
            <a:lvl2pPr marL="742950" indent="-285750" eaLnBrk="0" hangingPunct="0">
              <a:spcBef>
                <a:spcPct val="20000"/>
              </a:spcBef>
              <a:buChar char="–"/>
              <a:defRPr sz="2000" b="1">
                <a:solidFill>
                  <a:schemeClr val="tx1"/>
                </a:solidFill>
                <a:latin typeface="Comic Sans MS" pitchFamily="66" charset="0"/>
              </a:defRPr>
            </a:lvl2pPr>
            <a:lvl3pPr marL="1143000" indent="-228600" eaLnBrk="0" hangingPunct="0">
              <a:spcBef>
                <a:spcPct val="20000"/>
              </a:spcBef>
              <a:buChar char="•"/>
              <a:defRPr sz="2000" b="1">
                <a:solidFill>
                  <a:schemeClr val="tx1"/>
                </a:solidFill>
                <a:latin typeface="Comic Sans MS" pitchFamily="66" charset="0"/>
              </a:defRPr>
            </a:lvl3pPr>
            <a:lvl4pPr marL="1600200" indent="-228600" eaLnBrk="0" hangingPunct="0">
              <a:spcBef>
                <a:spcPct val="20000"/>
              </a:spcBef>
              <a:buChar char="–"/>
              <a:defRPr sz="2000" b="1">
                <a:solidFill>
                  <a:schemeClr val="tx1"/>
                </a:solidFill>
                <a:latin typeface="Comic Sans MS" pitchFamily="66" charset="0"/>
              </a:defRPr>
            </a:lvl4pPr>
            <a:lvl5pPr marL="2057400" indent="-228600" eaLnBrk="0" hangingPunct="0">
              <a:spcBef>
                <a:spcPct val="20000"/>
              </a:spcBef>
              <a:buChar char="»"/>
              <a:defRPr sz="2000" b="1">
                <a:solidFill>
                  <a:schemeClr val="tx1"/>
                </a:solidFill>
                <a:latin typeface="Comic Sans MS" pitchFamily="66" charset="0"/>
              </a:defRPr>
            </a:lvl5pPr>
            <a:lvl6pPr marL="2514600" indent="-228600" eaLnBrk="0" fontAlgn="base" hangingPunct="0">
              <a:spcBef>
                <a:spcPct val="20000"/>
              </a:spcBef>
              <a:spcAft>
                <a:spcPct val="0"/>
              </a:spcAft>
              <a:buChar char="»"/>
              <a:defRPr sz="2000" b="1">
                <a:solidFill>
                  <a:schemeClr val="tx1"/>
                </a:solidFill>
                <a:latin typeface="Comic Sans MS" pitchFamily="66" charset="0"/>
              </a:defRPr>
            </a:lvl6pPr>
            <a:lvl7pPr marL="2971800" indent="-228600" eaLnBrk="0" fontAlgn="base" hangingPunct="0">
              <a:spcBef>
                <a:spcPct val="20000"/>
              </a:spcBef>
              <a:spcAft>
                <a:spcPct val="0"/>
              </a:spcAft>
              <a:buChar char="»"/>
              <a:defRPr sz="2000" b="1">
                <a:solidFill>
                  <a:schemeClr val="tx1"/>
                </a:solidFill>
                <a:latin typeface="Comic Sans MS" pitchFamily="66" charset="0"/>
              </a:defRPr>
            </a:lvl7pPr>
            <a:lvl8pPr marL="3429000" indent="-228600" eaLnBrk="0" fontAlgn="base" hangingPunct="0">
              <a:spcBef>
                <a:spcPct val="20000"/>
              </a:spcBef>
              <a:spcAft>
                <a:spcPct val="0"/>
              </a:spcAft>
              <a:buChar char="»"/>
              <a:defRPr sz="2000" b="1">
                <a:solidFill>
                  <a:schemeClr val="tx1"/>
                </a:solidFill>
                <a:latin typeface="Comic Sans MS" pitchFamily="66" charset="0"/>
              </a:defRPr>
            </a:lvl8pPr>
            <a:lvl9pPr marL="3886200" indent="-228600" eaLnBrk="0" fontAlgn="base" hangingPunct="0">
              <a:spcBef>
                <a:spcPct val="20000"/>
              </a:spcBef>
              <a:spcAft>
                <a:spcPct val="0"/>
              </a:spcAft>
              <a:buChar char="»"/>
              <a:defRPr sz="2000" b="1">
                <a:solidFill>
                  <a:schemeClr val="tx1"/>
                </a:solidFill>
                <a:latin typeface="Comic Sans MS" pitchFamily="66" charset="0"/>
              </a:defRPr>
            </a:lvl9pPr>
          </a:lstStyle>
          <a:p>
            <a:pPr eaLnBrk="1" hangingPunct="1">
              <a:spcBef>
                <a:spcPct val="0"/>
              </a:spcBef>
              <a:buFontTx/>
              <a:buNone/>
            </a:pPr>
            <a:r>
              <a:rPr lang="en-US" altLang="en-US" sz="2800" u="sng">
                <a:solidFill>
                  <a:srgbClr val="A9A57C"/>
                </a:solidFill>
              </a:rPr>
              <a:t>Tri</a:t>
            </a:r>
            <a:r>
              <a:rPr lang="en-US" altLang="en-US" sz="2800" u="sng">
                <a:solidFill>
                  <a:srgbClr val="2F2B20"/>
                </a:solidFill>
              </a:rPr>
              <a:t>protic acids</a:t>
            </a:r>
          </a:p>
        </p:txBody>
      </p:sp>
      <p:sp>
        <p:nvSpPr>
          <p:cNvPr id="165894" name="Text Box 6"/>
          <p:cNvSpPr txBox="1">
            <a:spLocks noChangeArrowheads="1"/>
          </p:cNvSpPr>
          <p:nvPr/>
        </p:nvSpPr>
        <p:spPr bwMode="auto">
          <a:xfrm>
            <a:off x="517525" y="2130425"/>
            <a:ext cx="774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b="1">
                <a:solidFill>
                  <a:schemeClr val="tx1"/>
                </a:solidFill>
                <a:latin typeface="Comic Sans MS" pitchFamily="66" charset="0"/>
              </a:defRPr>
            </a:lvl1pPr>
            <a:lvl2pPr marL="742950" indent="-285750" eaLnBrk="0" hangingPunct="0">
              <a:spcBef>
                <a:spcPct val="20000"/>
              </a:spcBef>
              <a:buChar char="–"/>
              <a:defRPr sz="2000" b="1">
                <a:solidFill>
                  <a:schemeClr val="tx1"/>
                </a:solidFill>
                <a:latin typeface="Comic Sans MS" pitchFamily="66" charset="0"/>
              </a:defRPr>
            </a:lvl2pPr>
            <a:lvl3pPr marL="1143000" indent="-228600" eaLnBrk="0" hangingPunct="0">
              <a:spcBef>
                <a:spcPct val="20000"/>
              </a:spcBef>
              <a:buChar char="•"/>
              <a:defRPr sz="2000" b="1">
                <a:solidFill>
                  <a:schemeClr val="tx1"/>
                </a:solidFill>
                <a:latin typeface="Comic Sans MS" pitchFamily="66" charset="0"/>
              </a:defRPr>
            </a:lvl3pPr>
            <a:lvl4pPr marL="1600200" indent="-228600" eaLnBrk="0" hangingPunct="0">
              <a:spcBef>
                <a:spcPct val="20000"/>
              </a:spcBef>
              <a:buChar char="–"/>
              <a:defRPr sz="2000" b="1">
                <a:solidFill>
                  <a:schemeClr val="tx1"/>
                </a:solidFill>
                <a:latin typeface="Comic Sans MS" pitchFamily="66" charset="0"/>
              </a:defRPr>
            </a:lvl4pPr>
            <a:lvl5pPr marL="2057400" indent="-228600" eaLnBrk="0" hangingPunct="0">
              <a:spcBef>
                <a:spcPct val="20000"/>
              </a:spcBef>
              <a:buChar char="»"/>
              <a:defRPr sz="2000" b="1">
                <a:solidFill>
                  <a:schemeClr val="tx1"/>
                </a:solidFill>
                <a:latin typeface="Comic Sans MS" pitchFamily="66" charset="0"/>
              </a:defRPr>
            </a:lvl5pPr>
            <a:lvl6pPr marL="2514600" indent="-228600" eaLnBrk="0" fontAlgn="base" hangingPunct="0">
              <a:spcBef>
                <a:spcPct val="20000"/>
              </a:spcBef>
              <a:spcAft>
                <a:spcPct val="0"/>
              </a:spcAft>
              <a:buChar char="»"/>
              <a:defRPr sz="2000" b="1">
                <a:solidFill>
                  <a:schemeClr val="tx1"/>
                </a:solidFill>
                <a:latin typeface="Comic Sans MS" pitchFamily="66" charset="0"/>
              </a:defRPr>
            </a:lvl6pPr>
            <a:lvl7pPr marL="2971800" indent="-228600" eaLnBrk="0" fontAlgn="base" hangingPunct="0">
              <a:spcBef>
                <a:spcPct val="20000"/>
              </a:spcBef>
              <a:spcAft>
                <a:spcPct val="0"/>
              </a:spcAft>
              <a:buChar char="»"/>
              <a:defRPr sz="2000" b="1">
                <a:solidFill>
                  <a:schemeClr val="tx1"/>
                </a:solidFill>
                <a:latin typeface="Comic Sans MS" pitchFamily="66" charset="0"/>
              </a:defRPr>
            </a:lvl7pPr>
            <a:lvl8pPr marL="3429000" indent="-228600" eaLnBrk="0" fontAlgn="base" hangingPunct="0">
              <a:spcBef>
                <a:spcPct val="20000"/>
              </a:spcBef>
              <a:spcAft>
                <a:spcPct val="0"/>
              </a:spcAft>
              <a:buChar char="»"/>
              <a:defRPr sz="2000" b="1">
                <a:solidFill>
                  <a:schemeClr val="tx1"/>
                </a:solidFill>
                <a:latin typeface="Comic Sans MS" pitchFamily="66" charset="0"/>
              </a:defRPr>
            </a:lvl8pPr>
            <a:lvl9pPr marL="3886200" indent="-228600" eaLnBrk="0" fontAlgn="base" hangingPunct="0">
              <a:spcBef>
                <a:spcPct val="20000"/>
              </a:spcBef>
              <a:spcAft>
                <a:spcPct val="0"/>
              </a:spcAft>
              <a:buChar char="»"/>
              <a:defRPr sz="2000" b="1">
                <a:solidFill>
                  <a:schemeClr val="tx1"/>
                </a:solidFill>
                <a:latin typeface="Comic Sans MS" pitchFamily="66" charset="0"/>
              </a:defRPr>
            </a:lvl9pPr>
          </a:lstStyle>
          <a:p>
            <a:pPr eaLnBrk="1" hangingPunct="1">
              <a:spcBef>
                <a:spcPct val="0"/>
              </a:spcBef>
              <a:buFontTx/>
              <a:buNone/>
            </a:pPr>
            <a:r>
              <a:rPr lang="en-US" altLang="en-US" sz="2800">
                <a:solidFill>
                  <a:srgbClr val="A9A57C"/>
                </a:solidFill>
              </a:rPr>
              <a:t>H</a:t>
            </a:r>
            <a:r>
              <a:rPr lang="en-US" altLang="en-US" sz="2800">
                <a:solidFill>
                  <a:srgbClr val="2F2B20"/>
                </a:solidFill>
              </a:rPr>
              <a:t>Cl</a:t>
            </a:r>
          </a:p>
        </p:txBody>
      </p:sp>
      <p:sp>
        <p:nvSpPr>
          <p:cNvPr id="165895" name="Text Box 7"/>
          <p:cNvSpPr txBox="1">
            <a:spLocks noChangeArrowheads="1"/>
          </p:cNvSpPr>
          <p:nvPr/>
        </p:nvSpPr>
        <p:spPr bwMode="auto">
          <a:xfrm>
            <a:off x="531813" y="2819400"/>
            <a:ext cx="16779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b="1">
                <a:solidFill>
                  <a:schemeClr val="tx1"/>
                </a:solidFill>
                <a:latin typeface="Comic Sans MS" pitchFamily="66" charset="0"/>
              </a:defRPr>
            </a:lvl1pPr>
            <a:lvl2pPr marL="742950" indent="-285750" eaLnBrk="0" hangingPunct="0">
              <a:spcBef>
                <a:spcPct val="20000"/>
              </a:spcBef>
              <a:buChar char="–"/>
              <a:defRPr sz="2000" b="1">
                <a:solidFill>
                  <a:schemeClr val="tx1"/>
                </a:solidFill>
                <a:latin typeface="Comic Sans MS" pitchFamily="66" charset="0"/>
              </a:defRPr>
            </a:lvl2pPr>
            <a:lvl3pPr marL="1143000" indent="-228600" eaLnBrk="0" hangingPunct="0">
              <a:spcBef>
                <a:spcPct val="20000"/>
              </a:spcBef>
              <a:buChar char="•"/>
              <a:defRPr sz="2000" b="1">
                <a:solidFill>
                  <a:schemeClr val="tx1"/>
                </a:solidFill>
                <a:latin typeface="Comic Sans MS" pitchFamily="66" charset="0"/>
              </a:defRPr>
            </a:lvl3pPr>
            <a:lvl4pPr marL="1600200" indent="-228600" eaLnBrk="0" hangingPunct="0">
              <a:spcBef>
                <a:spcPct val="20000"/>
              </a:spcBef>
              <a:buChar char="–"/>
              <a:defRPr sz="2000" b="1">
                <a:solidFill>
                  <a:schemeClr val="tx1"/>
                </a:solidFill>
                <a:latin typeface="Comic Sans MS" pitchFamily="66" charset="0"/>
              </a:defRPr>
            </a:lvl4pPr>
            <a:lvl5pPr marL="2057400" indent="-228600" eaLnBrk="0" hangingPunct="0">
              <a:spcBef>
                <a:spcPct val="20000"/>
              </a:spcBef>
              <a:buChar char="»"/>
              <a:defRPr sz="2000" b="1">
                <a:solidFill>
                  <a:schemeClr val="tx1"/>
                </a:solidFill>
                <a:latin typeface="Comic Sans MS" pitchFamily="66" charset="0"/>
              </a:defRPr>
            </a:lvl5pPr>
            <a:lvl6pPr marL="2514600" indent="-228600" eaLnBrk="0" fontAlgn="base" hangingPunct="0">
              <a:spcBef>
                <a:spcPct val="20000"/>
              </a:spcBef>
              <a:spcAft>
                <a:spcPct val="0"/>
              </a:spcAft>
              <a:buChar char="»"/>
              <a:defRPr sz="2000" b="1">
                <a:solidFill>
                  <a:schemeClr val="tx1"/>
                </a:solidFill>
                <a:latin typeface="Comic Sans MS" pitchFamily="66" charset="0"/>
              </a:defRPr>
            </a:lvl6pPr>
            <a:lvl7pPr marL="2971800" indent="-228600" eaLnBrk="0" fontAlgn="base" hangingPunct="0">
              <a:spcBef>
                <a:spcPct val="20000"/>
              </a:spcBef>
              <a:spcAft>
                <a:spcPct val="0"/>
              </a:spcAft>
              <a:buChar char="»"/>
              <a:defRPr sz="2000" b="1">
                <a:solidFill>
                  <a:schemeClr val="tx1"/>
                </a:solidFill>
                <a:latin typeface="Comic Sans MS" pitchFamily="66" charset="0"/>
              </a:defRPr>
            </a:lvl7pPr>
            <a:lvl8pPr marL="3429000" indent="-228600" eaLnBrk="0" fontAlgn="base" hangingPunct="0">
              <a:spcBef>
                <a:spcPct val="20000"/>
              </a:spcBef>
              <a:spcAft>
                <a:spcPct val="0"/>
              </a:spcAft>
              <a:buChar char="»"/>
              <a:defRPr sz="2000" b="1">
                <a:solidFill>
                  <a:schemeClr val="tx1"/>
                </a:solidFill>
                <a:latin typeface="Comic Sans MS" pitchFamily="66" charset="0"/>
              </a:defRPr>
            </a:lvl8pPr>
            <a:lvl9pPr marL="3886200" indent="-228600" eaLnBrk="0" fontAlgn="base" hangingPunct="0">
              <a:spcBef>
                <a:spcPct val="20000"/>
              </a:spcBef>
              <a:spcAft>
                <a:spcPct val="0"/>
              </a:spcAft>
              <a:buChar char="»"/>
              <a:defRPr sz="2000" b="1">
                <a:solidFill>
                  <a:schemeClr val="tx1"/>
                </a:solidFill>
                <a:latin typeface="Comic Sans MS" pitchFamily="66" charset="0"/>
              </a:defRPr>
            </a:lvl9pPr>
          </a:lstStyle>
          <a:p>
            <a:pPr eaLnBrk="1" hangingPunct="1">
              <a:spcBef>
                <a:spcPct val="0"/>
              </a:spcBef>
              <a:buFontTx/>
              <a:buNone/>
            </a:pPr>
            <a:r>
              <a:rPr lang="en-US" altLang="en-US" sz="2800">
                <a:solidFill>
                  <a:srgbClr val="A9A57C"/>
                </a:solidFill>
              </a:rPr>
              <a:t>H</a:t>
            </a:r>
            <a:r>
              <a:rPr lang="en-US" altLang="en-US" sz="2800">
                <a:solidFill>
                  <a:srgbClr val="2F2B20"/>
                </a:solidFill>
              </a:rPr>
              <a:t>C</a:t>
            </a:r>
            <a:r>
              <a:rPr lang="en-US" altLang="en-US" sz="2800" baseline="-25000">
                <a:solidFill>
                  <a:srgbClr val="2F2B20"/>
                </a:solidFill>
              </a:rPr>
              <a:t>2</a:t>
            </a:r>
            <a:r>
              <a:rPr lang="en-US" altLang="en-US" sz="2800">
                <a:solidFill>
                  <a:srgbClr val="2F2B20"/>
                </a:solidFill>
              </a:rPr>
              <a:t>H</a:t>
            </a:r>
            <a:r>
              <a:rPr lang="en-US" altLang="en-US" sz="2800" baseline="-25000">
                <a:solidFill>
                  <a:srgbClr val="2F2B20"/>
                </a:solidFill>
              </a:rPr>
              <a:t>3</a:t>
            </a:r>
            <a:r>
              <a:rPr lang="en-US" altLang="en-US" sz="2800">
                <a:solidFill>
                  <a:srgbClr val="2F2B20"/>
                </a:solidFill>
              </a:rPr>
              <a:t>O</a:t>
            </a:r>
            <a:r>
              <a:rPr lang="en-US" altLang="en-US" sz="2800" baseline="-25000">
                <a:solidFill>
                  <a:srgbClr val="2F2B20"/>
                </a:solidFill>
              </a:rPr>
              <a:t>2</a:t>
            </a:r>
          </a:p>
        </p:txBody>
      </p:sp>
      <p:sp>
        <p:nvSpPr>
          <p:cNvPr id="165896" name="Text Box 8"/>
          <p:cNvSpPr txBox="1">
            <a:spLocks noChangeArrowheads="1"/>
          </p:cNvSpPr>
          <p:nvPr/>
        </p:nvSpPr>
        <p:spPr bwMode="auto">
          <a:xfrm>
            <a:off x="533400" y="3581400"/>
            <a:ext cx="1177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b="1">
                <a:solidFill>
                  <a:schemeClr val="tx1"/>
                </a:solidFill>
                <a:latin typeface="Comic Sans MS" pitchFamily="66" charset="0"/>
              </a:defRPr>
            </a:lvl1pPr>
            <a:lvl2pPr marL="742950" indent="-285750" eaLnBrk="0" hangingPunct="0">
              <a:spcBef>
                <a:spcPct val="20000"/>
              </a:spcBef>
              <a:buChar char="–"/>
              <a:defRPr sz="2000" b="1">
                <a:solidFill>
                  <a:schemeClr val="tx1"/>
                </a:solidFill>
                <a:latin typeface="Comic Sans MS" pitchFamily="66" charset="0"/>
              </a:defRPr>
            </a:lvl2pPr>
            <a:lvl3pPr marL="1143000" indent="-228600" eaLnBrk="0" hangingPunct="0">
              <a:spcBef>
                <a:spcPct val="20000"/>
              </a:spcBef>
              <a:buChar char="•"/>
              <a:defRPr sz="2000" b="1">
                <a:solidFill>
                  <a:schemeClr val="tx1"/>
                </a:solidFill>
                <a:latin typeface="Comic Sans MS" pitchFamily="66" charset="0"/>
              </a:defRPr>
            </a:lvl3pPr>
            <a:lvl4pPr marL="1600200" indent="-228600" eaLnBrk="0" hangingPunct="0">
              <a:spcBef>
                <a:spcPct val="20000"/>
              </a:spcBef>
              <a:buChar char="–"/>
              <a:defRPr sz="2000" b="1">
                <a:solidFill>
                  <a:schemeClr val="tx1"/>
                </a:solidFill>
                <a:latin typeface="Comic Sans MS" pitchFamily="66" charset="0"/>
              </a:defRPr>
            </a:lvl4pPr>
            <a:lvl5pPr marL="2057400" indent="-228600" eaLnBrk="0" hangingPunct="0">
              <a:spcBef>
                <a:spcPct val="20000"/>
              </a:spcBef>
              <a:buChar char="»"/>
              <a:defRPr sz="2000" b="1">
                <a:solidFill>
                  <a:schemeClr val="tx1"/>
                </a:solidFill>
                <a:latin typeface="Comic Sans MS" pitchFamily="66" charset="0"/>
              </a:defRPr>
            </a:lvl5pPr>
            <a:lvl6pPr marL="2514600" indent="-228600" eaLnBrk="0" fontAlgn="base" hangingPunct="0">
              <a:spcBef>
                <a:spcPct val="20000"/>
              </a:spcBef>
              <a:spcAft>
                <a:spcPct val="0"/>
              </a:spcAft>
              <a:buChar char="»"/>
              <a:defRPr sz="2000" b="1">
                <a:solidFill>
                  <a:schemeClr val="tx1"/>
                </a:solidFill>
                <a:latin typeface="Comic Sans MS" pitchFamily="66" charset="0"/>
              </a:defRPr>
            </a:lvl6pPr>
            <a:lvl7pPr marL="2971800" indent="-228600" eaLnBrk="0" fontAlgn="base" hangingPunct="0">
              <a:spcBef>
                <a:spcPct val="20000"/>
              </a:spcBef>
              <a:spcAft>
                <a:spcPct val="0"/>
              </a:spcAft>
              <a:buChar char="»"/>
              <a:defRPr sz="2000" b="1">
                <a:solidFill>
                  <a:schemeClr val="tx1"/>
                </a:solidFill>
                <a:latin typeface="Comic Sans MS" pitchFamily="66" charset="0"/>
              </a:defRPr>
            </a:lvl7pPr>
            <a:lvl8pPr marL="3429000" indent="-228600" eaLnBrk="0" fontAlgn="base" hangingPunct="0">
              <a:spcBef>
                <a:spcPct val="20000"/>
              </a:spcBef>
              <a:spcAft>
                <a:spcPct val="0"/>
              </a:spcAft>
              <a:buChar char="»"/>
              <a:defRPr sz="2000" b="1">
                <a:solidFill>
                  <a:schemeClr val="tx1"/>
                </a:solidFill>
                <a:latin typeface="Comic Sans MS" pitchFamily="66" charset="0"/>
              </a:defRPr>
            </a:lvl8pPr>
            <a:lvl9pPr marL="3886200" indent="-228600" eaLnBrk="0" fontAlgn="base" hangingPunct="0">
              <a:spcBef>
                <a:spcPct val="20000"/>
              </a:spcBef>
              <a:spcAft>
                <a:spcPct val="0"/>
              </a:spcAft>
              <a:buChar char="»"/>
              <a:defRPr sz="2000" b="1">
                <a:solidFill>
                  <a:schemeClr val="tx1"/>
                </a:solidFill>
                <a:latin typeface="Comic Sans MS" pitchFamily="66" charset="0"/>
              </a:defRPr>
            </a:lvl9pPr>
          </a:lstStyle>
          <a:p>
            <a:pPr eaLnBrk="1" hangingPunct="1">
              <a:spcBef>
                <a:spcPct val="0"/>
              </a:spcBef>
              <a:buFontTx/>
              <a:buNone/>
            </a:pPr>
            <a:r>
              <a:rPr lang="en-US" altLang="en-US" sz="2800">
                <a:solidFill>
                  <a:srgbClr val="A9A57C"/>
                </a:solidFill>
              </a:rPr>
              <a:t>H</a:t>
            </a:r>
            <a:r>
              <a:rPr lang="en-US" altLang="en-US" sz="2800">
                <a:solidFill>
                  <a:srgbClr val="2F2B20"/>
                </a:solidFill>
              </a:rPr>
              <a:t>NO</a:t>
            </a:r>
            <a:r>
              <a:rPr lang="en-US" altLang="en-US" sz="2800" baseline="-25000">
                <a:solidFill>
                  <a:srgbClr val="2F2B20"/>
                </a:solidFill>
              </a:rPr>
              <a:t>3</a:t>
            </a:r>
          </a:p>
        </p:txBody>
      </p:sp>
      <p:sp>
        <p:nvSpPr>
          <p:cNvPr id="165897" name="Text Box 9"/>
          <p:cNvSpPr txBox="1">
            <a:spLocks noChangeArrowheads="1"/>
          </p:cNvSpPr>
          <p:nvPr/>
        </p:nvSpPr>
        <p:spPr bwMode="auto">
          <a:xfrm>
            <a:off x="4127500" y="2130425"/>
            <a:ext cx="1282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b="1">
                <a:solidFill>
                  <a:schemeClr val="tx1"/>
                </a:solidFill>
                <a:latin typeface="Comic Sans MS" pitchFamily="66" charset="0"/>
              </a:defRPr>
            </a:lvl1pPr>
            <a:lvl2pPr marL="742950" indent="-285750" eaLnBrk="0" hangingPunct="0">
              <a:spcBef>
                <a:spcPct val="20000"/>
              </a:spcBef>
              <a:buChar char="–"/>
              <a:defRPr sz="2000" b="1">
                <a:solidFill>
                  <a:schemeClr val="tx1"/>
                </a:solidFill>
                <a:latin typeface="Comic Sans MS" pitchFamily="66" charset="0"/>
              </a:defRPr>
            </a:lvl2pPr>
            <a:lvl3pPr marL="1143000" indent="-228600" eaLnBrk="0" hangingPunct="0">
              <a:spcBef>
                <a:spcPct val="20000"/>
              </a:spcBef>
              <a:buChar char="•"/>
              <a:defRPr sz="2000" b="1">
                <a:solidFill>
                  <a:schemeClr val="tx1"/>
                </a:solidFill>
                <a:latin typeface="Comic Sans MS" pitchFamily="66" charset="0"/>
              </a:defRPr>
            </a:lvl3pPr>
            <a:lvl4pPr marL="1600200" indent="-228600" eaLnBrk="0" hangingPunct="0">
              <a:spcBef>
                <a:spcPct val="20000"/>
              </a:spcBef>
              <a:buChar char="–"/>
              <a:defRPr sz="2000" b="1">
                <a:solidFill>
                  <a:schemeClr val="tx1"/>
                </a:solidFill>
                <a:latin typeface="Comic Sans MS" pitchFamily="66" charset="0"/>
              </a:defRPr>
            </a:lvl4pPr>
            <a:lvl5pPr marL="2057400" indent="-228600" eaLnBrk="0" hangingPunct="0">
              <a:spcBef>
                <a:spcPct val="20000"/>
              </a:spcBef>
              <a:buChar char="»"/>
              <a:defRPr sz="2000" b="1">
                <a:solidFill>
                  <a:schemeClr val="tx1"/>
                </a:solidFill>
                <a:latin typeface="Comic Sans MS" pitchFamily="66" charset="0"/>
              </a:defRPr>
            </a:lvl5pPr>
            <a:lvl6pPr marL="2514600" indent="-228600" eaLnBrk="0" fontAlgn="base" hangingPunct="0">
              <a:spcBef>
                <a:spcPct val="20000"/>
              </a:spcBef>
              <a:spcAft>
                <a:spcPct val="0"/>
              </a:spcAft>
              <a:buChar char="»"/>
              <a:defRPr sz="2000" b="1">
                <a:solidFill>
                  <a:schemeClr val="tx1"/>
                </a:solidFill>
                <a:latin typeface="Comic Sans MS" pitchFamily="66" charset="0"/>
              </a:defRPr>
            </a:lvl6pPr>
            <a:lvl7pPr marL="2971800" indent="-228600" eaLnBrk="0" fontAlgn="base" hangingPunct="0">
              <a:spcBef>
                <a:spcPct val="20000"/>
              </a:spcBef>
              <a:spcAft>
                <a:spcPct val="0"/>
              </a:spcAft>
              <a:buChar char="»"/>
              <a:defRPr sz="2000" b="1">
                <a:solidFill>
                  <a:schemeClr val="tx1"/>
                </a:solidFill>
                <a:latin typeface="Comic Sans MS" pitchFamily="66" charset="0"/>
              </a:defRPr>
            </a:lvl7pPr>
            <a:lvl8pPr marL="3429000" indent="-228600" eaLnBrk="0" fontAlgn="base" hangingPunct="0">
              <a:spcBef>
                <a:spcPct val="20000"/>
              </a:spcBef>
              <a:spcAft>
                <a:spcPct val="0"/>
              </a:spcAft>
              <a:buChar char="»"/>
              <a:defRPr sz="2000" b="1">
                <a:solidFill>
                  <a:schemeClr val="tx1"/>
                </a:solidFill>
                <a:latin typeface="Comic Sans MS" pitchFamily="66" charset="0"/>
              </a:defRPr>
            </a:lvl8pPr>
            <a:lvl9pPr marL="3886200" indent="-228600" eaLnBrk="0" fontAlgn="base" hangingPunct="0">
              <a:spcBef>
                <a:spcPct val="20000"/>
              </a:spcBef>
              <a:spcAft>
                <a:spcPct val="0"/>
              </a:spcAft>
              <a:buChar char="»"/>
              <a:defRPr sz="2000" b="1">
                <a:solidFill>
                  <a:schemeClr val="tx1"/>
                </a:solidFill>
                <a:latin typeface="Comic Sans MS" pitchFamily="66" charset="0"/>
              </a:defRPr>
            </a:lvl9pPr>
          </a:lstStyle>
          <a:p>
            <a:pPr eaLnBrk="1" hangingPunct="1">
              <a:spcBef>
                <a:spcPct val="0"/>
              </a:spcBef>
              <a:buFontTx/>
              <a:buNone/>
            </a:pPr>
            <a:r>
              <a:rPr lang="en-US" altLang="en-US" sz="2800">
                <a:solidFill>
                  <a:srgbClr val="A9A57C"/>
                </a:solidFill>
              </a:rPr>
              <a:t>H</a:t>
            </a:r>
            <a:r>
              <a:rPr lang="en-US" altLang="en-US" sz="2800" baseline="-25000">
                <a:solidFill>
                  <a:srgbClr val="A9A57C"/>
                </a:solidFill>
              </a:rPr>
              <a:t>2</a:t>
            </a:r>
            <a:r>
              <a:rPr lang="en-US" altLang="en-US" sz="2800">
                <a:solidFill>
                  <a:srgbClr val="2F2B20"/>
                </a:solidFill>
              </a:rPr>
              <a:t>SO</a:t>
            </a:r>
            <a:r>
              <a:rPr lang="en-US" altLang="en-US" sz="2800" baseline="-25000">
                <a:solidFill>
                  <a:srgbClr val="2F2B20"/>
                </a:solidFill>
              </a:rPr>
              <a:t>4</a:t>
            </a:r>
          </a:p>
        </p:txBody>
      </p:sp>
      <p:sp>
        <p:nvSpPr>
          <p:cNvPr id="165898" name="Text Box 10"/>
          <p:cNvSpPr txBox="1">
            <a:spLocks noChangeArrowheads="1"/>
          </p:cNvSpPr>
          <p:nvPr/>
        </p:nvSpPr>
        <p:spPr bwMode="auto">
          <a:xfrm>
            <a:off x="4152900" y="2892425"/>
            <a:ext cx="1257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b="1">
                <a:solidFill>
                  <a:schemeClr val="tx1"/>
                </a:solidFill>
                <a:latin typeface="Comic Sans MS" pitchFamily="66" charset="0"/>
              </a:defRPr>
            </a:lvl1pPr>
            <a:lvl2pPr marL="742950" indent="-285750" eaLnBrk="0" hangingPunct="0">
              <a:spcBef>
                <a:spcPct val="20000"/>
              </a:spcBef>
              <a:buChar char="–"/>
              <a:defRPr sz="2000" b="1">
                <a:solidFill>
                  <a:schemeClr val="tx1"/>
                </a:solidFill>
                <a:latin typeface="Comic Sans MS" pitchFamily="66" charset="0"/>
              </a:defRPr>
            </a:lvl2pPr>
            <a:lvl3pPr marL="1143000" indent="-228600" eaLnBrk="0" hangingPunct="0">
              <a:spcBef>
                <a:spcPct val="20000"/>
              </a:spcBef>
              <a:buChar char="•"/>
              <a:defRPr sz="2000" b="1">
                <a:solidFill>
                  <a:schemeClr val="tx1"/>
                </a:solidFill>
                <a:latin typeface="Comic Sans MS" pitchFamily="66" charset="0"/>
              </a:defRPr>
            </a:lvl3pPr>
            <a:lvl4pPr marL="1600200" indent="-228600" eaLnBrk="0" hangingPunct="0">
              <a:spcBef>
                <a:spcPct val="20000"/>
              </a:spcBef>
              <a:buChar char="–"/>
              <a:defRPr sz="2000" b="1">
                <a:solidFill>
                  <a:schemeClr val="tx1"/>
                </a:solidFill>
                <a:latin typeface="Comic Sans MS" pitchFamily="66" charset="0"/>
              </a:defRPr>
            </a:lvl4pPr>
            <a:lvl5pPr marL="2057400" indent="-228600" eaLnBrk="0" hangingPunct="0">
              <a:spcBef>
                <a:spcPct val="20000"/>
              </a:spcBef>
              <a:buChar char="»"/>
              <a:defRPr sz="2000" b="1">
                <a:solidFill>
                  <a:schemeClr val="tx1"/>
                </a:solidFill>
                <a:latin typeface="Comic Sans MS" pitchFamily="66" charset="0"/>
              </a:defRPr>
            </a:lvl5pPr>
            <a:lvl6pPr marL="2514600" indent="-228600" eaLnBrk="0" fontAlgn="base" hangingPunct="0">
              <a:spcBef>
                <a:spcPct val="20000"/>
              </a:spcBef>
              <a:spcAft>
                <a:spcPct val="0"/>
              </a:spcAft>
              <a:buChar char="»"/>
              <a:defRPr sz="2000" b="1">
                <a:solidFill>
                  <a:schemeClr val="tx1"/>
                </a:solidFill>
                <a:latin typeface="Comic Sans MS" pitchFamily="66" charset="0"/>
              </a:defRPr>
            </a:lvl6pPr>
            <a:lvl7pPr marL="2971800" indent="-228600" eaLnBrk="0" fontAlgn="base" hangingPunct="0">
              <a:spcBef>
                <a:spcPct val="20000"/>
              </a:spcBef>
              <a:spcAft>
                <a:spcPct val="0"/>
              </a:spcAft>
              <a:buChar char="»"/>
              <a:defRPr sz="2000" b="1">
                <a:solidFill>
                  <a:schemeClr val="tx1"/>
                </a:solidFill>
                <a:latin typeface="Comic Sans MS" pitchFamily="66" charset="0"/>
              </a:defRPr>
            </a:lvl7pPr>
            <a:lvl8pPr marL="3429000" indent="-228600" eaLnBrk="0" fontAlgn="base" hangingPunct="0">
              <a:spcBef>
                <a:spcPct val="20000"/>
              </a:spcBef>
              <a:spcAft>
                <a:spcPct val="0"/>
              </a:spcAft>
              <a:buChar char="»"/>
              <a:defRPr sz="2000" b="1">
                <a:solidFill>
                  <a:schemeClr val="tx1"/>
                </a:solidFill>
                <a:latin typeface="Comic Sans MS" pitchFamily="66" charset="0"/>
              </a:defRPr>
            </a:lvl8pPr>
            <a:lvl9pPr marL="3886200" indent="-228600" eaLnBrk="0" fontAlgn="base" hangingPunct="0">
              <a:spcBef>
                <a:spcPct val="20000"/>
              </a:spcBef>
              <a:spcAft>
                <a:spcPct val="0"/>
              </a:spcAft>
              <a:buChar char="»"/>
              <a:defRPr sz="2000" b="1">
                <a:solidFill>
                  <a:schemeClr val="tx1"/>
                </a:solidFill>
                <a:latin typeface="Comic Sans MS" pitchFamily="66" charset="0"/>
              </a:defRPr>
            </a:lvl9pPr>
          </a:lstStyle>
          <a:p>
            <a:pPr eaLnBrk="1" hangingPunct="1">
              <a:spcBef>
                <a:spcPct val="0"/>
              </a:spcBef>
              <a:buFontTx/>
              <a:buNone/>
            </a:pPr>
            <a:r>
              <a:rPr lang="en-US" altLang="en-US" sz="2800">
                <a:solidFill>
                  <a:srgbClr val="A9A57C"/>
                </a:solidFill>
              </a:rPr>
              <a:t>H</a:t>
            </a:r>
            <a:r>
              <a:rPr lang="en-US" altLang="en-US" sz="2800" baseline="-25000">
                <a:solidFill>
                  <a:srgbClr val="A9A57C"/>
                </a:solidFill>
              </a:rPr>
              <a:t>2</a:t>
            </a:r>
            <a:r>
              <a:rPr lang="en-US" altLang="en-US" sz="2800">
                <a:solidFill>
                  <a:srgbClr val="2F2B20"/>
                </a:solidFill>
              </a:rPr>
              <a:t>CO</a:t>
            </a:r>
            <a:r>
              <a:rPr lang="en-US" altLang="en-US" sz="2800" baseline="-25000">
                <a:solidFill>
                  <a:srgbClr val="2F2B20"/>
                </a:solidFill>
              </a:rPr>
              <a:t>3</a:t>
            </a:r>
          </a:p>
        </p:txBody>
      </p:sp>
      <p:sp>
        <p:nvSpPr>
          <p:cNvPr id="165899" name="Text Box 11"/>
          <p:cNvSpPr txBox="1">
            <a:spLocks noChangeArrowheads="1"/>
          </p:cNvSpPr>
          <p:nvPr/>
        </p:nvSpPr>
        <p:spPr bwMode="auto">
          <a:xfrm>
            <a:off x="7080250" y="2054225"/>
            <a:ext cx="1225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b="1">
                <a:solidFill>
                  <a:schemeClr val="tx1"/>
                </a:solidFill>
                <a:latin typeface="Comic Sans MS" pitchFamily="66" charset="0"/>
              </a:defRPr>
            </a:lvl1pPr>
            <a:lvl2pPr marL="742950" indent="-285750" eaLnBrk="0" hangingPunct="0">
              <a:spcBef>
                <a:spcPct val="20000"/>
              </a:spcBef>
              <a:buChar char="–"/>
              <a:defRPr sz="2000" b="1">
                <a:solidFill>
                  <a:schemeClr val="tx1"/>
                </a:solidFill>
                <a:latin typeface="Comic Sans MS" pitchFamily="66" charset="0"/>
              </a:defRPr>
            </a:lvl2pPr>
            <a:lvl3pPr marL="1143000" indent="-228600" eaLnBrk="0" hangingPunct="0">
              <a:spcBef>
                <a:spcPct val="20000"/>
              </a:spcBef>
              <a:buChar char="•"/>
              <a:defRPr sz="2000" b="1">
                <a:solidFill>
                  <a:schemeClr val="tx1"/>
                </a:solidFill>
                <a:latin typeface="Comic Sans MS" pitchFamily="66" charset="0"/>
              </a:defRPr>
            </a:lvl3pPr>
            <a:lvl4pPr marL="1600200" indent="-228600" eaLnBrk="0" hangingPunct="0">
              <a:spcBef>
                <a:spcPct val="20000"/>
              </a:spcBef>
              <a:buChar char="–"/>
              <a:defRPr sz="2000" b="1">
                <a:solidFill>
                  <a:schemeClr val="tx1"/>
                </a:solidFill>
                <a:latin typeface="Comic Sans MS" pitchFamily="66" charset="0"/>
              </a:defRPr>
            </a:lvl4pPr>
            <a:lvl5pPr marL="2057400" indent="-228600" eaLnBrk="0" hangingPunct="0">
              <a:spcBef>
                <a:spcPct val="20000"/>
              </a:spcBef>
              <a:buChar char="»"/>
              <a:defRPr sz="2000" b="1">
                <a:solidFill>
                  <a:schemeClr val="tx1"/>
                </a:solidFill>
                <a:latin typeface="Comic Sans MS" pitchFamily="66" charset="0"/>
              </a:defRPr>
            </a:lvl5pPr>
            <a:lvl6pPr marL="2514600" indent="-228600" eaLnBrk="0" fontAlgn="base" hangingPunct="0">
              <a:spcBef>
                <a:spcPct val="20000"/>
              </a:spcBef>
              <a:spcAft>
                <a:spcPct val="0"/>
              </a:spcAft>
              <a:buChar char="»"/>
              <a:defRPr sz="2000" b="1">
                <a:solidFill>
                  <a:schemeClr val="tx1"/>
                </a:solidFill>
                <a:latin typeface="Comic Sans MS" pitchFamily="66" charset="0"/>
              </a:defRPr>
            </a:lvl6pPr>
            <a:lvl7pPr marL="2971800" indent="-228600" eaLnBrk="0" fontAlgn="base" hangingPunct="0">
              <a:spcBef>
                <a:spcPct val="20000"/>
              </a:spcBef>
              <a:spcAft>
                <a:spcPct val="0"/>
              </a:spcAft>
              <a:buChar char="»"/>
              <a:defRPr sz="2000" b="1">
                <a:solidFill>
                  <a:schemeClr val="tx1"/>
                </a:solidFill>
                <a:latin typeface="Comic Sans MS" pitchFamily="66" charset="0"/>
              </a:defRPr>
            </a:lvl7pPr>
            <a:lvl8pPr marL="3429000" indent="-228600" eaLnBrk="0" fontAlgn="base" hangingPunct="0">
              <a:spcBef>
                <a:spcPct val="20000"/>
              </a:spcBef>
              <a:spcAft>
                <a:spcPct val="0"/>
              </a:spcAft>
              <a:buChar char="»"/>
              <a:defRPr sz="2000" b="1">
                <a:solidFill>
                  <a:schemeClr val="tx1"/>
                </a:solidFill>
                <a:latin typeface="Comic Sans MS" pitchFamily="66" charset="0"/>
              </a:defRPr>
            </a:lvl8pPr>
            <a:lvl9pPr marL="3886200" indent="-228600" eaLnBrk="0" fontAlgn="base" hangingPunct="0">
              <a:spcBef>
                <a:spcPct val="20000"/>
              </a:spcBef>
              <a:spcAft>
                <a:spcPct val="0"/>
              </a:spcAft>
              <a:buChar char="»"/>
              <a:defRPr sz="2000" b="1">
                <a:solidFill>
                  <a:schemeClr val="tx1"/>
                </a:solidFill>
                <a:latin typeface="Comic Sans MS" pitchFamily="66" charset="0"/>
              </a:defRPr>
            </a:lvl9pPr>
          </a:lstStyle>
          <a:p>
            <a:pPr eaLnBrk="1" hangingPunct="1">
              <a:spcBef>
                <a:spcPct val="0"/>
              </a:spcBef>
              <a:buFontTx/>
              <a:buNone/>
            </a:pPr>
            <a:r>
              <a:rPr lang="en-US" altLang="en-US" sz="2800">
                <a:solidFill>
                  <a:srgbClr val="A9A57C"/>
                </a:solidFill>
              </a:rPr>
              <a:t>H</a:t>
            </a:r>
            <a:r>
              <a:rPr lang="en-US" altLang="en-US" sz="2800" baseline="-25000">
                <a:solidFill>
                  <a:srgbClr val="A9A57C"/>
                </a:solidFill>
              </a:rPr>
              <a:t>3</a:t>
            </a:r>
            <a:r>
              <a:rPr lang="en-US" altLang="en-US" sz="2800">
                <a:solidFill>
                  <a:srgbClr val="2F2B20"/>
                </a:solidFill>
              </a:rPr>
              <a:t>PO</a:t>
            </a:r>
            <a:r>
              <a:rPr lang="en-US" altLang="en-US" sz="2800" baseline="-25000">
                <a:solidFill>
                  <a:srgbClr val="2F2B20"/>
                </a:solidFill>
              </a:rPr>
              <a:t>4</a:t>
            </a:r>
          </a:p>
        </p:txBody>
      </p:sp>
    </p:spTree>
    <p:extLst>
      <p:ext uri="{BB962C8B-B14F-4D97-AF65-F5344CB8AC3E}">
        <p14:creationId xmlns:p14="http://schemas.microsoft.com/office/powerpoint/2010/main" val="33682126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5894"/>
                                        </p:tgtEl>
                                        <p:attrNameLst>
                                          <p:attrName>style.visibility</p:attrName>
                                        </p:attrNameLst>
                                      </p:cBhvr>
                                      <p:to>
                                        <p:strVal val="visible"/>
                                      </p:to>
                                    </p:set>
                                    <p:anim calcmode="lin" valueType="num">
                                      <p:cBhvr additive="base">
                                        <p:cTn id="7" dur="500" fill="hold"/>
                                        <p:tgtEl>
                                          <p:spTgt spid="165894"/>
                                        </p:tgtEl>
                                        <p:attrNameLst>
                                          <p:attrName>ppt_x</p:attrName>
                                        </p:attrNameLst>
                                      </p:cBhvr>
                                      <p:tavLst>
                                        <p:tav tm="0">
                                          <p:val>
                                            <p:strVal val="#ppt_x"/>
                                          </p:val>
                                        </p:tav>
                                        <p:tav tm="100000">
                                          <p:val>
                                            <p:strVal val="#ppt_x"/>
                                          </p:val>
                                        </p:tav>
                                      </p:tavLst>
                                    </p:anim>
                                    <p:anim calcmode="lin" valueType="num">
                                      <p:cBhvr additive="base">
                                        <p:cTn id="8" dur="500" fill="hold"/>
                                        <p:tgtEl>
                                          <p:spTgt spid="1658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5895"/>
                                        </p:tgtEl>
                                        <p:attrNameLst>
                                          <p:attrName>style.visibility</p:attrName>
                                        </p:attrNameLst>
                                      </p:cBhvr>
                                      <p:to>
                                        <p:strVal val="visible"/>
                                      </p:to>
                                    </p:set>
                                    <p:anim calcmode="lin" valueType="num">
                                      <p:cBhvr additive="base">
                                        <p:cTn id="13" dur="500" fill="hold"/>
                                        <p:tgtEl>
                                          <p:spTgt spid="165895"/>
                                        </p:tgtEl>
                                        <p:attrNameLst>
                                          <p:attrName>ppt_x</p:attrName>
                                        </p:attrNameLst>
                                      </p:cBhvr>
                                      <p:tavLst>
                                        <p:tav tm="0">
                                          <p:val>
                                            <p:strVal val="#ppt_x"/>
                                          </p:val>
                                        </p:tav>
                                        <p:tav tm="100000">
                                          <p:val>
                                            <p:strVal val="#ppt_x"/>
                                          </p:val>
                                        </p:tav>
                                      </p:tavLst>
                                    </p:anim>
                                    <p:anim calcmode="lin" valueType="num">
                                      <p:cBhvr additive="base">
                                        <p:cTn id="14" dur="500" fill="hold"/>
                                        <p:tgtEl>
                                          <p:spTgt spid="16589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5896"/>
                                        </p:tgtEl>
                                        <p:attrNameLst>
                                          <p:attrName>style.visibility</p:attrName>
                                        </p:attrNameLst>
                                      </p:cBhvr>
                                      <p:to>
                                        <p:strVal val="visible"/>
                                      </p:to>
                                    </p:set>
                                    <p:anim calcmode="lin" valueType="num">
                                      <p:cBhvr additive="base">
                                        <p:cTn id="19" dur="500" fill="hold"/>
                                        <p:tgtEl>
                                          <p:spTgt spid="165896"/>
                                        </p:tgtEl>
                                        <p:attrNameLst>
                                          <p:attrName>ppt_x</p:attrName>
                                        </p:attrNameLst>
                                      </p:cBhvr>
                                      <p:tavLst>
                                        <p:tav tm="0">
                                          <p:val>
                                            <p:strVal val="#ppt_x"/>
                                          </p:val>
                                        </p:tav>
                                        <p:tav tm="100000">
                                          <p:val>
                                            <p:strVal val="#ppt_x"/>
                                          </p:val>
                                        </p:tav>
                                      </p:tavLst>
                                    </p:anim>
                                    <p:anim calcmode="lin" valueType="num">
                                      <p:cBhvr additive="base">
                                        <p:cTn id="20" dur="500" fill="hold"/>
                                        <p:tgtEl>
                                          <p:spTgt spid="16589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5897"/>
                                        </p:tgtEl>
                                        <p:attrNameLst>
                                          <p:attrName>style.visibility</p:attrName>
                                        </p:attrNameLst>
                                      </p:cBhvr>
                                      <p:to>
                                        <p:strVal val="visible"/>
                                      </p:to>
                                    </p:set>
                                    <p:anim calcmode="lin" valueType="num">
                                      <p:cBhvr additive="base">
                                        <p:cTn id="25" dur="500" fill="hold"/>
                                        <p:tgtEl>
                                          <p:spTgt spid="165897"/>
                                        </p:tgtEl>
                                        <p:attrNameLst>
                                          <p:attrName>ppt_x</p:attrName>
                                        </p:attrNameLst>
                                      </p:cBhvr>
                                      <p:tavLst>
                                        <p:tav tm="0">
                                          <p:val>
                                            <p:strVal val="#ppt_x"/>
                                          </p:val>
                                        </p:tav>
                                        <p:tav tm="100000">
                                          <p:val>
                                            <p:strVal val="#ppt_x"/>
                                          </p:val>
                                        </p:tav>
                                      </p:tavLst>
                                    </p:anim>
                                    <p:anim calcmode="lin" valueType="num">
                                      <p:cBhvr additive="base">
                                        <p:cTn id="26" dur="500" fill="hold"/>
                                        <p:tgtEl>
                                          <p:spTgt spid="16589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5898"/>
                                        </p:tgtEl>
                                        <p:attrNameLst>
                                          <p:attrName>style.visibility</p:attrName>
                                        </p:attrNameLst>
                                      </p:cBhvr>
                                      <p:to>
                                        <p:strVal val="visible"/>
                                      </p:to>
                                    </p:set>
                                    <p:anim calcmode="lin" valueType="num">
                                      <p:cBhvr additive="base">
                                        <p:cTn id="31" dur="500" fill="hold"/>
                                        <p:tgtEl>
                                          <p:spTgt spid="165898"/>
                                        </p:tgtEl>
                                        <p:attrNameLst>
                                          <p:attrName>ppt_x</p:attrName>
                                        </p:attrNameLst>
                                      </p:cBhvr>
                                      <p:tavLst>
                                        <p:tav tm="0">
                                          <p:val>
                                            <p:strVal val="#ppt_x"/>
                                          </p:val>
                                        </p:tav>
                                        <p:tav tm="100000">
                                          <p:val>
                                            <p:strVal val="#ppt_x"/>
                                          </p:val>
                                        </p:tav>
                                      </p:tavLst>
                                    </p:anim>
                                    <p:anim calcmode="lin" valueType="num">
                                      <p:cBhvr additive="base">
                                        <p:cTn id="32" dur="500" fill="hold"/>
                                        <p:tgtEl>
                                          <p:spTgt spid="16589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5899"/>
                                        </p:tgtEl>
                                        <p:attrNameLst>
                                          <p:attrName>style.visibility</p:attrName>
                                        </p:attrNameLst>
                                      </p:cBhvr>
                                      <p:to>
                                        <p:strVal val="visible"/>
                                      </p:to>
                                    </p:set>
                                    <p:anim calcmode="lin" valueType="num">
                                      <p:cBhvr additive="base">
                                        <p:cTn id="37" dur="500" fill="hold"/>
                                        <p:tgtEl>
                                          <p:spTgt spid="165899"/>
                                        </p:tgtEl>
                                        <p:attrNameLst>
                                          <p:attrName>ppt_x</p:attrName>
                                        </p:attrNameLst>
                                      </p:cBhvr>
                                      <p:tavLst>
                                        <p:tav tm="0">
                                          <p:val>
                                            <p:strVal val="#ppt_x"/>
                                          </p:val>
                                        </p:tav>
                                        <p:tav tm="100000">
                                          <p:val>
                                            <p:strVal val="#ppt_x"/>
                                          </p:val>
                                        </p:tav>
                                      </p:tavLst>
                                    </p:anim>
                                    <p:anim calcmode="lin" valueType="num">
                                      <p:cBhvr additive="base">
                                        <p:cTn id="38" dur="500" fill="hold"/>
                                        <p:tgtEl>
                                          <p:spTgt spid="1658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4" grpId="0"/>
      <p:bldP spid="165895" grpId="0"/>
      <p:bldP spid="165896" grpId="0"/>
      <p:bldP spid="165897" grpId="0"/>
      <p:bldP spid="165898" grpId="0"/>
      <p:bldP spid="165899"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DANGER </a:t>
            </a:r>
            <a:r>
              <a:rPr lang="en-US" dirty="0" err="1" smtClean="0"/>
              <a:t>DANGER</a:t>
            </a:r>
            <a:r>
              <a:rPr lang="en-US" dirty="0" smtClean="0"/>
              <a:t> diluting acid</a:t>
            </a:r>
            <a:endParaRPr lang="en-US" dirty="0"/>
          </a:p>
        </p:txBody>
      </p:sp>
      <p:sp>
        <p:nvSpPr>
          <p:cNvPr id="3" name="Content Placeholder 2"/>
          <p:cNvSpPr>
            <a:spLocks noGrp="1"/>
          </p:cNvSpPr>
          <p:nvPr>
            <p:ph idx="1"/>
          </p:nvPr>
        </p:nvSpPr>
        <p:spPr/>
        <p:txBody>
          <a:bodyPr/>
          <a:lstStyle/>
          <a:p>
            <a:r>
              <a:rPr lang="en-US" dirty="0" smtClean="0"/>
              <a:t>(</a:t>
            </a:r>
            <a:r>
              <a:rPr lang="en-US" sz="4000" b="1" dirty="0" smtClean="0"/>
              <a:t>AAA</a:t>
            </a:r>
            <a:r>
              <a:rPr lang="en-US" sz="4000" dirty="0" smtClean="0"/>
              <a:t>) ALWAYS ADD ACID</a:t>
            </a:r>
          </a:p>
          <a:p>
            <a:r>
              <a:rPr lang="en-US" sz="4000" dirty="0"/>
              <a:t> </a:t>
            </a:r>
            <a:r>
              <a:rPr lang="en-US" sz="4000" dirty="0" smtClean="0"/>
              <a:t>If you add water to ACID you have lot of acid little water you can have major reaction occur with splattering no one wants acid in the face</a:t>
            </a:r>
            <a:endParaRPr lang="en-US" sz="4000" dirty="0"/>
          </a:p>
        </p:txBody>
      </p:sp>
    </p:spTree>
    <p:extLst>
      <p:ext uri="{BB962C8B-B14F-4D97-AF65-F5344CB8AC3E}">
        <p14:creationId xmlns:p14="http://schemas.microsoft.com/office/powerpoint/2010/main" val="96555226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1524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smtClean="0">
                <a:effectLst/>
              </a:rPr>
              <a:t>Concentration in Terms of NORMALITY</a:t>
            </a:r>
          </a:p>
        </p:txBody>
      </p:sp>
      <p:sp>
        <p:nvSpPr>
          <p:cNvPr id="14339" name="Rectangle 3"/>
          <p:cNvSpPr>
            <a:spLocks noGrp="1" noChangeArrowheads="1"/>
          </p:cNvSpPr>
          <p:nvPr>
            <p:ph type="body" idx="1"/>
          </p:nvPr>
        </p:nvSpPr>
        <p:spPr>
          <a:xfrm>
            <a:off x="0" y="1371600"/>
            <a:ext cx="91440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600" smtClean="0">
                <a:effectLst/>
              </a:rPr>
              <a:t>Normality  = M  x # of equivalences</a:t>
            </a:r>
          </a:p>
          <a:p>
            <a:pPr>
              <a:buFontTx/>
              <a:buNone/>
            </a:pPr>
            <a:endParaRPr lang="en-US" altLang="en-US" sz="3600" smtClean="0">
              <a:effectLst/>
            </a:endParaRPr>
          </a:p>
          <a:p>
            <a:r>
              <a:rPr lang="en-US" altLang="en-US" sz="3600" i="1" smtClean="0">
                <a:effectLst/>
              </a:rPr>
              <a:t>Eq	uivalences are the number of hydrogens (for acids) or hydroxides (for bases)</a:t>
            </a:r>
            <a:r>
              <a:rPr lang="en-US" altLang="en-US" smtClean="0">
                <a:effectLst/>
              </a:rPr>
              <a:t> </a:t>
            </a:r>
          </a:p>
          <a:p>
            <a:endParaRPr lang="en-US" altLang="en-US" smtClean="0">
              <a:effectLst/>
            </a:endParaRPr>
          </a:p>
          <a:p>
            <a:r>
              <a:rPr lang="en-US" altLang="en-US" smtClean="0">
                <a:effectLst/>
              </a:rPr>
              <a:t>What is the normality of a 3.0 M H</a:t>
            </a:r>
            <a:r>
              <a:rPr lang="en-US" altLang="en-US" baseline="-25000" smtClean="0">
                <a:effectLst/>
              </a:rPr>
              <a:t>2</a:t>
            </a:r>
            <a:r>
              <a:rPr lang="en-US" altLang="en-US" smtClean="0">
                <a:effectLst/>
              </a:rPr>
              <a:t>SO</a:t>
            </a:r>
            <a:r>
              <a:rPr lang="en-US" altLang="en-US" baseline="-25000" smtClean="0">
                <a:effectLst/>
              </a:rPr>
              <a:t>4</a:t>
            </a:r>
            <a:r>
              <a:rPr lang="en-US" altLang="en-US" smtClean="0">
                <a:effectLst/>
              </a:rPr>
              <a:t> solution?</a:t>
            </a:r>
          </a:p>
        </p:txBody>
      </p:sp>
    </p:spTree>
    <p:extLst>
      <p:ext uri="{BB962C8B-B14F-4D97-AF65-F5344CB8AC3E}">
        <p14:creationId xmlns:p14="http://schemas.microsoft.com/office/powerpoint/2010/main" val="3670776432"/>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0" y="228600"/>
            <a:ext cx="4267200" cy="838200"/>
          </a:xfrm>
        </p:spPr>
        <p:txBody>
          <a:bodyPr/>
          <a:lstStyle/>
          <a:p>
            <a:pPr eaLnBrk="1" hangingPunct="1">
              <a:defRPr/>
            </a:pPr>
            <a:r>
              <a:rPr lang="en-US" smtClean="0">
                <a:solidFill>
                  <a:srgbClr val="000000"/>
                </a:solidFill>
                <a:effectLst>
                  <a:outerShdw blurRad="38100" dist="38100" dir="2700000" algn="tl">
                    <a:srgbClr val="C0C0C0"/>
                  </a:outerShdw>
                </a:effectLst>
              </a:rPr>
              <a:t>Organic Acids</a:t>
            </a:r>
          </a:p>
        </p:txBody>
      </p:sp>
      <p:pic>
        <p:nvPicPr>
          <p:cNvPr id="171011" name="Picture 3" descr="co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057400"/>
            <a:ext cx="43434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p:cNvSpPr txBox="1">
            <a:spLocks noChangeArrowheads="1"/>
          </p:cNvSpPr>
          <p:nvPr/>
        </p:nvSpPr>
        <p:spPr bwMode="auto">
          <a:xfrm>
            <a:off x="381000" y="1066800"/>
            <a:ext cx="8458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b="1">
                <a:solidFill>
                  <a:schemeClr val="tx1"/>
                </a:solidFill>
                <a:latin typeface="Comic Sans MS" pitchFamily="66" charset="0"/>
              </a:defRPr>
            </a:lvl1pPr>
            <a:lvl2pPr marL="742950" indent="-285750" eaLnBrk="0" hangingPunct="0">
              <a:spcBef>
                <a:spcPct val="20000"/>
              </a:spcBef>
              <a:buChar char="–"/>
              <a:defRPr sz="2000" b="1">
                <a:solidFill>
                  <a:schemeClr val="tx1"/>
                </a:solidFill>
                <a:latin typeface="Comic Sans MS" pitchFamily="66" charset="0"/>
              </a:defRPr>
            </a:lvl2pPr>
            <a:lvl3pPr marL="1143000" indent="-228600" eaLnBrk="0" hangingPunct="0">
              <a:spcBef>
                <a:spcPct val="20000"/>
              </a:spcBef>
              <a:buChar char="•"/>
              <a:defRPr sz="2000" b="1">
                <a:solidFill>
                  <a:schemeClr val="tx1"/>
                </a:solidFill>
                <a:latin typeface="Comic Sans MS" pitchFamily="66" charset="0"/>
              </a:defRPr>
            </a:lvl3pPr>
            <a:lvl4pPr marL="1600200" indent="-228600" eaLnBrk="0" hangingPunct="0">
              <a:spcBef>
                <a:spcPct val="20000"/>
              </a:spcBef>
              <a:buChar char="–"/>
              <a:defRPr sz="2000" b="1">
                <a:solidFill>
                  <a:schemeClr val="tx1"/>
                </a:solidFill>
                <a:latin typeface="Comic Sans MS" pitchFamily="66" charset="0"/>
              </a:defRPr>
            </a:lvl4pPr>
            <a:lvl5pPr marL="2057400" indent="-228600" eaLnBrk="0" hangingPunct="0">
              <a:spcBef>
                <a:spcPct val="20000"/>
              </a:spcBef>
              <a:buChar char="»"/>
              <a:defRPr sz="2000" b="1">
                <a:solidFill>
                  <a:schemeClr val="tx1"/>
                </a:solidFill>
                <a:latin typeface="Comic Sans MS" pitchFamily="66" charset="0"/>
              </a:defRPr>
            </a:lvl5pPr>
            <a:lvl6pPr marL="2514600" indent="-228600" eaLnBrk="0" fontAlgn="base" hangingPunct="0">
              <a:spcBef>
                <a:spcPct val="20000"/>
              </a:spcBef>
              <a:spcAft>
                <a:spcPct val="0"/>
              </a:spcAft>
              <a:buChar char="»"/>
              <a:defRPr sz="2000" b="1">
                <a:solidFill>
                  <a:schemeClr val="tx1"/>
                </a:solidFill>
                <a:latin typeface="Comic Sans MS" pitchFamily="66" charset="0"/>
              </a:defRPr>
            </a:lvl6pPr>
            <a:lvl7pPr marL="2971800" indent="-228600" eaLnBrk="0" fontAlgn="base" hangingPunct="0">
              <a:spcBef>
                <a:spcPct val="20000"/>
              </a:spcBef>
              <a:spcAft>
                <a:spcPct val="0"/>
              </a:spcAft>
              <a:buChar char="»"/>
              <a:defRPr sz="2000" b="1">
                <a:solidFill>
                  <a:schemeClr val="tx1"/>
                </a:solidFill>
                <a:latin typeface="Comic Sans MS" pitchFamily="66" charset="0"/>
              </a:defRPr>
            </a:lvl7pPr>
            <a:lvl8pPr marL="3429000" indent="-228600" eaLnBrk="0" fontAlgn="base" hangingPunct="0">
              <a:spcBef>
                <a:spcPct val="20000"/>
              </a:spcBef>
              <a:spcAft>
                <a:spcPct val="0"/>
              </a:spcAft>
              <a:buChar char="»"/>
              <a:defRPr sz="2000" b="1">
                <a:solidFill>
                  <a:schemeClr val="tx1"/>
                </a:solidFill>
                <a:latin typeface="Comic Sans MS" pitchFamily="66" charset="0"/>
              </a:defRPr>
            </a:lvl8pPr>
            <a:lvl9pPr marL="3886200" indent="-228600" eaLnBrk="0" fontAlgn="base" hangingPunct="0">
              <a:spcBef>
                <a:spcPct val="20000"/>
              </a:spcBef>
              <a:spcAft>
                <a:spcPct val="0"/>
              </a:spcAft>
              <a:buChar char="»"/>
              <a:defRPr sz="2000" b="1">
                <a:solidFill>
                  <a:schemeClr val="tx1"/>
                </a:solidFill>
                <a:latin typeface="Comic Sans MS" pitchFamily="66" charset="0"/>
              </a:defRPr>
            </a:lvl9pPr>
          </a:lstStyle>
          <a:p>
            <a:pPr eaLnBrk="1" hangingPunct="1">
              <a:spcBef>
                <a:spcPct val="0"/>
              </a:spcBef>
              <a:buFontTx/>
              <a:buNone/>
            </a:pPr>
            <a:r>
              <a:rPr lang="en-US" altLang="en-US" sz="2800">
                <a:solidFill>
                  <a:srgbClr val="000000"/>
                </a:solidFill>
              </a:rPr>
              <a:t>Organic acids all contain the “carboxyl” group, sometimes several of them.</a:t>
            </a:r>
          </a:p>
        </p:txBody>
      </p:sp>
      <p:sp>
        <p:nvSpPr>
          <p:cNvPr id="171013" name="Text Box 5"/>
          <p:cNvSpPr txBox="1">
            <a:spLocks noChangeArrowheads="1"/>
          </p:cNvSpPr>
          <p:nvPr/>
        </p:nvSpPr>
        <p:spPr bwMode="auto">
          <a:xfrm>
            <a:off x="457200" y="4343400"/>
            <a:ext cx="80930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b="1">
                <a:solidFill>
                  <a:schemeClr val="tx1"/>
                </a:solidFill>
                <a:latin typeface="Comic Sans MS" pitchFamily="66" charset="0"/>
              </a:defRPr>
            </a:lvl1pPr>
            <a:lvl2pPr marL="742950" indent="-285750" eaLnBrk="0" hangingPunct="0">
              <a:spcBef>
                <a:spcPct val="20000"/>
              </a:spcBef>
              <a:buChar char="–"/>
              <a:defRPr sz="2000" b="1">
                <a:solidFill>
                  <a:schemeClr val="tx1"/>
                </a:solidFill>
                <a:latin typeface="Comic Sans MS" pitchFamily="66" charset="0"/>
              </a:defRPr>
            </a:lvl2pPr>
            <a:lvl3pPr marL="1143000" indent="-228600" eaLnBrk="0" hangingPunct="0">
              <a:spcBef>
                <a:spcPct val="20000"/>
              </a:spcBef>
              <a:buChar char="•"/>
              <a:defRPr sz="2000" b="1">
                <a:solidFill>
                  <a:schemeClr val="tx1"/>
                </a:solidFill>
                <a:latin typeface="Comic Sans MS" pitchFamily="66" charset="0"/>
              </a:defRPr>
            </a:lvl3pPr>
            <a:lvl4pPr marL="1600200" indent="-228600" eaLnBrk="0" hangingPunct="0">
              <a:spcBef>
                <a:spcPct val="20000"/>
              </a:spcBef>
              <a:buChar char="–"/>
              <a:defRPr sz="2000" b="1">
                <a:solidFill>
                  <a:schemeClr val="tx1"/>
                </a:solidFill>
                <a:latin typeface="Comic Sans MS" pitchFamily="66" charset="0"/>
              </a:defRPr>
            </a:lvl4pPr>
            <a:lvl5pPr marL="2057400" indent="-228600" eaLnBrk="0" hangingPunct="0">
              <a:spcBef>
                <a:spcPct val="20000"/>
              </a:spcBef>
              <a:buChar char="»"/>
              <a:defRPr sz="2000" b="1">
                <a:solidFill>
                  <a:schemeClr val="tx1"/>
                </a:solidFill>
                <a:latin typeface="Comic Sans MS" pitchFamily="66" charset="0"/>
              </a:defRPr>
            </a:lvl5pPr>
            <a:lvl6pPr marL="2514600" indent="-228600" eaLnBrk="0" fontAlgn="base" hangingPunct="0">
              <a:spcBef>
                <a:spcPct val="20000"/>
              </a:spcBef>
              <a:spcAft>
                <a:spcPct val="0"/>
              </a:spcAft>
              <a:buChar char="»"/>
              <a:defRPr sz="2000" b="1">
                <a:solidFill>
                  <a:schemeClr val="tx1"/>
                </a:solidFill>
                <a:latin typeface="Comic Sans MS" pitchFamily="66" charset="0"/>
              </a:defRPr>
            </a:lvl6pPr>
            <a:lvl7pPr marL="2971800" indent="-228600" eaLnBrk="0" fontAlgn="base" hangingPunct="0">
              <a:spcBef>
                <a:spcPct val="20000"/>
              </a:spcBef>
              <a:spcAft>
                <a:spcPct val="0"/>
              </a:spcAft>
              <a:buChar char="»"/>
              <a:defRPr sz="2000" b="1">
                <a:solidFill>
                  <a:schemeClr val="tx1"/>
                </a:solidFill>
                <a:latin typeface="Comic Sans MS" pitchFamily="66" charset="0"/>
              </a:defRPr>
            </a:lvl7pPr>
            <a:lvl8pPr marL="3429000" indent="-228600" eaLnBrk="0" fontAlgn="base" hangingPunct="0">
              <a:spcBef>
                <a:spcPct val="20000"/>
              </a:spcBef>
              <a:spcAft>
                <a:spcPct val="0"/>
              </a:spcAft>
              <a:buChar char="»"/>
              <a:defRPr sz="2000" b="1">
                <a:solidFill>
                  <a:schemeClr val="tx1"/>
                </a:solidFill>
                <a:latin typeface="Comic Sans MS" pitchFamily="66" charset="0"/>
              </a:defRPr>
            </a:lvl8pPr>
            <a:lvl9pPr marL="3886200" indent="-228600" eaLnBrk="0" fontAlgn="base" hangingPunct="0">
              <a:spcBef>
                <a:spcPct val="20000"/>
              </a:spcBef>
              <a:spcAft>
                <a:spcPct val="0"/>
              </a:spcAft>
              <a:buChar char="»"/>
              <a:defRPr sz="2000" b="1">
                <a:solidFill>
                  <a:schemeClr val="tx1"/>
                </a:solidFill>
                <a:latin typeface="Comic Sans MS" pitchFamily="66" charset="0"/>
              </a:defRPr>
            </a:lvl9pPr>
          </a:lstStyle>
          <a:p>
            <a:pPr eaLnBrk="1" hangingPunct="1">
              <a:spcBef>
                <a:spcPct val="0"/>
              </a:spcBef>
              <a:buFontTx/>
              <a:buNone/>
            </a:pPr>
            <a:r>
              <a:rPr lang="en-US" altLang="en-US" sz="2800">
                <a:solidFill>
                  <a:srgbClr val="000000"/>
                </a:solidFill>
              </a:rPr>
              <a:t>The carboxyl group is a poor proton donor, so ALL organic acids are weak acids.</a:t>
            </a:r>
          </a:p>
        </p:txBody>
      </p:sp>
    </p:spTree>
    <p:extLst>
      <p:ext uri="{BB962C8B-B14F-4D97-AF65-F5344CB8AC3E}">
        <p14:creationId xmlns:p14="http://schemas.microsoft.com/office/powerpoint/2010/main" val="1859716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71011"/>
                                        </p:tgtEl>
                                        <p:attrNameLst>
                                          <p:attrName>style.visibility</p:attrName>
                                        </p:attrNameLst>
                                      </p:cBhvr>
                                      <p:to>
                                        <p:strVal val="visible"/>
                                      </p:to>
                                    </p:set>
                                    <p:animEffect transition="in" filter="checkerboard(across)">
                                      <p:cBhvr>
                                        <p:cTn id="7" dur="500"/>
                                        <p:tgtEl>
                                          <p:spTgt spid="1710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1013"/>
                                        </p:tgtEl>
                                        <p:attrNameLst>
                                          <p:attrName>style.visibility</p:attrName>
                                        </p:attrNameLst>
                                      </p:cBhvr>
                                      <p:to>
                                        <p:strVal val="visible"/>
                                      </p:to>
                                    </p:set>
                                    <p:anim calcmode="lin" valueType="num">
                                      <p:cBhvr additive="base">
                                        <p:cTn id="12" dur="500" fill="hold"/>
                                        <p:tgtEl>
                                          <p:spTgt spid="171013"/>
                                        </p:tgtEl>
                                        <p:attrNameLst>
                                          <p:attrName>ppt_x</p:attrName>
                                        </p:attrNameLst>
                                      </p:cBhvr>
                                      <p:tavLst>
                                        <p:tav tm="0">
                                          <p:val>
                                            <p:strVal val="#ppt_x"/>
                                          </p:val>
                                        </p:tav>
                                        <p:tav tm="100000">
                                          <p:val>
                                            <p:strVal val="#ppt_x"/>
                                          </p:val>
                                        </p:tav>
                                      </p:tavLst>
                                    </p:anim>
                                    <p:anim calcmode="lin" valueType="num">
                                      <p:cBhvr additive="base">
                                        <p:cTn id="13" dur="500" fill="hold"/>
                                        <p:tgtEl>
                                          <p:spTgt spid="1710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3"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685800" y="304800"/>
            <a:ext cx="7924800" cy="914400"/>
          </a:xfrm>
        </p:spPr>
        <p:txBody>
          <a:bodyPr/>
          <a:lstStyle/>
          <a:p>
            <a:pPr eaLnBrk="1" hangingPunct="1">
              <a:defRPr/>
            </a:pPr>
            <a:r>
              <a:rPr lang="en-US" smtClean="0">
                <a:effectLst>
                  <a:outerShdw blurRad="38100" dist="38100" dir="2700000" algn="tl">
                    <a:srgbClr val="808080"/>
                  </a:outerShdw>
                </a:effectLst>
              </a:rPr>
              <a:t>Examples of Organic Acids</a:t>
            </a:r>
          </a:p>
        </p:txBody>
      </p:sp>
      <p:sp>
        <p:nvSpPr>
          <p:cNvPr id="172035" name="Rectangle 3"/>
          <p:cNvSpPr>
            <a:spLocks noGrp="1" noChangeArrowheads="1"/>
          </p:cNvSpPr>
          <p:nvPr>
            <p:ph type="body" idx="1"/>
          </p:nvPr>
        </p:nvSpPr>
        <p:spPr>
          <a:xfrm>
            <a:off x="914400" y="1371600"/>
            <a:ext cx="7772400" cy="4114800"/>
          </a:xfrm>
        </p:spPr>
        <p:txBody>
          <a:bodyPr/>
          <a:lstStyle/>
          <a:p>
            <a:pPr eaLnBrk="1" hangingPunct="1">
              <a:buClr>
                <a:schemeClr val="accent1"/>
              </a:buClr>
              <a:buFont typeface="Wingdings" pitchFamily="2" charset="2"/>
              <a:buChar char="q"/>
              <a:defRPr/>
            </a:pPr>
            <a:r>
              <a:rPr lang="en-US" sz="2800" smtClean="0">
                <a:effectLst>
                  <a:outerShdw blurRad="38100" dist="38100" dir="2700000" algn="tl">
                    <a:srgbClr val="808080"/>
                  </a:outerShdw>
                </a:effectLst>
              </a:rPr>
              <a:t> Citric acid in citrus fruit</a:t>
            </a:r>
          </a:p>
          <a:p>
            <a:pPr eaLnBrk="1" hangingPunct="1">
              <a:buClr>
                <a:schemeClr val="accent1"/>
              </a:buClr>
              <a:buFont typeface="Wingdings" pitchFamily="2" charset="2"/>
              <a:buChar char="q"/>
              <a:defRPr/>
            </a:pPr>
            <a:r>
              <a:rPr lang="en-US" sz="2800" smtClean="0">
                <a:effectLst>
                  <a:outerShdw blurRad="38100" dist="38100" dir="2700000" algn="tl">
                    <a:srgbClr val="808080"/>
                  </a:outerShdw>
                </a:effectLst>
              </a:rPr>
              <a:t> Malic acid in sour apples</a:t>
            </a:r>
          </a:p>
          <a:p>
            <a:pPr eaLnBrk="1" hangingPunct="1">
              <a:buClr>
                <a:schemeClr val="accent1"/>
              </a:buClr>
              <a:buFont typeface="Wingdings" pitchFamily="2" charset="2"/>
              <a:buChar char="q"/>
              <a:defRPr/>
            </a:pPr>
            <a:r>
              <a:rPr lang="en-US" sz="2800" smtClean="0">
                <a:effectLst>
                  <a:outerShdw blurRad="38100" dist="38100" dir="2700000" algn="tl">
                    <a:srgbClr val="808080"/>
                  </a:outerShdw>
                </a:effectLst>
              </a:rPr>
              <a:t> Deoxyribonucleic acid, DNA</a:t>
            </a:r>
          </a:p>
          <a:p>
            <a:pPr eaLnBrk="1" hangingPunct="1">
              <a:buClr>
                <a:schemeClr val="accent1"/>
              </a:buClr>
              <a:buFont typeface="Wingdings" pitchFamily="2" charset="2"/>
              <a:buChar char="q"/>
              <a:defRPr/>
            </a:pPr>
            <a:r>
              <a:rPr lang="en-US" sz="2800" smtClean="0">
                <a:effectLst>
                  <a:outerShdw blurRad="38100" dist="38100" dir="2700000" algn="tl">
                    <a:srgbClr val="808080"/>
                  </a:outerShdw>
                </a:effectLst>
              </a:rPr>
              <a:t> Amino acids, the building blocks of protein</a:t>
            </a:r>
          </a:p>
          <a:p>
            <a:pPr eaLnBrk="1" hangingPunct="1">
              <a:buClr>
                <a:schemeClr val="accent1"/>
              </a:buClr>
              <a:buFont typeface="Wingdings" pitchFamily="2" charset="2"/>
              <a:buChar char="q"/>
              <a:defRPr/>
            </a:pPr>
            <a:r>
              <a:rPr lang="en-US" sz="2800" smtClean="0">
                <a:effectLst>
                  <a:outerShdw blurRad="38100" dist="38100" dir="2700000" algn="tl">
                    <a:srgbClr val="808080"/>
                  </a:outerShdw>
                </a:effectLst>
              </a:rPr>
              <a:t> Lactic acid in sour milk and sore muscles</a:t>
            </a:r>
          </a:p>
          <a:p>
            <a:pPr eaLnBrk="1" hangingPunct="1">
              <a:buClr>
                <a:schemeClr val="accent1"/>
              </a:buClr>
              <a:buFont typeface="Wingdings" pitchFamily="2" charset="2"/>
              <a:buChar char="q"/>
              <a:defRPr/>
            </a:pPr>
            <a:r>
              <a:rPr lang="en-US" sz="2800" smtClean="0">
                <a:effectLst>
                  <a:outerShdw blurRad="38100" dist="38100" dir="2700000" algn="tl">
                    <a:srgbClr val="808080"/>
                  </a:outerShdw>
                </a:effectLst>
              </a:rPr>
              <a:t> Butyric acid in rancid butter</a:t>
            </a:r>
          </a:p>
        </p:txBody>
      </p:sp>
    </p:spTree>
    <p:extLst>
      <p:ext uri="{BB962C8B-B14F-4D97-AF65-F5344CB8AC3E}">
        <p14:creationId xmlns:p14="http://schemas.microsoft.com/office/powerpoint/2010/main" val="3553793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 calcmode="lin" valueType="num">
                                      <p:cBhvr additive="base">
                                        <p:cTn id="7" dur="500" fill="hold"/>
                                        <p:tgtEl>
                                          <p:spTgt spid="172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2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2035">
                                            <p:txEl>
                                              <p:pRg st="1" end="1"/>
                                            </p:txEl>
                                          </p:spTgt>
                                        </p:tgtEl>
                                        <p:attrNameLst>
                                          <p:attrName>style.visibility</p:attrName>
                                        </p:attrNameLst>
                                      </p:cBhvr>
                                      <p:to>
                                        <p:strVal val="visible"/>
                                      </p:to>
                                    </p:set>
                                    <p:anim calcmode="lin" valueType="num">
                                      <p:cBhvr additive="base">
                                        <p:cTn id="13" dur="500" fill="hold"/>
                                        <p:tgtEl>
                                          <p:spTgt spid="1720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20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2035">
                                            <p:txEl>
                                              <p:pRg st="2" end="2"/>
                                            </p:txEl>
                                          </p:spTgt>
                                        </p:tgtEl>
                                        <p:attrNameLst>
                                          <p:attrName>style.visibility</p:attrName>
                                        </p:attrNameLst>
                                      </p:cBhvr>
                                      <p:to>
                                        <p:strVal val="visible"/>
                                      </p:to>
                                    </p:set>
                                    <p:anim calcmode="lin" valueType="num">
                                      <p:cBhvr additive="base">
                                        <p:cTn id="19" dur="500" fill="hold"/>
                                        <p:tgtEl>
                                          <p:spTgt spid="1720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20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72035">
                                            <p:txEl>
                                              <p:pRg st="3" end="3"/>
                                            </p:txEl>
                                          </p:spTgt>
                                        </p:tgtEl>
                                        <p:attrNameLst>
                                          <p:attrName>style.visibility</p:attrName>
                                        </p:attrNameLst>
                                      </p:cBhvr>
                                      <p:to>
                                        <p:strVal val="visible"/>
                                      </p:to>
                                    </p:set>
                                    <p:anim calcmode="lin" valueType="num">
                                      <p:cBhvr additive="base">
                                        <p:cTn id="25" dur="500" fill="hold"/>
                                        <p:tgtEl>
                                          <p:spTgt spid="1720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20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72035">
                                            <p:txEl>
                                              <p:pRg st="4" end="4"/>
                                            </p:txEl>
                                          </p:spTgt>
                                        </p:tgtEl>
                                        <p:attrNameLst>
                                          <p:attrName>style.visibility</p:attrName>
                                        </p:attrNameLst>
                                      </p:cBhvr>
                                      <p:to>
                                        <p:strVal val="visible"/>
                                      </p:to>
                                    </p:set>
                                    <p:anim calcmode="lin" valueType="num">
                                      <p:cBhvr additive="base">
                                        <p:cTn id="31" dur="500" fill="hold"/>
                                        <p:tgtEl>
                                          <p:spTgt spid="1720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20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72035">
                                            <p:txEl>
                                              <p:pRg st="5" end="5"/>
                                            </p:txEl>
                                          </p:spTgt>
                                        </p:tgtEl>
                                        <p:attrNameLst>
                                          <p:attrName>style.visibility</p:attrName>
                                        </p:attrNameLst>
                                      </p:cBhvr>
                                      <p:to>
                                        <p:strVal val="visible"/>
                                      </p:to>
                                    </p:set>
                                    <p:anim calcmode="lin" valueType="num">
                                      <p:cBhvr additive="base">
                                        <p:cTn id="37" dur="500" fill="hold"/>
                                        <p:tgtEl>
                                          <p:spTgt spid="17203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20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838200" y="304800"/>
            <a:ext cx="7772400" cy="762000"/>
          </a:xfrm>
        </p:spPr>
        <p:txBody>
          <a:bodyPr/>
          <a:lstStyle/>
          <a:p>
            <a:pPr eaLnBrk="1" hangingPunct="1">
              <a:defRPr/>
            </a:pPr>
            <a:r>
              <a:rPr lang="en-US" u="sng" smtClean="0"/>
              <a:t>Strong Acids vs. Weak Acids</a:t>
            </a:r>
          </a:p>
        </p:txBody>
      </p:sp>
      <p:sp>
        <p:nvSpPr>
          <p:cNvPr id="167939" name="Text Box 3"/>
          <p:cNvSpPr txBox="1">
            <a:spLocks noChangeArrowheads="1"/>
          </p:cNvSpPr>
          <p:nvPr/>
        </p:nvSpPr>
        <p:spPr bwMode="auto">
          <a:xfrm>
            <a:off x="1219200" y="1295400"/>
            <a:ext cx="72548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b="1">
                <a:solidFill>
                  <a:schemeClr val="tx1"/>
                </a:solidFill>
                <a:latin typeface="Comic Sans MS" pitchFamily="66" charset="0"/>
              </a:defRPr>
            </a:lvl1pPr>
            <a:lvl2pPr marL="742950" indent="-285750" eaLnBrk="0" hangingPunct="0">
              <a:spcBef>
                <a:spcPct val="20000"/>
              </a:spcBef>
              <a:buChar char="–"/>
              <a:defRPr sz="2000" b="1">
                <a:solidFill>
                  <a:schemeClr val="tx1"/>
                </a:solidFill>
                <a:latin typeface="Comic Sans MS" pitchFamily="66" charset="0"/>
              </a:defRPr>
            </a:lvl2pPr>
            <a:lvl3pPr marL="1143000" indent="-228600" eaLnBrk="0" hangingPunct="0">
              <a:spcBef>
                <a:spcPct val="20000"/>
              </a:spcBef>
              <a:buChar char="•"/>
              <a:defRPr sz="2000" b="1">
                <a:solidFill>
                  <a:schemeClr val="tx1"/>
                </a:solidFill>
                <a:latin typeface="Comic Sans MS" pitchFamily="66" charset="0"/>
              </a:defRPr>
            </a:lvl3pPr>
            <a:lvl4pPr marL="1600200" indent="-228600" eaLnBrk="0" hangingPunct="0">
              <a:spcBef>
                <a:spcPct val="20000"/>
              </a:spcBef>
              <a:buChar char="–"/>
              <a:defRPr sz="2000" b="1">
                <a:solidFill>
                  <a:schemeClr val="tx1"/>
                </a:solidFill>
                <a:latin typeface="Comic Sans MS" pitchFamily="66" charset="0"/>
              </a:defRPr>
            </a:lvl4pPr>
            <a:lvl5pPr marL="2057400" indent="-228600" eaLnBrk="0" hangingPunct="0">
              <a:spcBef>
                <a:spcPct val="20000"/>
              </a:spcBef>
              <a:buChar char="»"/>
              <a:defRPr sz="2000" b="1">
                <a:solidFill>
                  <a:schemeClr val="tx1"/>
                </a:solidFill>
                <a:latin typeface="Comic Sans MS" pitchFamily="66" charset="0"/>
              </a:defRPr>
            </a:lvl5pPr>
            <a:lvl6pPr marL="2514600" indent="-228600" eaLnBrk="0" fontAlgn="base" hangingPunct="0">
              <a:spcBef>
                <a:spcPct val="20000"/>
              </a:spcBef>
              <a:spcAft>
                <a:spcPct val="0"/>
              </a:spcAft>
              <a:buChar char="»"/>
              <a:defRPr sz="2000" b="1">
                <a:solidFill>
                  <a:schemeClr val="tx1"/>
                </a:solidFill>
                <a:latin typeface="Comic Sans MS" pitchFamily="66" charset="0"/>
              </a:defRPr>
            </a:lvl6pPr>
            <a:lvl7pPr marL="2971800" indent="-228600" eaLnBrk="0" fontAlgn="base" hangingPunct="0">
              <a:spcBef>
                <a:spcPct val="20000"/>
              </a:spcBef>
              <a:spcAft>
                <a:spcPct val="0"/>
              </a:spcAft>
              <a:buChar char="»"/>
              <a:defRPr sz="2000" b="1">
                <a:solidFill>
                  <a:schemeClr val="tx1"/>
                </a:solidFill>
                <a:latin typeface="Comic Sans MS" pitchFamily="66" charset="0"/>
              </a:defRPr>
            </a:lvl7pPr>
            <a:lvl8pPr marL="3429000" indent="-228600" eaLnBrk="0" fontAlgn="base" hangingPunct="0">
              <a:spcBef>
                <a:spcPct val="20000"/>
              </a:spcBef>
              <a:spcAft>
                <a:spcPct val="0"/>
              </a:spcAft>
              <a:buChar char="»"/>
              <a:defRPr sz="2000" b="1">
                <a:solidFill>
                  <a:schemeClr val="tx1"/>
                </a:solidFill>
                <a:latin typeface="Comic Sans MS" pitchFamily="66" charset="0"/>
              </a:defRPr>
            </a:lvl8pPr>
            <a:lvl9pPr marL="3886200" indent="-228600" eaLnBrk="0" fontAlgn="base" hangingPunct="0">
              <a:spcBef>
                <a:spcPct val="20000"/>
              </a:spcBef>
              <a:spcAft>
                <a:spcPct val="0"/>
              </a:spcAft>
              <a:buChar char="»"/>
              <a:defRPr sz="2000" b="1">
                <a:solidFill>
                  <a:schemeClr val="tx1"/>
                </a:solidFill>
                <a:latin typeface="Comic Sans MS" pitchFamily="66" charset="0"/>
              </a:defRPr>
            </a:lvl9pPr>
          </a:lstStyle>
          <a:p>
            <a:pPr eaLnBrk="1" hangingPunct="1">
              <a:spcBef>
                <a:spcPct val="0"/>
              </a:spcBef>
              <a:buFontTx/>
              <a:buNone/>
            </a:pPr>
            <a:r>
              <a:rPr lang="en-US" altLang="en-US" sz="2800">
                <a:solidFill>
                  <a:srgbClr val="2F2B20"/>
                </a:solidFill>
              </a:rPr>
              <a:t>Strong acids are assumed to be 100% ionized in solution (good proton donors).</a:t>
            </a:r>
          </a:p>
        </p:txBody>
      </p:sp>
      <p:sp>
        <p:nvSpPr>
          <p:cNvPr id="167940" name="Text Box 4"/>
          <p:cNvSpPr txBox="1">
            <a:spLocks noChangeArrowheads="1"/>
          </p:cNvSpPr>
          <p:nvPr/>
        </p:nvSpPr>
        <p:spPr bwMode="auto">
          <a:xfrm>
            <a:off x="1295400" y="3200400"/>
            <a:ext cx="7162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b="1">
                <a:solidFill>
                  <a:schemeClr val="tx1"/>
                </a:solidFill>
                <a:latin typeface="Comic Sans MS" pitchFamily="66" charset="0"/>
              </a:defRPr>
            </a:lvl1pPr>
            <a:lvl2pPr marL="742950" indent="-285750" eaLnBrk="0" hangingPunct="0">
              <a:spcBef>
                <a:spcPct val="20000"/>
              </a:spcBef>
              <a:buChar char="–"/>
              <a:defRPr sz="2000" b="1">
                <a:solidFill>
                  <a:schemeClr val="tx1"/>
                </a:solidFill>
                <a:latin typeface="Comic Sans MS" pitchFamily="66" charset="0"/>
              </a:defRPr>
            </a:lvl2pPr>
            <a:lvl3pPr marL="1143000" indent="-228600" eaLnBrk="0" hangingPunct="0">
              <a:spcBef>
                <a:spcPct val="20000"/>
              </a:spcBef>
              <a:buChar char="•"/>
              <a:defRPr sz="2000" b="1">
                <a:solidFill>
                  <a:schemeClr val="tx1"/>
                </a:solidFill>
                <a:latin typeface="Comic Sans MS" pitchFamily="66" charset="0"/>
              </a:defRPr>
            </a:lvl3pPr>
            <a:lvl4pPr marL="1600200" indent="-228600" eaLnBrk="0" hangingPunct="0">
              <a:spcBef>
                <a:spcPct val="20000"/>
              </a:spcBef>
              <a:buChar char="–"/>
              <a:defRPr sz="2000" b="1">
                <a:solidFill>
                  <a:schemeClr val="tx1"/>
                </a:solidFill>
                <a:latin typeface="Comic Sans MS" pitchFamily="66" charset="0"/>
              </a:defRPr>
            </a:lvl4pPr>
            <a:lvl5pPr marL="2057400" indent="-228600" eaLnBrk="0" hangingPunct="0">
              <a:spcBef>
                <a:spcPct val="20000"/>
              </a:spcBef>
              <a:buChar char="»"/>
              <a:defRPr sz="2000" b="1">
                <a:solidFill>
                  <a:schemeClr val="tx1"/>
                </a:solidFill>
                <a:latin typeface="Comic Sans MS" pitchFamily="66" charset="0"/>
              </a:defRPr>
            </a:lvl5pPr>
            <a:lvl6pPr marL="2514600" indent="-228600" eaLnBrk="0" fontAlgn="base" hangingPunct="0">
              <a:spcBef>
                <a:spcPct val="20000"/>
              </a:spcBef>
              <a:spcAft>
                <a:spcPct val="0"/>
              </a:spcAft>
              <a:buChar char="»"/>
              <a:defRPr sz="2000" b="1">
                <a:solidFill>
                  <a:schemeClr val="tx1"/>
                </a:solidFill>
                <a:latin typeface="Comic Sans MS" pitchFamily="66" charset="0"/>
              </a:defRPr>
            </a:lvl6pPr>
            <a:lvl7pPr marL="2971800" indent="-228600" eaLnBrk="0" fontAlgn="base" hangingPunct="0">
              <a:spcBef>
                <a:spcPct val="20000"/>
              </a:spcBef>
              <a:spcAft>
                <a:spcPct val="0"/>
              </a:spcAft>
              <a:buChar char="»"/>
              <a:defRPr sz="2000" b="1">
                <a:solidFill>
                  <a:schemeClr val="tx1"/>
                </a:solidFill>
                <a:latin typeface="Comic Sans MS" pitchFamily="66" charset="0"/>
              </a:defRPr>
            </a:lvl7pPr>
            <a:lvl8pPr marL="3429000" indent="-228600" eaLnBrk="0" fontAlgn="base" hangingPunct="0">
              <a:spcBef>
                <a:spcPct val="20000"/>
              </a:spcBef>
              <a:spcAft>
                <a:spcPct val="0"/>
              </a:spcAft>
              <a:buChar char="»"/>
              <a:defRPr sz="2000" b="1">
                <a:solidFill>
                  <a:schemeClr val="tx1"/>
                </a:solidFill>
                <a:latin typeface="Comic Sans MS" pitchFamily="66" charset="0"/>
              </a:defRPr>
            </a:lvl8pPr>
            <a:lvl9pPr marL="3886200" indent="-228600" eaLnBrk="0" fontAlgn="base" hangingPunct="0">
              <a:spcBef>
                <a:spcPct val="20000"/>
              </a:spcBef>
              <a:spcAft>
                <a:spcPct val="0"/>
              </a:spcAft>
              <a:buChar char="»"/>
              <a:defRPr sz="2000" b="1">
                <a:solidFill>
                  <a:schemeClr val="tx1"/>
                </a:solidFill>
                <a:latin typeface="Comic Sans MS" pitchFamily="66" charset="0"/>
              </a:defRPr>
            </a:lvl9pPr>
          </a:lstStyle>
          <a:p>
            <a:pPr eaLnBrk="1" hangingPunct="1">
              <a:spcBef>
                <a:spcPct val="0"/>
              </a:spcBef>
              <a:buFontTx/>
              <a:buNone/>
            </a:pPr>
            <a:r>
              <a:rPr lang="en-US" altLang="en-US" sz="2800">
                <a:solidFill>
                  <a:srgbClr val="2F2B20"/>
                </a:solidFill>
              </a:rPr>
              <a:t>Weak acids are usually less than 5% ionized in solution (poor proton donors).</a:t>
            </a:r>
          </a:p>
        </p:txBody>
      </p:sp>
      <p:sp>
        <p:nvSpPr>
          <p:cNvPr id="167941" name="Text Box 5"/>
          <p:cNvSpPr txBox="1">
            <a:spLocks noChangeArrowheads="1"/>
          </p:cNvSpPr>
          <p:nvPr/>
        </p:nvSpPr>
        <p:spPr bwMode="auto">
          <a:xfrm>
            <a:off x="2057400" y="2362200"/>
            <a:ext cx="854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b="1">
                <a:solidFill>
                  <a:schemeClr val="tx1"/>
                </a:solidFill>
                <a:latin typeface="Comic Sans MS" pitchFamily="66" charset="0"/>
              </a:defRPr>
            </a:lvl1pPr>
            <a:lvl2pPr marL="742950" indent="-285750" eaLnBrk="0" hangingPunct="0">
              <a:spcBef>
                <a:spcPct val="20000"/>
              </a:spcBef>
              <a:buChar char="–"/>
              <a:defRPr sz="2000" b="1">
                <a:solidFill>
                  <a:schemeClr val="tx1"/>
                </a:solidFill>
                <a:latin typeface="Comic Sans MS" pitchFamily="66" charset="0"/>
              </a:defRPr>
            </a:lvl2pPr>
            <a:lvl3pPr marL="1143000" indent="-228600" eaLnBrk="0" hangingPunct="0">
              <a:spcBef>
                <a:spcPct val="20000"/>
              </a:spcBef>
              <a:buChar char="•"/>
              <a:defRPr sz="2000" b="1">
                <a:solidFill>
                  <a:schemeClr val="tx1"/>
                </a:solidFill>
                <a:latin typeface="Comic Sans MS" pitchFamily="66" charset="0"/>
              </a:defRPr>
            </a:lvl3pPr>
            <a:lvl4pPr marL="1600200" indent="-228600" eaLnBrk="0" hangingPunct="0">
              <a:spcBef>
                <a:spcPct val="20000"/>
              </a:spcBef>
              <a:buChar char="–"/>
              <a:defRPr sz="2000" b="1">
                <a:solidFill>
                  <a:schemeClr val="tx1"/>
                </a:solidFill>
                <a:latin typeface="Comic Sans MS" pitchFamily="66" charset="0"/>
              </a:defRPr>
            </a:lvl4pPr>
            <a:lvl5pPr marL="2057400" indent="-228600" eaLnBrk="0" hangingPunct="0">
              <a:spcBef>
                <a:spcPct val="20000"/>
              </a:spcBef>
              <a:buChar char="»"/>
              <a:defRPr sz="2000" b="1">
                <a:solidFill>
                  <a:schemeClr val="tx1"/>
                </a:solidFill>
                <a:latin typeface="Comic Sans MS" pitchFamily="66" charset="0"/>
              </a:defRPr>
            </a:lvl5pPr>
            <a:lvl6pPr marL="2514600" indent="-228600" eaLnBrk="0" fontAlgn="base" hangingPunct="0">
              <a:spcBef>
                <a:spcPct val="20000"/>
              </a:spcBef>
              <a:spcAft>
                <a:spcPct val="0"/>
              </a:spcAft>
              <a:buChar char="»"/>
              <a:defRPr sz="2000" b="1">
                <a:solidFill>
                  <a:schemeClr val="tx1"/>
                </a:solidFill>
                <a:latin typeface="Comic Sans MS" pitchFamily="66" charset="0"/>
              </a:defRPr>
            </a:lvl6pPr>
            <a:lvl7pPr marL="2971800" indent="-228600" eaLnBrk="0" fontAlgn="base" hangingPunct="0">
              <a:spcBef>
                <a:spcPct val="20000"/>
              </a:spcBef>
              <a:spcAft>
                <a:spcPct val="0"/>
              </a:spcAft>
              <a:buChar char="»"/>
              <a:defRPr sz="2000" b="1">
                <a:solidFill>
                  <a:schemeClr val="tx1"/>
                </a:solidFill>
                <a:latin typeface="Comic Sans MS" pitchFamily="66" charset="0"/>
              </a:defRPr>
            </a:lvl7pPr>
            <a:lvl8pPr marL="3429000" indent="-228600" eaLnBrk="0" fontAlgn="base" hangingPunct="0">
              <a:spcBef>
                <a:spcPct val="20000"/>
              </a:spcBef>
              <a:spcAft>
                <a:spcPct val="0"/>
              </a:spcAft>
              <a:buChar char="»"/>
              <a:defRPr sz="2000" b="1">
                <a:solidFill>
                  <a:schemeClr val="tx1"/>
                </a:solidFill>
                <a:latin typeface="Comic Sans MS" pitchFamily="66" charset="0"/>
              </a:defRPr>
            </a:lvl8pPr>
            <a:lvl9pPr marL="3886200" indent="-228600" eaLnBrk="0" fontAlgn="base" hangingPunct="0">
              <a:spcBef>
                <a:spcPct val="20000"/>
              </a:spcBef>
              <a:spcAft>
                <a:spcPct val="0"/>
              </a:spcAft>
              <a:buChar char="»"/>
              <a:defRPr sz="2000" b="1">
                <a:solidFill>
                  <a:schemeClr val="tx1"/>
                </a:solidFill>
                <a:latin typeface="Comic Sans MS" pitchFamily="66" charset="0"/>
              </a:defRPr>
            </a:lvl9pPr>
          </a:lstStyle>
          <a:p>
            <a:pPr eaLnBrk="1" hangingPunct="1">
              <a:spcBef>
                <a:spcPct val="0"/>
              </a:spcBef>
              <a:buFontTx/>
              <a:buNone/>
            </a:pPr>
            <a:r>
              <a:rPr lang="en-US" altLang="en-US" sz="2800">
                <a:solidFill>
                  <a:srgbClr val="2F2B20"/>
                </a:solidFill>
              </a:rPr>
              <a:t>HCl</a:t>
            </a:r>
          </a:p>
        </p:txBody>
      </p:sp>
      <p:sp>
        <p:nvSpPr>
          <p:cNvPr id="167942" name="Text Box 6"/>
          <p:cNvSpPr txBox="1">
            <a:spLocks noChangeArrowheads="1"/>
          </p:cNvSpPr>
          <p:nvPr/>
        </p:nvSpPr>
        <p:spPr bwMode="auto">
          <a:xfrm>
            <a:off x="3581400" y="2362200"/>
            <a:ext cx="1282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b="1">
                <a:solidFill>
                  <a:schemeClr val="tx1"/>
                </a:solidFill>
                <a:latin typeface="Comic Sans MS" pitchFamily="66" charset="0"/>
              </a:defRPr>
            </a:lvl1pPr>
            <a:lvl2pPr marL="742950" indent="-285750" eaLnBrk="0" hangingPunct="0">
              <a:spcBef>
                <a:spcPct val="20000"/>
              </a:spcBef>
              <a:buChar char="–"/>
              <a:defRPr sz="2000" b="1">
                <a:solidFill>
                  <a:schemeClr val="tx1"/>
                </a:solidFill>
                <a:latin typeface="Comic Sans MS" pitchFamily="66" charset="0"/>
              </a:defRPr>
            </a:lvl2pPr>
            <a:lvl3pPr marL="1143000" indent="-228600" eaLnBrk="0" hangingPunct="0">
              <a:spcBef>
                <a:spcPct val="20000"/>
              </a:spcBef>
              <a:buChar char="•"/>
              <a:defRPr sz="2000" b="1">
                <a:solidFill>
                  <a:schemeClr val="tx1"/>
                </a:solidFill>
                <a:latin typeface="Comic Sans MS" pitchFamily="66" charset="0"/>
              </a:defRPr>
            </a:lvl3pPr>
            <a:lvl4pPr marL="1600200" indent="-228600" eaLnBrk="0" hangingPunct="0">
              <a:spcBef>
                <a:spcPct val="20000"/>
              </a:spcBef>
              <a:buChar char="–"/>
              <a:defRPr sz="2000" b="1">
                <a:solidFill>
                  <a:schemeClr val="tx1"/>
                </a:solidFill>
                <a:latin typeface="Comic Sans MS" pitchFamily="66" charset="0"/>
              </a:defRPr>
            </a:lvl4pPr>
            <a:lvl5pPr marL="2057400" indent="-228600" eaLnBrk="0" hangingPunct="0">
              <a:spcBef>
                <a:spcPct val="20000"/>
              </a:spcBef>
              <a:buChar char="»"/>
              <a:defRPr sz="2000" b="1">
                <a:solidFill>
                  <a:schemeClr val="tx1"/>
                </a:solidFill>
                <a:latin typeface="Comic Sans MS" pitchFamily="66" charset="0"/>
              </a:defRPr>
            </a:lvl5pPr>
            <a:lvl6pPr marL="2514600" indent="-228600" eaLnBrk="0" fontAlgn="base" hangingPunct="0">
              <a:spcBef>
                <a:spcPct val="20000"/>
              </a:spcBef>
              <a:spcAft>
                <a:spcPct val="0"/>
              </a:spcAft>
              <a:buChar char="»"/>
              <a:defRPr sz="2000" b="1">
                <a:solidFill>
                  <a:schemeClr val="tx1"/>
                </a:solidFill>
                <a:latin typeface="Comic Sans MS" pitchFamily="66" charset="0"/>
              </a:defRPr>
            </a:lvl6pPr>
            <a:lvl7pPr marL="2971800" indent="-228600" eaLnBrk="0" fontAlgn="base" hangingPunct="0">
              <a:spcBef>
                <a:spcPct val="20000"/>
              </a:spcBef>
              <a:spcAft>
                <a:spcPct val="0"/>
              </a:spcAft>
              <a:buChar char="»"/>
              <a:defRPr sz="2000" b="1">
                <a:solidFill>
                  <a:schemeClr val="tx1"/>
                </a:solidFill>
                <a:latin typeface="Comic Sans MS" pitchFamily="66" charset="0"/>
              </a:defRPr>
            </a:lvl7pPr>
            <a:lvl8pPr marL="3429000" indent="-228600" eaLnBrk="0" fontAlgn="base" hangingPunct="0">
              <a:spcBef>
                <a:spcPct val="20000"/>
              </a:spcBef>
              <a:spcAft>
                <a:spcPct val="0"/>
              </a:spcAft>
              <a:buChar char="»"/>
              <a:defRPr sz="2000" b="1">
                <a:solidFill>
                  <a:schemeClr val="tx1"/>
                </a:solidFill>
                <a:latin typeface="Comic Sans MS" pitchFamily="66" charset="0"/>
              </a:defRPr>
            </a:lvl8pPr>
            <a:lvl9pPr marL="3886200" indent="-228600" eaLnBrk="0" fontAlgn="base" hangingPunct="0">
              <a:spcBef>
                <a:spcPct val="20000"/>
              </a:spcBef>
              <a:spcAft>
                <a:spcPct val="0"/>
              </a:spcAft>
              <a:buChar char="»"/>
              <a:defRPr sz="2000" b="1">
                <a:solidFill>
                  <a:schemeClr val="tx1"/>
                </a:solidFill>
                <a:latin typeface="Comic Sans MS" pitchFamily="66" charset="0"/>
              </a:defRPr>
            </a:lvl9pPr>
          </a:lstStyle>
          <a:p>
            <a:pPr eaLnBrk="1" hangingPunct="1">
              <a:spcBef>
                <a:spcPct val="0"/>
              </a:spcBef>
              <a:buFontTx/>
              <a:buNone/>
            </a:pPr>
            <a:r>
              <a:rPr lang="en-US" altLang="en-US" sz="2800">
                <a:solidFill>
                  <a:srgbClr val="2F2B20"/>
                </a:solidFill>
              </a:rPr>
              <a:t>H</a:t>
            </a:r>
            <a:r>
              <a:rPr lang="en-US" altLang="en-US" sz="2800" baseline="-25000">
                <a:solidFill>
                  <a:srgbClr val="2F2B20"/>
                </a:solidFill>
              </a:rPr>
              <a:t>2</a:t>
            </a:r>
            <a:r>
              <a:rPr lang="en-US" altLang="en-US" sz="2800">
                <a:solidFill>
                  <a:srgbClr val="2F2B20"/>
                </a:solidFill>
              </a:rPr>
              <a:t>SO</a:t>
            </a:r>
            <a:r>
              <a:rPr lang="en-US" altLang="en-US" sz="2800" baseline="-25000">
                <a:solidFill>
                  <a:srgbClr val="2F2B20"/>
                </a:solidFill>
              </a:rPr>
              <a:t>4</a:t>
            </a:r>
          </a:p>
        </p:txBody>
      </p:sp>
      <p:sp>
        <p:nvSpPr>
          <p:cNvPr id="167943" name="Text Box 7"/>
          <p:cNvSpPr txBox="1">
            <a:spLocks noChangeArrowheads="1"/>
          </p:cNvSpPr>
          <p:nvPr/>
        </p:nvSpPr>
        <p:spPr bwMode="auto">
          <a:xfrm>
            <a:off x="5791200" y="2362200"/>
            <a:ext cx="1177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b="1">
                <a:solidFill>
                  <a:schemeClr val="tx1"/>
                </a:solidFill>
                <a:latin typeface="Comic Sans MS" pitchFamily="66" charset="0"/>
              </a:defRPr>
            </a:lvl1pPr>
            <a:lvl2pPr marL="742950" indent="-285750" eaLnBrk="0" hangingPunct="0">
              <a:spcBef>
                <a:spcPct val="20000"/>
              </a:spcBef>
              <a:buChar char="–"/>
              <a:defRPr sz="2000" b="1">
                <a:solidFill>
                  <a:schemeClr val="tx1"/>
                </a:solidFill>
                <a:latin typeface="Comic Sans MS" pitchFamily="66" charset="0"/>
              </a:defRPr>
            </a:lvl2pPr>
            <a:lvl3pPr marL="1143000" indent="-228600" eaLnBrk="0" hangingPunct="0">
              <a:spcBef>
                <a:spcPct val="20000"/>
              </a:spcBef>
              <a:buChar char="•"/>
              <a:defRPr sz="2000" b="1">
                <a:solidFill>
                  <a:schemeClr val="tx1"/>
                </a:solidFill>
                <a:latin typeface="Comic Sans MS" pitchFamily="66" charset="0"/>
              </a:defRPr>
            </a:lvl3pPr>
            <a:lvl4pPr marL="1600200" indent="-228600" eaLnBrk="0" hangingPunct="0">
              <a:spcBef>
                <a:spcPct val="20000"/>
              </a:spcBef>
              <a:buChar char="–"/>
              <a:defRPr sz="2000" b="1">
                <a:solidFill>
                  <a:schemeClr val="tx1"/>
                </a:solidFill>
                <a:latin typeface="Comic Sans MS" pitchFamily="66" charset="0"/>
              </a:defRPr>
            </a:lvl4pPr>
            <a:lvl5pPr marL="2057400" indent="-228600" eaLnBrk="0" hangingPunct="0">
              <a:spcBef>
                <a:spcPct val="20000"/>
              </a:spcBef>
              <a:buChar char="»"/>
              <a:defRPr sz="2000" b="1">
                <a:solidFill>
                  <a:schemeClr val="tx1"/>
                </a:solidFill>
                <a:latin typeface="Comic Sans MS" pitchFamily="66" charset="0"/>
              </a:defRPr>
            </a:lvl5pPr>
            <a:lvl6pPr marL="2514600" indent="-228600" eaLnBrk="0" fontAlgn="base" hangingPunct="0">
              <a:spcBef>
                <a:spcPct val="20000"/>
              </a:spcBef>
              <a:spcAft>
                <a:spcPct val="0"/>
              </a:spcAft>
              <a:buChar char="»"/>
              <a:defRPr sz="2000" b="1">
                <a:solidFill>
                  <a:schemeClr val="tx1"/>
                </a:solidFill>
                <a:latin typeface="Comic Sans MS" pitchFamily="66" charset="0"/>
              </a:defRPr>
            </a:lvl6pPr>
            <a:lvl7pPr marL="2971800" indent="-228600" eaLnBrk="0" fontAlgn="base" hangingPunct="0">
              <a:spcBef>
                <a:spcPct val="20000"/>
              </a:spcBef>
              <a:spcAft>
                <a:spcPct val="0"/>
              </a:spcAft>
              <a:buChar char="»"/>
              <a:defRPr sz="2000" b="1">
                <a:solidFill>
                  <a:schemeClr val="tx1"/>
                </a:solidFill>
                <a:latin typeface="Comic Sans MS" pitchFamily="66" charset="0"/>
              </a:defRPr>
            </a:lvl7pPr>
            <a:lvl8pPr marL="3429000" indent="-228600" eaLnBrk="0" fontAlgn="base" hangingPunct="0">
              <a:spcBef>
                <a:spcPct val="20000"/>
              </a:spcBef>
              <a:spcAft>
                <a:spcPct val="0"/>
              </a:spcAft>
              <a:buChar char="»"/>
              <a:defRPr sz="2000" b="1">
                <a:solidFill>
                  <a:schemeClr val="tx1"/>
                </a:solidFill>
                <a:latin typeface="Comic Sans MS" pitchFamily="66" charset="0"/>
              </a:defRPr>
            </a:lvl8pPr>
            <a:lvl9pPr marL="3886200" indent="-228600" eaLnBrk="0" fontAlgn="base" hangingPunct="0">
              <a:spcBef>
                <a:spcPct val="20000"/>
              </a:spcBef>
              <a:spcAft>
                <a:spcPct val="0"/>
              </a:spcAft>
              <a:buChar char="»"/>
              <a:defRPr sz="2000" b="1">
                <a:solidFill>
                  <a:schemeClr val="tx1"/>
                </a:solidFill>
                <a:latin typeface="Comic Sans MS" pitchFamily="66" charset="0"/>
              </a:defRPr>
            </a:lvl9pPr>
          </a:lstStyle>
          <a:p>
            <a:pPr eaLnBrk="1" hangingPunct="1">
              <a:spcBef>
                <a:spcPct val="0"/>
              </a:spcBef>
              <a:buFontTx/>
              <a:buNone/>
            </a:pPr>
            <a:r>
              <a:rPr lang="en-US" altLang="en-US" sz="2800">
                <a:solidFill>
                  <a:srgbClr val="2F2B20"/>
                </a:solidFill>
              </a:rPr>
              <a:t>HNO</a:t>
            </a:r>
            <a:r>
              <a:rPr lang="en-US" altLang="en-US" sz="2800" baseline="-25000">
                <a:solidFill>
                  <a:srgbClr val="2F2B20"/>
                </a:solidFill>
              </a:rPr>
              <a:t>3</a:t>
            </a:r>
          </a:p>
        </p:txBody>
      </p:sp>
      <p:sp>
        <p:nvSpPr>
          <p:cNvPr id="167944" name="Text Box 8"/>
          <p:cNvSpPr txBox="1">
            <a:spLocks noChangeArrowheads="1"/>
          </p:cNvSpPr>
          <p:nvPr/>
        </p:nvSpPr>
        <p:spPr bwMode="auto">
          <a:xfrm>
            <a:off x="1905000" y="4419600"/>
            <a:ext cx="1225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b="1">
                <a:solidFill>
                  <a:schemeClr val="tx1"/>
                </a:solidFill>
                <a:latin typeface="Comic Sans MS" pitchFamily="66" charset="0"/>
              </a:defRPr>
            </a:lvl1pPr>
            <a:lvl2pPr marL="742950" indent="-285750" eaLnBrk="0" hangingPunct="0">
              <a:spcBef>
                <a:spcPct val="20000"/>
              </a:spcBef>
              <a:buChar char="–"/>
              <a:defRPr sz="2000" b="1">
                <a:solidFill>
                  <a:schemeClr val="tx1"/>
                </a:solidFill>
                <a:latin typeface="Comic Sans MS" pitchFamily="66" charset="0"/>
              </a:defRPr>
            </a:lvl2pPr>
            <a:lvl3pPr marL="1143000" indent="-228600" eaLnBrk="0" hangingPunct="0">
              <a:spcBef>
                <a:spcPct val="20000"/>
              </a:spcBef>
              <a:buChar char="•"/>
              <a:defRPr sz="2000" b="1">
                <a:solidFill>
                  <a:schemeClr val="tx1"/>
                </a:solidFill>
                <a:latin typeface="Comic Sans MS" pitchFamily="66" charset="0"/>
              </a:defRPr>
            </a:lvl3pPr>
            <a:lvl4pPr marL="1600200" indent="-228600" eaLnBrk="0" hangingPunct="0">
              <a:spcBef>
                <a:spcPct val="20000"/>
              </a:spcBef>
              <a:buChar char="–"/>
              <a:defRPr sz="2000" b="1">
                <a:solidFill>
                  <a:schemeClr val="tx1"/>
                </a:solidFill>
                <a:latin typeface="Comic Sans MS" pitchFamily="66" charset="0"/>
              </a:defRPr>
            </a:lvl4pPr>
            <a:lvl5pPr marL="2057400" indent="-228600" eaLnBrk="0" hangingPunct="0">
              <a:spcBef>
                <a:spcPct val="20000"/>
              </a:spcBef>
              <a:buChar char="»"/>
              <a:defRPr sz="2000" b="1">
                <a:solidFill>
                  <a:schemeClr val="tx1"/>
                </a:solidFill>
                <a:latin typeface="Comic Sans MS" pitchFamily="66" charset="0"/>
              </a:defRPr>
            </a:lvl5pPr>
            <a:lvl6pPr marL="2514600" indent="-228600" eaLnBrk="0" fontAlgn="base" hangingPunct="0">
              <a:spcBef>
                <a:spcPct val="20000"/>
              </a:spcBef>
              <a:spcAft>
                <a:spcPct val="0"/>
              </a:spcAft>
              <a:buChar char="»"/>
              <a:defRPr sz="2000" b="1">
                <a:solidFill>
                  <a:schemeClr val="tx1"/>
                </a:solidFill>
                <a:latin typeface="Comic Sans MS" pitchFamily="66" charset="0"/>
              </a:defRPr>
            </a:lvl6pPr>
            <a:lvl7pPr marL="2971800" indent="-228600" eaLnBrk="0" fontAlgn="base" hangingPunct="0">
              <a:spcBef>
                <a:spcPct val="20000"/>
              </a:spcBef>
              <a:spcAft>
                <a:spcPct val="0"/>
              </a:spcAft>
              <a:buChar char="»"/>
              <a:defRPr sz="2000" b="1">
                <a:solidFill>
                  <a:schemeClr val="tx1"/>
                </a:solidFill>
                <a:latin typeface="Comic Sans MS" pitchFamily="66" charset="0"/>
              </a:defRPr>
            </a:lvl7pPr>
            <a:lvl8pPr marL="3429000" indent="-228600" eaLnBrk="0" fontAlgn="base" hangingPunct="0">
              <a:spcBef>
                <a:spcPct val="20000"/>
              </a:spcBef>
              <a:spcAft>
                <a:spcPct val="0"/>
              </a:spcAft>
              <a:buChar char="»"/>
              <a:defRPr sz="2000" b="1">
                <a:solidFill>
                  <a:schemeClr val="tx1"/>
                </a:solidFill>
                <a:latin typeface="Comic Sans MS" pitchFamily="66" charset="0"/>
              </a:defRPr>
            </a:lvl8pPr>
            <a:lvl9pPr marL="3886200" indent="-228600" eaLnBrk="0" fontAlgn="base" hangingPunct="0">
              <a:spcBef>
                <a:spcPct val="20000"/>
              </a:spcBef>
              <a:spcAft>
                <a:spcPct val="0"/>
              </a:spcAft>
              <a:buChar char="»"/>
              <a:defRPr sz="2000" b="1">
                <a:solidFill>
                  <a:schemeClr val="tx1"/>
                </a:solidFill>
                <a:latin typeface="Comic Sans MS" pitchFamily="66" charset="0"/>
              </a:defRPr>
            </a:lvl9pPr>
          </a:lstStyle>
          <a:p>
            <a:pPr eaLnBrk="1" hangingPunct="1">
              <a:spcBef>
                <a:spcPct val="0"/>
              </a:spcBef>
              <a:buFontTx/>
              <a:buNone/>
            </a:pPr>
            <a:r>
              <a:rPr lang="en-US" altLang="en-US" sz="2800">
                <a:solidFill>
                  <a:srgbClr val="2F2B20"/>
                </a:solidFill>
              </a:rPr>
              <a:t>H</a:t>
            </a:r>
            <a:r>
              <a:rPr lang="en-US" altLang="en-US" sz="2800" baseline="-25000">
                <a:solidFill>
                  <a:srgbClr val="2F2B20"/>
                </a:solidFill>
              </a:rPr>
              <a:t>3</a:t>
            </a:r>
            <a:r>
              <a:rPr lang="en-US" altLang="en-US" sz="2800">
                <a:solidFill>
                  <a:srgbClr val="2F2B20"/>
                </a:solidFill>
              </a:rPr>
              <a:t>PO</a:t>
            </a:r>
            <a:r>
              <a:rPr lang="en-US" altLang="en-US" sz="2800" baseline="-25000">
                <a:solidFill>
                  <a:srgbClr val="2F2B20"/>
                </a:solidFill>
              </a:rPr>
              <a:t>4</a:t>
            </a:r>
          </a:p>
        </p:txBody>
      </p:sp>
      <p:sp>
        <p:nvSpPr>
          <p:cNvPr id="167945" name="Text Box 9"/>
          <p:cNvSpPr txBox="1">
            <a:spLocks noChangeArrowheads="1"/>
          </p:cNvSpPr>
          <p:nvPr/>
        </p:nvSpPr>
        <p:spPr bwMode="auto">
          <a:xfrm>
            <a:off x="3505200" y="4419600"/>
            <a:ext cx="16779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b="1">
                <a:solidFill>
                  <a:schemeClr val="tx1"/>
                </a:solidFill>
                <a:latin typeface="Comic Sans MS" pitchFamily="66" charset="0"/>
              </a:defRPr>
            </a:lvl1pPr>
            <a:lvl2pPr marL="742950" indent="-285750" eaLnBrk="0" hangingPunct="0">
              <a:spcBef>
                <a:spcPct val="20000"/>
              </a:spcBef>
              <a:buChar char="–"/>
              <a:defRPr sz="2000" b="1">
                <a:solidFill>
                  <a:schemeClr val="tx1"/>
                </a:solidFill>
                <a:latin typeface="Comic Sans MS" pitchFamily="66" charset="0"/>
              </a:defRPr>
            </a:lvl2pPr>
            <a:lvl3pPr marL="1143000" indent="-228600" eaLnBrk="0" hangingPunct="0">
              <a:spcBef>
                <a:spcPct val="20000"/>
              </a:spcBef>
              <a:buChar char="•"/>
              <a:defRPr sz="2000" b="1">
                <a:solidFill>
                  <a:schemeClr val="tx1"/>
                </a:solidFill>
                <a:latin typeface="Comic Sans MS" pitchFamily="66" charset="0"/>
              </a:defRPr>
            </a:lvl3pPr>
            <a:lvl4pPr marL="1600200" indent="-228600" eaLnBrk="0" hangingPunct="0">
              <a:spcBef>
                <a:spcPct val="20000"/>
              </a:spcBef>
              <a:buChar char="–"/>
              <a:defRPr sz="2000" b="1">
                <a:solidFill>
                  <a:schemeClr val="tx1"/>
                </a:solidFill>
                <a:latin typeface="Comic Sans MS" pitchFamily="66" charset="0"/>
              </a:defRPr>
            </a:lvl4pPr>
            <a:lvl5pPr marL="2057400" indent="-228600" eaLnBrk="0" hangingPunct="0">
              <a:spcBef>
                <a:spcPct val="20000"/>
              </a:spcBef>
              <a:buChar char="»"/>
              <a:defRPr sz="2000" b="1">
                <a:solidFill>
                  <a:schemeClr val="tx1"/>
                </a:solidFill>
                <a:latin typeface="Comic Sans MS" pitchFamily="66" charset="0"/>
              </a:defRPr>
            </a:lvl5pPr>
            <a:lvl6pPr marL="2514600" indent="-228600" eaLnBrk="0" fontAlgn="base" hangingPunct="0">
              <a:spcBef>
                <a:spcPct val="20000"/>
              </a:spcBef>
              <a:spcAft>
                <a:spcPct val="0"/>
              </a:spcAft>
              <a:buChar char="»"/>
              <a:defRPr sz="2000" b="1">
                <a:solidFill>
                  <a:schemeClr val="tx1"/>
                </a:solidFill>
                <a:latin typeface="Comic Sans MS" pitchFamily="66" charset="0"/>
              </a:defRPr>
            </a:lvl6pPr>
            <a:lvl7pPr marL="2971800" indent="-228600" eaLnBrk="0" fontAlgn="base" hangingPunct="0">
              <a:spcBef>
                <a:spcPct val="20000"/>
              </a:spcBef>
              <a:spcAft>
                <a:spcPct val="0"/>
              </a:spcAft>
              <a:buChar char="»"/>
              <a:defRPr sz="2000" b="1">
                <a:solidFill>
                  <a:schemeClr val="tx1"/>
                </a:solidFill>
                <a:latin typeface="Comic Sans MS" pitchFamily="66" charset="0"/>
              </a:defRPr>
            </a:lvl7pPr>
            <a:lvl8pPr marL="3429000" indent="-228600" eaLnBrk="0" fontAlgn="base" hangingPunct="0">
              <a:spcBef>
                <a:spcPct val="20000"/>
              </a:spcBef>
              <a:spcAft>
                <a:spcPct val="0"/>
              </a:spcAft>
              <a:buChar char="»"/>
              <a:defRPr sz="2000" b="1">
                <a:solidFill>
                  <a:schemeClr val="tx1"/>
                </a:solidFill>
                <a:latin typeface="Comic Sans MS" pitchFamily="66" charset="0"/>
              </a:defRPr>
            </a:lvl8pPr>
            <a:lvl9pPr marL="3886200" indent="-228600" eaLnBrk="0" fontAlgn="base" hangingPunct="0">
              <a:spcBef>
                <a:spcPct val="20000"/>
              </a:spcBef>
              <a:spcAft>
                <a:spcPct val="0"/>
              </a:spcAft>
              <a:buChar char="»"/>
              <a:defRPr sz="2000" b="1">
                <a:solidFill>
                  <a:schemeClr val="tx1"/>
                </a:solidFill>
                <a:latin typeface="Comic Sans MS" pitchFamily="66" charset="0"/>
              </a:defRPr>
            </a:lvl9pPr>
          </a:lstStyle>
          <a:p>
            <a:pPr eaLnBrk="1" hangingPunct="1">
              <a:spcBef>
                <a:spcPct val="0"/>
              </a:spcBef>
              <a:buFontTx/>
              <a:buNone/>
            </a:pPr>
            <a:r>
              <a:rPr lang="en-US" altLang="en-US" sz="2800">
                <a:solidFill>
                  <a:srgbClr val="2F2B20"/>
                </a:solidFill>
              </a:rPr>
              <a:t>HC</a:t>
            </a:r>
            <a:r>
              <a:rPr lang="en-US" altLang="en-US" sz="2800" baseline="-25000">
                <a:solidFill>
                  <a:srgbClr val="2F2B20"/>
                </a:solidFill>
              </a:rPr>
              <a:t>2</a:t>
            </a:r>
            <a:r>
              <a:rPr lang="en-US" altLang="en-US" sz="2800">
                <a:solidFill>
                  <a:srgbClr val="2F2B20"/>
                </a:solidFill>
              </a:rPr>
              <a:t>H</a:t>
            </a:r>
            <a:r>
              <a:rPr lang="en-US" altLang="en-US" sz="2800" baseline="-25000">
                <a:solidFill>
                  <a:srgbClr val="2F2B20"/>
                </a:solidFill>
              </a:rPr>
              <a:t>3</a:t>
            </a:r>
            <a:r>
              <a:rPr lang="en-US" altLang="en-US" sz="2800">
                <a:solidFill>
                  <a:srgbClr val="2F2B20"/>
                </a:solidFill>
              </a:rPr>
              <a:t>O</a:t>
            </a:r>
            <a:r>
              <a:rPr lang="en-US" altLang="en-US" sz="2800" baseline="-25000">
                <a:solidFill>
                  <a:srgbClr val="2F2B20"/>
                </a:solidFill>
              </a:rPr>
              <a:t>2</a:t>
            </a:r>
          </a:p>
        </p:txBody>
      </p:sp>
      <p:sp>
        <p:nvSpPr>
          <p:cNvPr id="167946" name="Text Box 10"/>
          <p:cNvSpPr txBox="1">
            <a:spLocks noChangeArrowheads="1"/>
          </p:cNvSpPr>
          <p:nvPr/>
        </p:nvSpPr>
        <p:spPr bwMode="auto">
          <a:xfrm>
            <a:off x="5638800" y="4433888"/>
            <a:ext cx="25098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b="1">
                <a:solidFill>
                  <a:schemeClr val="tx1"/>
                </a:solidFill>
                <a:latin typeface="Comic Sans MS" pitchFamily="66" charset="0"/>
              </a:defRPr>
            </a:lvl1pPr>
            <a:lvl2pPr marL="742950" indent="-285750" eaLnBrk="0" hangingPunct="0">
              <a:spcBef>
                <a:spcPct val="20000"/>
              </a:spcBef>
              <a:buChar char="–"/>
              <a:defRPr sz="2000" b="1">
                <a:solidFill>
                  <a:schemeClr val="tx1"/>
                </a:solidFill>
                <a:latin typeface="Comic Sans MS" pitchFamily="66" charset="0"/>
              </a:defRPr>
            </a:lvl2pPr>
            <a:lvl3pPr marL="1143000" indent="-228600" eaLnBrk="0" hangingPunct="0">
              <a:spcBef>
                <a:spcPct val="20000"/>
              </a:spcBef>
              <a:buChar char="•"/>
              <a:defRPr sz="2000" b="1">
                <a:solidFill>
                  <a:schemeClr val="tx1"/>
                </a:solidFill>
                <a:latin typeface="Comic Sans MS" pitchFamily="66" charset="0"/>
              </a:defRPr>
            </a:lvl3pPr>
            <a:lvl4pPr marL="1600200" indent="-228600" eaLnBrk="0" hangingPunct="0">
              <a:spcBef>
                <a:spcPct val="20000"/>
              </a:spcBef>
              <a:buChar char="–"/>
              <a:defRPr sz="2000" b="1">
                <a:solidFill>
                  <a:schemeClr val="tx1"/>
                </a:solidFill>
                <a:latin typeface="Comic Sans MS" pitchFamily="66" charset="0"/>
              </a:defRPr>
            </a:lvl4pPr>
            <a:lvl5pPr marL="2057400" indent="-228600" eaLnBrk="0" hangingPunct="0">
              <a:spcBef>
                <a:spcPct val="20000"/>
              </a:spcBef>
              <a:buChar char="»"/>
              <a:defRPr sz="2000" b="1">
                <a:solidFill>
                  <a:schemeClr val="tx1"/>
                </a:solidFill>
                <a:latin typeface="Comic Sans MS" pitchFamily="66" charset="0"/>
              </a:defRPr>
            </a:lvl5pPr>
            <a:lvl6pPr marL="2514600" indent="-228600" eaLnBrk="0" fontAlgn="base" hangingPunct="0">
              <a:spcBef>
                <a:spcPct val="20000"/>
              </a:spcBef>
              <a:spcAft>
                <a:spcPct val="0"/>
              </a:spcAft>
              <a:buChar char="»"/>
              <a:defRPr sz="2000" b="1">
                <a:solidFill>
                  <a:schemeClr val="tx1"/>
                </a:solidFill>
                <a:latin typeface="Comic Sans MS" pitchFamily="66" charset="0"/>
              </a:defRPr>
            </a:lvl6pPr>
            <a:lvl7pPr marL="2971800" indent="-228600" eaLnBrk="0" fontAlgn="base" hangingPunct="0">
              <a:spcBef>
                <a:spcPct val="20000"/>
              </a:spcBef>
              <a:spcAft>
                <a:spcPct val="0"/>
              </a:spcAft>
              <a:buChar char="»"/>
              <a:defRPr sz="2000" b="1">
                <a:solidFill>
                  <a:schemeClr val="tx1"/>
                </a:solidFill>
                <a:latin typeface="Comic Sans MS" pitchFamily="66" charset="0"/>
              </a:defRPr>
            </a:lvl7pPr>
            <a:lvl8pPr marL="3429000" indent="-228600" eaLnBrk="0" fontAlgn="base" hangingPunct="0">
              <a:spcBef>
                <a:spcPct val="20000"/>
              </a:spcBef>
              <a:spcAft>
                <a:spcPct val="0"/>
              </a:spcAft>
              <a:buChar char="»"/>
              <a:defRPr sz="2000" b="1">
                <a:solidFill>
                  <a:schemeClr val="tx1"/>
                </a:solidFill>
                <a:latin typeface="Comic Sans MS" pitchFamily="66" charset="0"/>
              </a:defRPr>
            </a:lvl8pPr>
            <a:lvl9pPr marL="3886200" indent="-228600" eaLnBrk="0" fontAlgn="base" hangingPunct="0">
              <a:spcBef>
                <a:spcPct val="20000"/>
              </a:spcBef>
              <a:spcAft>
                <a:spcPct val="0"/>
              </a:spcAft>
              <a:buChar char="»"/>
              <a:defRPr sz="2000" b="1">
                <a:solidFill>
                  <a:schemeClr val="tx1"/>
                </a:solidFill>
                <a:latin typeface="Comic Sans MS" pitchFamily="66" charset="0"/>
              </a:defRPr>
            </a:lvl9pPr>
          </a:lstStyle>
          <a:p>
            <a:pPr eaLnBrk="1" hangingPunct="1">
              <a:spcBef>
                <a:spcPct val="0"/>
              </a:spcBef>
              <a:buFontTx/>
              <a:buNone/>
            </a:pPr>
            <a:r>
              <a:rPr lang="en-US" altLang="en-US" sz="2800">
                <a:solidFill>
                  <a:srgbClr val="2F2B20"/>
                </a:solidFill>
              </a:rPr>
              <a:t>Organic acids</a:t>
            </a:r>
          </a:p>
        </p:txBody>
      </p:sp>
    </p:spTree>
    <p:extLst>
      <p:ext uri="{BB962C8B-B14F-4D97-AF65-F5344CB8AC3E}">
        <p14:creationId xmlns:p14="http://schemas.microsoft.com/office/powerpoint/2010/main" val="555855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7939"/>
                                        </p:tgtEl>
                                        <p:attrNameLst>
                                          <p:attrName>style.visibility</p:attrName>
                                        </p:attrNameLst>
                                      </p:cBhvr>
                                      <p:to>
                                        <p:strVal val="visible"/>
                                      </p:to>
                                    </p:set>
                                    <p:animEffect transition="in" filter="box(in)">
                                      <p:cBhvr>
                                        <p:cTn id="7" dur="500"/>
                                        <p:tgtEl>
                                          <p:spTgt spid="1679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7941"/>
                                        </p:tgtEl>
                                        <p:attrNameLst>
                                          <p:attrName>style.visibility</p:attrName>
                                        </p:attrNameLst>
                                      </p:cBhvr>
                                      <p:to>
                                        <p:strVal val="visible"/>
                                      </p:to>
                                    </p:set>
                                    <p:animEffect transition="in" filter="box(in)">
                                      <p:cBhvr>
                                        <p:cTn id="12" dur="500"/>
                                        <p:tgtEl>
                                          <p:spTgt spid="1679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7942"/>
                                        </p:tgtEl>
                                        <p:attrNameLst>
                                          <p:attrName>style.visibility</p:attrName>
                                        </p:attrNameLst>
                                      </p:cBhvr>
                                      <p:to>
                                        <p:strVal val="visible"/>
                                      </p:to>
                                    </p:set>
                                    <p:animEffect transition="in" filter="box(in)">
                                      <p:cBhvr>
                                        <p:cTn id="17" dur="500"/>
                                        <p:tgtEl>
                                          <p:spTgt spid="1679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7943"/>
                                        </p:tgtEl>
                                        <p:attrNameLst>
                                          <p:attrName>style.visibility</p:attrName>
                                        </p:attrNameLst>
                                      </p:cBhvr>
                                      <p:to>
                                        <p:strVal val="visible"/>
                                      </p:to>
                                    </p:set>
                                    <p:animEffect transition="in" filter="box(in)">
                                      <p:cBhvr>
                                        <p:cTn id="22" dur="500"/>
                                        <p:tgtEl>
                                          <p:spTgt spid="16794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67940"/>
                                        </p:tgtEl>
                                        <p:attrNameLst>
                                          <p:attrName>style.visibility</p:attrName>
                                        </p:attrNameLst>
                                      </p:cBhvr>
                                      <p:to>
                                        <p:strVal val="visible"/>
                                      </p:to>
                                    </p:set>
                                    <p:animEffect transition="in" filter="box(in)">
                                      <p:cBhvr>
                                        <p:cTn id="27" dur="500"/>
                                        <p:tgtEl>
                                          <p:spTgt spid="1679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67944"/>
                                        </p:tgtEl>
                                        <p:attrNameLst>
                                          <p:attrName>style.visibility</p:attrName>
                                        </p:attrNameLst>
                                      </p:cBhvr>
                                      <p:to>
                                        <p:strVal val="visible"/>
                                      </p:to>
                                    </p:set>
                                    <p:animEffect transition="in" filter="box(in)">
                                      <p:cBhvr>
                                        <p:cTn id="32" dur="500"/>
                                        <p:tgtEl>
                                          <p:spTgt spid="16794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67945"/>
                                        </p:tgtEl>
                                        <p:attrNameLst>
                                          <p:attrName>style.visibility</p:attrName>
                                        </p:attrNameLst>
                                      </p:cBhvr>
                                      <p:to>
                                        <p:strVal val="visible"/>
                                      </p:to>
                                    </p:set>
                                    <p:animEffect transition="in" filter="box(in)">
                                      <p:cBhvr>
                                        <p:cTn id="37" dur="500"/>
                                        <p:tgtEl>
                                          <p:spTgt spid="16794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67946"/>
                                        </p:tgtEl>
                                        <p:attrNameLst>
                                          <p:attrName>style.visibility</p:attrName>
                                        </p:attrNameLst>
                                      </p:cBhvr>
                                      <p:to>
                                        <p:strVal val="visible"/>
                                      </p:to>
                                    </p:set>
                                    <p:animEffect transition="in" filter="box(in)">
                                      <p:cBhvr>
                                        <p:cTn id="42" dur="500"/>
                                        <p:tgtEl>
                                          <p:spTgt spid="167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p:bldP spid="167940" grpId="0"/>
      <p:bldP spid="167941" grpId="0"/>
      <p:bldP spid="167942" grpId="0"/>
      <p:bldP spid="167943" grpId="0"/>
      <p:bldP spid="167944" grpId="0"/>
      <p:bldP spid="167945" grpId="0"/>
      <p:bldP spid="167946"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e0596-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059238"/>
            <a:ext cx="7086600"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Grp="1" noChangeArrowheads="1"/>
          </p:cNvSpPr>
          <p:nvPr>
            <p:ph type="title"/>
          </p:nvPr>
        </p:nvSpPr>
        <p:spPr>
          <a:xfrm>
            <a:off x="685800" y="0"/>
            <a:ext cx="77724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ffectLst/>
              </a:rPr>
              <a:t>The pH Concept</a:t>
            </a:r>
          </a:p>
        </p:txBody>
      </p:sp>
      <p:sp>
        <p:nvSpPr>
          <p:cNvPr id="23556" name="Rectangle 4"/>
          <p:cNvSpPr>
            <a:spLocks noGrp="1" noChangeArrowheads="1"/>
          </p:cNvSpPr>
          <p:nvPr>
            <p:ph type="body" idx="1"/>
          </p:nvPr>
        </p:nvSpPr>
        <p:spPr>
          <a:xfrm>
            <a:off x="228600" y="1981200"/>
            <a:ext cx="8915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600" smtClean="0">
                <a:effectLst/>
              </a:rPr>
              <a:t>The </a:t>
            </a:r>
            <a:r>
              <a:rPr lang="en-US" altLang="en-US" sz="3600" b="0" smtClean="0">
                <a:effectLst/>
              </a:rPr>
              <a:t>pH</a:t>
            </a:r>
            <a:r>
              <a:rPr lang="en-US" altLang="en-US" sz="3600" smtClean="0">
                <a:effectLst/>
              </a:rPr>
              <a:t> of a solution is the negative logarithm of the hydrogen-ion concentration.</a:t>
            </a:r>
          </a:p>
        </p:txBody>
      </p:sp>
    </p:spTree>
    <p:extLst>
      <p:ext uri="{BB962C8B-B14F-4D97-AF65-F5344CB8AC3E}">
        <p14:creationId xmlns:p14="http://schemas.microsoft.com/office/powerpoint/2010/main" val="1652350559"/>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6096000" y="457200"/>
            <a:ext cx="2819400" cy="4343400"/>
          </a:xfrm>
        </p:spPr>
        <p:txBody>
          <a:bodyPr/>
          <a:lstStyle/>
          <a:p>
            <a:pPr eaLnBrk="1" hangingPunct="1">
              <a:defRPr/>
            </a:pPr>
            <a:r>
              <a:rPr lang="en-US" smtClean="0">
                <a:effectLst>
                  <a:outerShdw blurRad="38100" dist="38100" dir="2700000" algn="tl">
                    <a:srgbClr val="808080"/>
                  </a:outerShdw>
                </a:effectLst>
              </a:rPr>
              <a:t>Acids Have a pH less than 7</a:t>
            </a:r>
          </a:p>
        </p:txBody>
      </p:sp>
      <p:pic>
        <p:nvPicPr>
          <p:cNvPr id="25603" name="Picture 3" descr="pHchaR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381000"/>
            <a:ext cx="6172200" cy="573087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123132"/>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228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ffectLst/>
              </a:rPr>
              <a:t>Measuring pH</a:t>
            </a:r>
          </a:p>
        </p:txBody>
      </p:sp>
      <p:sp>
        <p:nvSpPr>
          <p:cNvPr id="26627" name="Rectangle 3"/>
          <p:cNvSpPr>
            <a:spLocks noGrp="1" noChangeArrowheads="1"/>
          </p:cNvSpPr>
          <p:nvPr>
            <p:ph type="body" idx="1"/>
          </p:nvPr>
        </p:nvSpPr>
        <p:spPr>
          <a:xfrm>
            <a:off x="685800" y="1295400"/>
            <a:ext cx="77724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b="0" smtClean="0">
                <a:effectLst/>
              </a:rPr>
              <a:t>Universal Indicators </a:t>
            </a:r>
            <a:r>
              <a:rPr lang="en-US" altLang="en-US" sz="3200" smtClean="0">
                <a:effectLst/>
              </a:rPr>
              <a:t>change color over the entire pH scale.</a:t>
            </a:r>
          </a:p>
        </p:txBody>
      </p:sp>
      <p:pic>
        <p:nvPicPr>
          <p:cNvPr id="26628" name="Picture 5" descr="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855913"/>
            <a:ext cx="5105400" cy="362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descr="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590800"/>
            <a:ext cx="3432175"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1801266"/>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0"/>
            <a:ext cx="77724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ffectLst/>
              </a:rPr>
              <a:t>Hydrogen Ions from Water</a:t>
            </a:r>
          </a:p>
        </p:txBody>
      </p:sp>
      <p:sp>
        <p:nvSpPr>
          <p:cNvPr id="27651" name="Rectangle 3"/>
          <p:cNvSpPr>
            <a:spLocks noGrp="1" noChangeArrowheads="1"/>
          </p:cNvSpPr>
          <p:nvPr>
            <p:ph type="body" idx="1"/>
          </p:nvPr>
        </p:nvSpPr>
        <p:spPr>
          <a:xfrm>
            <a:off x="609600" y="1371600"/>
            <a:ext cx="7772400" cy="281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smtClean="0">
                <a:effectLst/>
              </a:rPr>
              <a:t>The reaction in which water molecules produce ions is called the </a:t>
            </a:r>
            <a:r>
              <a:rPr lang="en-US" altLang="en-US" sz="2400" b="0" smtClean="0">
                <a:effectLst/>
              </a:rPr>
              <a:t>self-ionization</a:t>
            </a:r>
            <a:r>
              <a:rPr lang="en-US" altLang="en-US" sz="2400" smtClean="0">
                <a:effectLst/>
              </a:rPr>
              <a:t> of water.</a:t>
            </a:r>
          </a:p>
          <a:p>
            <a:endParaRPr lang="en-US" altLang="en-US" sz="800" smtClean="0">
              <a:effectLst/>
            </a:endParaRPr>
          </a:p>
          <a:p>
            <a:r>
              <a:rPr lang="en-US" altLang="en-US" sz="2400" smtClean="0">
                <a:effectLst/>
              </a:rPr>
              <a:t>The self-ionization of water occurs to a VERY small extent.</a:t>
            </a:r>
          </a:p>
          <a:p>
            <a:endParaRPr lang="en-US" altLang="en-US" sz="800" smtClean="0">
              <a:effectLst/>
            </a:endParaRPr>
          </a:p>
          <a:p>
            <a:r>
              <a:rPr lang="en-US" altLang="en-US" sz="2400" i="1" smtClean="0">
                <a:effectLst/>
              </a:rPr>
              <a:t>Note the hydrogen ion will pick up a water molecule forming hydronium ion H</a:t>
            </a:r>
            <a:r>
              <a:rPr lang="en-US" altLang="en-US" sz="2400" i="1" baseline="-25000" smtClean="0">
                <a:effectLst/>
              </a:rPr>
              <a:t>3</a:t>
            </a:r>
            <a:r>
              <a:rPr lang="en-US" altLang="en-US" sz="2400" i="1" smtClean="0">
                <a:effectLst/>
              </a:rPr>
              <a:t>O</a:t>
            </a:r>
            <a:r>
              <a:rPr lang="en-US" altLang="en-US" sz="2400" i="1" baseline="30000" smtClean="0">
                <a:effectLst/>
              </a:rPr>
              <a:t>+</a:t>
            </a:r>
            <a:endParaRPr lang="en-US" altLang="en-US" sz="2400" i="1" smtClean="0">
              <a:effectLst/>
            </a:endParaRPr>
          </a:p>
        </p:txBody>
      </p:sp>
      <p:pic>
        <p:nvPicPr>
          <p:cNvPr id="135172" name="Picture 4" descr="0594-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267200"/>
            <a:ext cx="8610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94736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5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1901825" y="2855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pic>
        <p:nvPicPr>
          <p:cNvPr id="80899" name="Picture 3"/>
          <p:cNvPicPr>
            <a:picLocks noChangeAspect="1" noChangeArrowheads="1"/>
          </p:cNvPicPr>
          <p:nvPr/>
        </p:nvPicPr>
        <p:blipFill>
          <a:blip r:embed="rId2">
            <a:extLst>
              <a:ext uri="{28A0092B-C50C-407E-A947-70E740481C1C}">
                <a14:useLocalDpi xmlns:a14="http://schemas.microsoft.com/office/drawing/2010/main" val="0"/>
              </a:ext>
            </a:extLst>
          </a:blip>
          <a:srcRect l="12616" t="37964" r="11690" b="18518"/>
          <a:stretch>
            <a:fillRect/>
          </a:stretch>
        </p:blipFill>
        <p:spPr bwMode="auto">
          <a:xfrm>
            <a:off x="457200" y="685800"/>
            <a:ext cx="83058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900" name="Text Box 4"/>
          <p:cNvSpPr txBox="1">
            <a:spLocks noChangeArrowheads="1"/>
          </p:cNvSpPr>
          <p:nvPr/>
        </p:nvSpPr>
        <p:spPr bwMode="auto">
          <a:xfrm>
            <a:off x="800100" y="990600"/>
            <a:ext cx="990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b="1">
                <a:solidFill>
                  <a:srgbClr val="000000"/>
                </a:solidFill>
                <a:latin typeface="Times New Roman" pitchFamily="18" charset="0"/>
              </a:rPr>
              <a:t>KILO</a:t>
            </a:r>
            <a:br>
              <a:rPr lang="en-US" altLang="en-US" b="1">
                <a:solidFill>
                  <a:srgbClr val="000000"/>
                </a:solidFill>
                <a:latin typeface="Times New Roman" pitchFamily="18" charset="0"/>
              </a:rPr>
            </a:br>
            <a:r>
              <a:rPr lang="en-US" altLang="en-US" b="1">
                <a:solidFill>
                  <a:srgbClr val="000000"/>
                </a:solidFill>
                <a:latin typeface="Times New Roman" pitchFamily="18" charset="0"/>
              </a:rPr>
              <a:t>1000</a:t>
            </a:r>
            <a:br>
              <a:rPr lang="en-US" altLang="en-US" b="1">
                <a:solidFill>
                  <a:srgbClr val="000000"/>
                </a:solidFill>
                <a:latin typeface="Times New Roman" pitchFamily="18" charset="0"/>
              </a:rPr>
            </a:br>
            <a:r>
              <a:rPr lang="en-US" altLang="en-US" b="1">
                <a:solidFill>
                  <a:srgbClr val="000000"/>
                </a:solidFill>
                <a:latin typeface="Times New Roman" pitchFamily="18" charset="0"/>
              </a:rPr>
              <a:t>Units</a:t>
            </a:r>
          </a:p>
        </p:txBody>
      </p:sp>
      <p:sp>
        <p:nvSpPr>
          <p:cNvPr id="80901" name="Text Box 5"/>
          <p:cNvSpPr txBox="1">
            <a:spLocks noChangeArrowheads="1"/>
          </p:cNvSpPr>
          <p:nvPr/>
        </p:nvSpPr>
        <p:spPr bwMode="auto">
          <a:xfrm>
            <a:off x="1765300" y="1293813"/>
            <a:ext cx="11430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b="1">
                <a:solidFill>
                  <a:srgbClr val="000000"/>
                </a:solidFill>
                <a:latin typeface="Times New Roman" pitchFamily="18" charset="0"/>
              </a:rPr>
              <a:t>HECTO</a:t>
            </a:r>
            <a:br>
              <a:rPr lang="en-US" altLang="en-US" b="1">
                <a:solidFill>
                  <a:srgbClr val="000000"/>
                </a:solidFill>
                <a:latin typeface="Times New Roman" pitchFamily="18" charset="0"/>
              </a:rPr>
            </a:br>
            <a:r>
              <a:rPr lang="en-US" altLang="en-US" b="1">
                <a:solidFill>
                  <a:srgbClr val="000000"/>
                </a:solidFill>
                <a:latin typeface="Times New Roman" pitchFamily="18" charset="0"/>
              </a:rPr>
              <a:t>100</a:t>
            </a:r>
            <a:br>
              <a:rPr lang="en-US" altLang="en-US" b="1">
                <a:solidFill>
                  <a:srgbClr val="000000"/>
                </a:solidFill>
                <a:latin typeface="Times New Roman" pitchFamily="18" charset="0"/>
              </a:rPr>
            </a:br>
            <a:r>
              <a:rPr lang="en-US" altLang="en-US" b="1">
                <a:solidFill>
                  <a:srgbClr val="000000"/>
                </a:solidFill>
                <a:latin typeface="Times New Roman" pitchFamily="18" charset="0"/>
              </a:rPr>
              <a:t>Units</a:t>
            </a:r>
          </a:p>
        </p:txBody>
      </p:sp>
      <p:sp>
        <p:nvSpPr>
          <p:cNvPr id="80902" name="Text Box 6"/>
          <p:cNvSpPr txBox="1">
            <a:spLocks noChangeArrowheads="1"/>
          </p:cNvSpPr>
          <p:nvPr/>
        </p:nvSpPr>
        <p:spPr bwMode="auto">
          <a:xfrm>
            <a:off x="2832100" y="1524000"/>
            <a:ext cx="1143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b="1">
                <a:solidFill>
                  <a:srgbClr val="000000"/>
                </a:solidFill>
                <a:latin typeface="Times New Roman" pitchFamily="18" charset="0"/>
              </a:rPr>
              <a:t>DEKA</a:t>
            </a:r>
            <a:br>
              <a:rPr lang="en-US" altLang="en-US" b="1">
                <a:solidFill>
                  <a:srgbClr val="000000"/>
                </a:solidFill>
                <a:latin typeface="Times New Roman" pitchFamily="18" charset="0"/>
              </a:rPr>
            </a:br>
            <a:r>
              <a:rPr lang="en-US" altLang="en-US" b="1">
                <a:solidFill>
                  <a:srgbClr val="000000"/>
                </a:solidFill>
                <a:latin typeface="Times New Roman" pitchFamily="18" charset="0"/>
              </a:rPr>
              <a:t>10</a:t>
            </a:r>
            <a:br>
              <a:rPr lang="en-US" altLang="en-US" b="1">
                <a:solidFill>
                  <a:srgbClr val="000000"/>
                </a:solidFill>
                <a:latin typeface="Times New Roman" pitchFamily="18" charset="0"/>
              </a:rPr>
            </a:br>
            <a:r>
              <a:rPr lang="en-US" altLang="en-US" b="1">
                <a:solidFill>
                  <a:srgbClr val="000000"/>
                </a:solidFill>
                <a:latin typeface="Times New Roman" pitchFamily="18" charset="0"/>
              </a:rPr>
              <a:t>Units</a:t>
            </a:r>
          </a:p>
        </p:txBody>
      </p:sp>
      <p:sp>
        <p:nvSpPr>
          <p:cNvPr id="80903" name="Text Box 7"/>
          <p:cNvSpPr txBox="1">
            <a:spLocks noChangeArrowheads="1"/>
          </p:cNvSpPr>
          <p:nvPr/>
        </p:nvSpPr>
        <p:spPr bwMode="auto">
          <a:xfrm>
            <a:off x="4965700" y="2284413"/>
            <a:ext cx="11430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b="1">
                <a:solidFill>
                  <a:srgbClr val="000000"/>
                </a:solidFill>
                <a:latin typeface="Times New Roman" pitchFamily="18" charset="0"/>
              </a:rPr>
              <a:t>DECI</a:t>
            </a:r>
            <a:br>
              <a:rPr lang="en-US" altLang="en-US" b="1">
                <a:solidFill>
                  <a:srgbClr val="000000"/>
                </a:solidFill>
                <a:latin typeface="Times New Roman" pitchFamily="18" charset="0"/>
              </a:rPr>
            </a:br>
            <a:r>
              <a:rPr lang="en-US" altLang="en-US" b="1">
                <a:solidFill>
                  <a:srgbClr val="000000"/>
                </a:solidFill>
                <a:latin typeface="Times New Roman" pitchFamily="18" charset="0"/>
              </a:rPr>
              <a:t>0.1</a:t>
            </a:r>
            <a:br>
              <a:rPr lang="en-US" altLang="en-US" b="1">
                <a:solidFill>
                  <a:srgbClr val="000000"/>
                </a:solidFill>
                <a:latin typeface="Times New Roman" pitchFamily="18" charset="0"/>
              </a:rPr>
            </a:br>
            <a:r>
              <a:rPr lang="en-US" altLang="en-US" b="1">
                <a:solidFill>
                  <a:srgbClr val="000000"/>
                </a:solidFill>
                <a:latin typeface="Times New Roman" pitchFamily="18" charset="0"/>
              </a:rPr>
              <a:t>Unit</a:t>
            </a:r>
          </a:p>
        </p:txBody>
      </p:sp>
      <p:sp>
        <p:nvSpPr>
          <p:cNvPr id="80904" name="Text Box 8"/>
          <p:cNvSpPr txBox="1">
            <a:spLocks noChangeArrowheads="1"/>
          </p:cNvSpPr>
          <p:nvPr/>
        </p:nvSpPr>
        <p:spPr bwMode="auto">
          <a:xfrm>
            <a:off x="6032500" y="2589213"/>
            <a:ext cx="11430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b="1">
                <a:solidFill>
                  <a:srgbClr val="000000"/>
                </a:solidFill>
                <a:latin typeface="Times New Roman" pitchFamily="18" charset="0"/>
              </a:rPr>
              <a:t>CENTI</a:t>
            </a:r>
            <a:br>
              <a:rPr lang="en-US" altLang="en-US" b="1">
                <a:solidFill>
                  <a:srgbClr val="000000"/>
                </a:solidFill>
                <a:latin typeface="Times New Roman" pitchFamily="18" charset="0"/>
              </a:rPr>
            </a:br>
            <a:r>
              <a:rPr lang="en-US" altLang="en-US" b="1">
                <a:solidFill>
                  <a:srgbClr val="000000"/>
                </a:solidFill>
                <a:latin typeface="Times New Roman" pitchFamily="18" charset="0"/>
              </a:rPr>
              <a:t>0.01</a:t>
            </a:r>
            <a:br>
              <a:rPr lang="en-US" altLang="en-US" b="1">
                <a:solidFill>
                  <a:srgbClr val="000000"/>
                </a:solidFill>
                <a:latin typeface="Times New Roman" pitchFamily="18" charset="0"/>
              </a:rPr>
            </a:br>
            <a:r>
              <a:rPr lang="en-US" altLang="en-US" b="1">
                <a:solidFill>
                  <a:srgbClr val="000000"/>
                </a:solidFill>
                <a:latin typeface="Times New Roman" pitchFamily="18" charset="0"/>
              </a:rPr>
              <a:t>Unit</a:t>
            </a:r>
          </a:p>
        </p:txBody>
      </p:sp>
      <p:sp>
        <p:nvSpPr>
          <p:cNvPr id="80905" name="Text Box 9"/>
          <p:cNvSpPr txBox="1">
            <a:spLocks noChangeArrowheads="1"/>
          </p:cNvSpPr>
          <p:nvPr/>
        </p:nvSpPr>
        <p:spPr bwMode="auto">
          <a:xfrm>
            <a:off x="7073900" y="2895600"/>
            <a:ext cx="1143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b="1">
                <a:solidFill>
                  <a:srgbClr val="000000"/>
                </a:solidFill>
                <a:latin typeface="Times New Roman" pitchFamily="18" charset="0"/>
              </a:rPr>
              <a:t>MILLI</a:t>
            </a:r>
            <a:br>
              <a:rPr lang="en-US" altLang="en-US" b="1">
                <a:solidFill>
                  <a:srgbClr val="000000"/>
                </a:solidFill>
                <a:latin typeface="Times New Roman" pitchFamily="18" charset="0"/>
              </a:rPr>
            </a:br>
            <a:r>
              <a:rPr lang="en-US" altLang="en-US" b="1">
                <a:solidFill>
                  <a:srgbClr val="000000"/>
                </a:solidFill>
                <a:latin typeface="Times New Roman" pitchFamily="18" charset="0"/>
              </a:rPr>
              <a:t>0.001</a:t>
            </a:r>
            <a:br>
              <a:rPr lang="en-US" altLang="en-US" b="1">
                <a:solidFill>
                  <a:srgbClr val="000000"/>
                </a:solidFill>
                <a:latin typeface="Times New Roman" pitchFamily="18" charset="0"/>
              </a:rPr>
            </a:br>
            <a:r>
              <a:rPr lang="en-US" altLang="en-US" b="1">
                <a:solidFill>
                  <a:srgbClr val="000000"/>
                </a:solidFill>
                <a:latin typeface="Times New Roman" pitchFamily="18" charset="0"/>
              </a:rPr>
              <a:t>Unit</a:t>
            </a:r>
          </a:p>
        </p:txBody>
      </p:sp>
      <p:grpSp>
        <p:nvGrpSpPr>
          <p:cNvPr id="80906" name="Group 10"/>
          <p:cNvGrpSpPr>
            <a:grpSpLocks/>
          </p:cNvGrpSpPr>
          <p:nvPr/>
        </p:nvGrpSpPr>
        <p:grpSpPr bwMode="auto">
          <a:xfrm>
            <a:off x="4025900" y="2603500"/>
            <a:ext cx="914400" cy="1373188"/>
            <a:chOff x="2496" y="1824"/>
            <a:chExt cx="576" cy="865"/>
          </a:xfrm>
        </p:grpSpPr>
        <p:sp>
          <p:nvSpPr>
            <p:cNvPr id="80907" name="Text Box 11"/>
            <p:cNvSpPr txBox="1">
              <a:spLocks noChangeArrowheads="1"/>
            </p:cNvSpPr>
            <p:nvPr/>
          </p:nvSpPr>
          <p:spPr bwMode="auto">
            <a:xfrm>
              <a:off x="2496" y="2112"/>
              <a:ext cx="576" cy="5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b="1">
                  <a:solidFill>
                    <a:srgbClr val="000000"/>
                  </a:solidFill>
                  <a:latin typeface="Times New Roman" pitchFamily="18" charset="0"/>
                </a:rPr>
                <a:t>Meters</a:t>
              </a:r>
              <a:br>
                <a:rPr lang="en-US" altLang="en-US" b="1">
                  <a:solidFill>
                    <a:srgbClr val="000000"/>
                  </a:solidFill>
                  <a:latin typeface="Times New Roman" pitchFamily="18" charset="0"/>
                </a:rPr>
              </a:br>
              <a:r>
                <a:rPr lang="en-US" altLang="en-US" b="1">
                  <a:solidFill>
                    <a:srgbClr val="000000"/>
                  </a:solidFill>
                  <a:latin typeface="Times New Roman" pitchFamily="18" charset="0"/>
                </a:rPr>
                <a:t>Liters</a:t>
              </a:r>
              <a:br>
                <a:rPr lang="en-US" altLang="en-US" b="1">
                  <a:solidFill>
                    <a:srgbClr val="000000"/>
                  </a:solidFill>
                  <a:latin typeface="Times New Roman" pitchFamily="18" charset="0"/>
                </a:rPr>
              </a:br>
              <a:r>
                <a:rPr lang="en-US" altLang="en-US" b="1">
                  <a:solidFill>
                    <a:srgbClr val="000000"/>
                  </a:solidFill>
                  <a:latin typeface="Times New Roman" pitchFamily="18" charset="0"/>
                </a:rPr>
                <a:t>Grams</a:t>
              </a:r>
            </a:p>
          </p:txBody>
        </p:sp>
        <p:sp>
          <p:nvSpPr>
            <p:cNvPr id="80908" name="Line 12"/>
            <p:cNvSpPr>
              <a:spLocks noChangeShapeType="1"/>
            </p:cNvSpPr>
            <p:nvPr/>
          </p:nvSpPr>
          <p:spPr bwMode="auto">
            <a:xfrm flipV="1">
              <a:off x="2784" y="1824"/>
              <a:ext cx="0" cy="28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sp>
        <p:nvSpPr>
          <p:cNvPr id="80909" name="Text Box 13"/>
          <p:cNvSpPr txBox="1">
            <a:spLocks noChangeArrowheads="1"/>
          </p:cNvSpPr>
          <p:nvPr/>
        </p:nvSpPr>
        <p:spPr bwMode="auto">
          <a:xfrm>
            <a:off x="152400" y="152400"/>
            <a:ext cx="8839200" cy="57943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a:solidFill>
                  <a:srgbClr val="000000"/>
                </a:solidFill>
                <a:latin typeface="Times New Roman" pitchFamily="18" charset="0"/>
              </a:rPr>
              <a:t>Ladder Method</a:t>
            </a:r>
          </a:p>
        </p:txBody>
      </p:sp>
      <p:grpSp>
        <p:nvGrpSpPr>
          <p:cNvPr id="80910" name="Group 14"/>
          <p:cNvGrpSpPr>
            <a:grpSpLocks/>
          </p:cNvGrpSpPr>
          <p:nvPr/>
        </p:nvGrpSpPr>
        <p:grpSpPr bwMode="auto">
          <a:xfrm>
            <a:off x="381000" y="4343400"/>
            <a:ext cx="4622800" cy="2068513"/>
            <a:chOff x="240" y="2880"/>
            <a:chExt cx="2912" cy="1303"/>
          </a:xfrm>
        </p:grpSpPr>
        <p:sp>
          <p:nvSpPr>
            <p:cNvPr id="80911" name="Text Box 15"/>
            <p:cNvSpPr txBox="1">
              <a:spLocks noChangeArrowheads="1"/>
            </p:cNvSpPr>
            <p:nvPr/>
          </p:nvSpPr>
          <p:spPr bwMode="auto">
            <a:xfrm>
              <a:off x="240" y="2880"/>
              <a:ext cx="2880" cy="231"/>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b="1">
                  <a:solidFill>
                    <a:srgbClr val="000000"/>
                  </a:solidFill>
                  <a:latin typeface="Times New Roman" pitchFamily="18" charset="0"/>
                </a:rPr>
                <a:t>How do you use the “ladder” method? </a:t>
              </a:r>
            </a:p>
          </p:txBody>
        </p:sp>
        <p:sp>
          <p:nvSpPr>
            <p:cNvPr id="80912" name="Text Box 16"/>
            <p:cNvSpPr txBox="1">
              <a:spLocks noChangeArrowheads="1"/>
            </p:cNvSpPr>
            <p:nvPr/>
          </p:nvSpPr>
          <p:spPr bwMode="auto">
            <a:xfrm>
              <a:off x="272" y="3105"/>
              <a:ext cx="2880" cy="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a:solidFill>
                    <a:srgbClr val="000000"/>
                  </a:solidFill>
                  <a:latin typeface="Times New Roman" pitchFamily="18" charset="0"/>
                </a:rPr>
                <a:t>1</a:t>
              </a:r>
              <a:r>
                <a:rPr lang="en-US" altLang="en-US" baseline="30000">
                  <a:solidFill>
                    <a:srgbClr val="000000"/>
                  </a:solidFill>
                  <a:latin typeface="Times New Roman" pitchFamily="18" charset="0"/>
                </a:rPr>
                <a:t>st</a:t>
              </a:r>
              <a:r>
                <a:rPr lang="en-US" altLang="en-US">
                  <a:solidFill>
                    <a:srgbClr val="000000"/>
                  </a:solidFill>
                  <a:latin typeface="Times New Roman" pitchFamily="18" charset="0"/>
                </a:rPr>
                <a:t> – Determine your starting point.</a:t>
              </a:r>
              <a:br>
                <a:rPr lang="en-US" altLang="en-US">
                  <a:solidFill>
                    <a:srgbClr val="000000"/>
                  </a:solidFill>
                  <a:latin typeface="Times New Roman" pitchFamily="18" charset="0"/>
                </a:rPr>
              </a:br>
              <a:endParaRPr lang="en-US" altLang="en-US" sz="800">
                <a:solidFill>
                  <a:srgbClr val="000000"/>
                </a:solidFill>
                <a:latin typeface="Times New Roman" pitchFamily="18" charset="0"/>
              </a:endParaRPr>
            </a:p>
            <a:p>
              <a:pPr fontAlgn="base">
                <a:spcBef>
                  <a:spcPct val="50000"/>
                </a:spcBef>
                <a:spcAft>
                  <a:spcPct val="0"/>
                </a:spcAft>
              </a:pPr>
              <a:r>
                <a:rPr lang="en-US" altLang="en-US">
                  <a:solidFill>
                    <a:srgbClr val="000000"/>
                  </a:solidFill>
                  <a:latin typeface="Times New Roman" pitchFamily="18" charset="0"/>
                </a:rPr>
                <a:t>2</a:t>
              </a:r>
              <a:r>
                <a:rPr lang="en-US" altLang="en-US" baseline="30000">
                  <a:solidFill>
                    <a:srgbClr val="000000"/>
                  </a:solidFill>
                  <a:latin typeface="Times New Roman" pitchFamily="18" charset="0"/>
                </a:rPr>
                <a:t>nd</a:t>
              </a:r>
              <a:r>
                <a:rPr lang="en-US" altLang="en-US">
                  <a:solidFill>
                    <a:srgbClr val="000000"/>
                  </a:solidFill>
                  <a:latin typeface="Times New Roman" pitchFamily="18" charset="0"/>
                </a:rPr>
                <a:t> – Count the “jumps” to your ending point.</a:t>
              </a:r>
              <a:br>
                <a:rPr lang="en-US" altLang="en-US">
                  <a:solidFill>
                    <a:srgbClr val="000000"/>
                  </a:solidFill>
                  <a:latin typeface="Times New Roman" pitchFamily="18" charset="0"/>
                </a:rPr>
              </a:br>
              <a:endParaRPr lang="en-US" altLang="en-US" sz="800">
                <a:solidFill>
                  <a:srgbClr val="000000"/>
                </a:solidFill>
                <a:latin typeface="Times New Roman" pitchFamily="18" charset="0"/>
              </a:endParaRPr>
            </a:p>
            <a:p>
              <a:pPr fontAlgn="base">
                <a:spcBef>
                  <a:spcPct val="50000"/>
                </a:spcBef>
                <a:spcAft>
                  <a:spcPct val="0"/>
                </a:spcAft>
              </a:pPr>
              <a:r>
                <a:rPr lang="en-US" altLang="en-US">
                  <a:solidFill>
                    <a:srgbClr val="000000"/>
                  </a:solidFill>
                  <a:latin typeface="Times New Roman" pitchFamily="18" charset="0"/>
                </a:rPr>
                <a:t>3</a:t>
              </a:r>
              <a:r>
                <a:rPr lang="en-US" altLang="en-US" baseline="30000">
                  <a:solidFill>
                    <a:srgbClr val="000000"/>
                  </a:solidFill>
                  <a:latin typeface="Times New Roman" pitchFamily="18" charset="0"/>
                </a:rPr>
                <a:t>rd</a:t>
              </a:r>
              <a:r>
                <a:rPr lang="en-US" altLang="en-US">
                  <a:solidFill>
                    <a:srgbClr val="000000"/>
                  </a:solidFill>
                  <a:latin typeface="Times New Roman" pitchFamily="18" charset="0"/>
                </a:rPr>
                <a:t> – Move the decimal the same number of jumps in the same direction.</a:t>
              </a:r>
            </a:p>
          </p:txBody>
        </p:sp>
      </p:grpSp>
      <p:sp>
        <p:nvSpPr>
          <p:cNvPr id="80913" name="Text Box 17"/>
          <p:cNvSpPr txBox="1">
            <a:spLocks noChangeArrowheads="1"/>
          </p:cNvSpPr>
          <p:nvPr/>
        </p:nvSpPr>
        <p:spPr bwMode="auto">
          <a:xfrm>
            <a:off x="5600700" y="4343400"/>
            <a:ext cx="2895600" cy="3667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a:solidFill>
                  <a:srgbClr val="000000"/>
                </a:solidFill>
                <a:latin typeface="Times New Roman" pitchFamily="18" charset="0"/>
              </a:rPr>
              <a:t>4 km = _________ m </a:t>
            </a:r>
          </a:p>
        </p:txBody>
      </p:sp>
      <p:grpSp>
        <p:nvGrpSpPr>
          <p:cNvPr id="80914" name="Group 18"/>
          <p:cNvGrpSpPr>
            <a:grpSpLocks/>
          </p:cNvGrpSpPr>
          <p:nvPr/>
        </p:nvGrpSpPr>
        <p:grpSpPr bwMode="auto">
          <a:xfrm>
            <a:off x="1308100" y="381000"/>
            <a:ext cx="1092200" cy="838200"/>
            <a:chOff x="768" y="240"/>
            <a:chExt cx="688" cy="528"/>
          </a:xfrm>
        </p:grpSpPr>
        <p:sp>
          <p:nvSpPr>
            <p:cNvPr id="80915" name="Freeform 19"/>
            <p:cNvSpPr>
              <a:spLocks/>
            </p:cNvSpPr>
            <p:nvPr/>
          </p:nvSpPr>
          <p:spPr bwMode="auto">
            <a:xfrm>
              <a:off x="768" y="352"/>
              <a:ext cx="688" cy="416"/>
            </a:xfrm>
            <a:custGeom>
              <a:avLst/>
              <a:gdLst>
                <a:gd name="T0" fmla="*/ 0 w 688"/>
                <a:gd name="T1" fmla="*/ 224 h 416"/>
                <a:gd name="T2" fmla="*/ 576 w 688"/>
                <a:gd name="T3" fmla="*/ 32 h 416"/>
                <a:gd name="T4" fmla="*/ 672 w 688"/>
                <a:gd name="T5" fmla="*/ 416 h 416"/>
              </a:gdLst>
              <a:ahLst/>
              <a:cxnLst>
                <a:cxn ang="0">
                  <a:pos x="T0" y="T1"/>
                </a:cxn>
                <a:cxn ang="0">
                  <a:pos x="T2" y="T3"/>
                </a:cxn>
                <a:cxn ang="0">
                  <a:pos x="T4" y="T5"/>
                </a:cxn>
              </a:cxnLst>
              <a:rect l="0" t="0" r="r" b="b"/>
              <a:pathLst>
                <a:path w="688" h="416">
                  <a:moveTo>
                    <a:pt x="0" y="224"/>
                  </a:moveTo>
                  <a:cubicBezTo>
                    <a:pt x="232" y="112"/>
                    <a:pt x="464" y="0"/>
                    <a:pt x="576" y="32"/>
                  </a:cubicBezTo>
                  <a:cubicBezTo>
                    <a:pt x="688" y="64"/>
                    <a:pt x="656" y="352"/>
                    <a:pt x="672" y="416"/>
                  </a:cubicBezTo>
                </a:path>
              </a:pathLst>
            </a:custGeom>
            <a:noFill/>
            <a:ln w="3810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80916" name="Text Box 20"/>
            <p:cNvSpPr txBox="1">
              <a:spLocks noChangeArrowheads="1"/>
            </p:cNvSpPr>
            <p:nvPr/>
          </p:nvSpPr>
          <p:spPr bwMode="auto">
            <a:xfrm>
              <a:off x="816" y="240"/>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a:solidFill>
                    <a:srgbClr val="000000"/>
                  </a:solidFill>
                </a:rPr>
                <a:t>1</a:t>
              </a:r>
            </a:p>
          </p:txBody>
        </p:sp>
      </p:grpSp>
      <p:grpSp>
        <p:nvGrpSpPr>
          <p:cNvPr id="80917" name="Group 21"/>
          <p:cNvGrpSpPr>
            <a:grpSpLocks/>
          </p:cNvGrpSpPr>
          <p:nvPr/>
        </p:nvGrpSpPr>
        <p:grpSpPr bwMode="auto">
          <a:xfrm>
            <a:off x="2374900" y="685800"/>
            <a:ext cx="1092200" cy="812800"/>
            <a:chOff x="1440" y="432"/>
            <a:chExt cx="688" cy="512"/>
          </a:xfrm>
        </p:grpSpPr>
        <p:sp>
          <p:nvSpPr>
            <p:cNvPr id="80918" name="Freeform 22"/>
            <p:cNvSpPr>
              <a:spLocks/>
            </p:cNvSpPr>
            <p:nvPr/>
          </p:nvSpPr>
          <p:spPr bwMode="auto">
            <a:xfrm>
              <a:off x="1440" y="528"/>
              <a:ext cx="688" cy="416"/>
            </a:xfrm>
            <a:custGeom>
              <a:avLst/>
              <a:gdLst>
                <a:gd name="T0" fmla="*/ 0 w 688"/>
                <a:gd name="T1" fmla="*/ 224 h 416"/>
                <a:gd name="T2" fmla="*/ 576 w 688"/>
                <a:gd name="T3" fmla="*/ 32 h 416"/>
                <a:gd name="T4" fmla="*/ 672 w 688"/>
                <a:gd name="T5" fmla="*/ 416 h 416"/>
              </a:gdLst>
              <a:ahLst/>
              <a:cxnLst>
                <a:cxn ang="0">
                  <a:pos x="T0" y="T1"/>
                </a:cxn>
                <a:cxn ang="0">
                  <a:pos x="T2" y="T3"/>
                </a:cxn>
                <a:cxn ang="0">
                  <a:pos x="T4" y="T5"/>
                </a:cxn>
              </a:cxnLst>
              <a:rect l="0" t="0" r="r" b="b"/>
              <a:pathLst>
                <a:path w="688" h="416">
                  <a:moveTo>
                    <a:pt x="0" y="224"/>
                  </a:moveTo>
                  <a:cubicBezTo>
                    <a:pt x="232" y="112"/>
                    <a:pt x="464" y="0"/>
                    <a:pt x="576" y="32"/>
                  </a:cubicBezTo>
                  <a:cubicBezTo>
                    <a:pt x="688" y="64"/>
                    <a:pt x="656" y="352"/>
                    <a:pt x="672" y="416"/>
                  </a:cubicBezTo>
                </a:path>
              </a:pathLst>
            </a:custGeom>
            <a:noFill/>
            <a:ln w="3810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80919" name="Text Box 23"/>
            <p:cNvSpPr txBox="1">
              <a:spLocks noChangeArrowheads="1"/>
            </p:cNvSpPr>
            <p:nvPr/>
          </p:nvSpPr>
          <p:spPr bwMode="auto">
            <a:xfrm>
              <a:off x="1440" y="432"/>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a:solidFill>
                    <a:srgbClr val="000000"/>
                  </a:solidFill>
                </a:rPr>
                <a:t>2</a:t>
              </a:r>
            </a:p>
          </p:txBody>
        </p:sp>
      </p:grpSp>
      <p:grpSp>
        <p:nvGrpSpPr>
          <p:cNvPr id="80920" name="Group 24"/>
          <p:cNvGrpSpPr>
            <a:grpSpLocks/>
          </p:cNvGrpSpPr>
          <p:nvPr/>
        </p:nvGrpSpPr>
        <p:grpSpPr bwMode="auto">
          <a:xfrm>
            <a:off x="3441700" y="914400"/>
            <a:ext cx="1092200" cy="863600"/>
            <a:chOff x="2112" y="576"/>
            <a:chExt cx="688" cy="544"/>
          </a:xfrm>
        </p:grpSpPr>
        <p:sp>
          <p:nvSpPr>
            <p:cNvPr id="80921" name="Freeform 25"/>
            <p:cNvSpPr>
              <a:spLocks/>
            </p:cNvSpPr>
            <p:nvPr/>
          </p:nvSpPr>
          <p:spPr bwMode="auto">
            <a:xfrm>
              <a:off x="2112" y="704"/>
              <a:ext cx="688" cy="416"/>
            </a:xfrm>
            <a:custGeom>
              <a:avLst/>
              <a:gdLst>
                <a:gd name="T0" fmla="*/ 0 w 688"/>
                <a:gd name="T1" fmla="*/ 224 h 416"/>
                <a:gd name="T2" fmla="*/ 576 w 688"/>
                <a:gd name="T3" fmla="*/ 32 h 416"/>
                <a:gd name="T4" fmla="*/ 672 w 688"/>
                <a:gd name="T5" fmla="*/ 416 h 416"/>
              </a:gdLst>
              <a:ahLst/>
              <a:cxnLst>
                <a:cxn ang="0">
                  <a:pos x="T0" y="T1"/>
                </a:cxn>
                <a:cxn ang="0">
                  <a:pos x="T2" y="T3"/>
                </a:cxn>
                <a:cxn ang="0">
                  <a:pos x="T4" y="T5"/>
                </a:cxn>
              </a:cxnLst>
              <a:rect l="0" t="0" r="r" b="b"/>
              <a:pathLst>
                <a:path w="688" h="416">
                  <a:moveTo>
                    <a:pt x="0" y="224"/>
                  </a:moveTo>
                  <a:cubicBezTo>
                    <a:pt x="232" y="112"/>
                    <a:pt x="464" y="0"/>
                    <a:pt x="576" y="32"/>
                  </a:cubicBezTo>
                  <a:cubicBezTo>
                    <a:pt x="688" y="64"/>
                    <a:pt x="656" y="352"/>
                    <a:pt x="672" y="416"/>
                  </a:cubicBezTo>
                </a:path>
              </a:pathLst>
            </a:custGeom>
            <a:noFill/>
            <a:ln w="3810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80922" name="Text Box 26"/>
            <p:cNvSpPr txBox="1">
              <a:spLocks noChangeArrowheads="1"/>
            </p:cNvSpPr>
            <p:nvPr/>
          </p:nvSpPr>
          <p:spPr bwMode="auto">
            <a:xfrm>
              <a:off x="2160" y="576"/>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a:solidFill>
                    <a:srgbClr val="000000"/>
                  </a:solidFill>
                </a:rPr>
                <a:t>3</a:t>
              </a:r>
            </a:p>
          </p:txBody>
        </p:sp>
      </p:grpSp>
      <p:sp>
        <p:nvSpPr>
          <p:cNvPr id="80923" name="Text Box 27"/>
          <p:cNvSpPr txBox="1">
            <a:spLocks noChangeArrowheads="1"/>
          </p:cNvSpPr>
          <p:nvPr/>
        </p:nvSpPr>
        <p:spPr bwMode="auto">
          <a:xfrm>
            <a:off x="5486400" y="5348288"/>
            <a:ext cx="3352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a:solidFill>
                  <a:srgbClr val="000000"/>
                </a:solidFill>
                <a:latin typeface="Times New Roman" pitchFamily="18" charset="0"/>
              </a:rPr>
              <a:t>How many jumps does it take?</a:t>
            </a:r>
          </a:p>
        </p:txBody>
      </p:sp>
      <p:grpSp>
        <p:nvGrpSpPr>
          <p:cNvPr id="80924" name="Group 28"/>
          <p:cNvGrpSpPr>
            <a:grpSpLocks/>
          </p:cNvGrpSpPr>
          <p:nvPr/>
        </p:nvGrpSpPr>
        <p:grpSpPr bwMode="auto">
          <a:xfrm>
            <a:off x="5562600" y="4660900"/>
            <a:ext cx="1524000" cy="506413"/>
            <a:chOff x="3504" y="3032"/>
            <a:chExt cx="960" cy="319"/>
          </a:xfrm>
        </p:grpSpPr>
        <p:sp>
          <p:nvSpPr>
            <p:cNvPr id="80925" name="Text Box 29"/>
            <p:cNvSpPr txBox="1">
              <a:spLocks noChangeArrowheads="1"/>
            </p:cNvSpPr>
            <p:nvPr/>
          </p:nvSpPr>
          <p:spPr bwMode="auto">
            <a:xfrm>
              <a:off x="3504" y="3120"/>
              <a:ext cx="9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a:solidFill>
                    <a:srgbClr val="000000"/>
                  </a:solidFill>
                  <a:latin typeface="Times New Roman" pitchFamily="18" charset="0"/>
                </a:rPr>
                <a:t>Starting Point</a:t>
              </a:r>
            </a:p>
          </p:txBody>
        </p:sp>
        <p:sp>
          <p:nvSpPr>
            <p:cNvPr id="80926" name="Line 30"/>
            <p:cNvSpPr>
              <a:spLocks noChangeShapeType="1"/>
            </p:cNvSpPr>
            <p:nvPr/>
          </p:nvSpPr>
          <p:spPr bwMode="auto">
            <a:xfrm flipV="1">
              <a:off x="3992" y="3032"/>
              <a:ext cx="0"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grpSp>
        <p:nvGrpSpPr>
          <p:cNvPr id="80927" name="Group 31"/>
          <p:cNvGrpSpPr>
            <a:grpSpLocks/>
          </p:cNvGrpSpPr>
          <p:nvPr/>
        </p:nvGrpSpPr>
        <p:grpSpPr bwMode="auto">
          <a:xfrm>
            <a:off x="7162800" y="4648200"/>
            <a:ext cx="1524000" cy="519113"/>
            <a:chOff x="4512" y="3024"/>
            <a:chExt cx="960" cy="327"/>
          </a:xfrm>
        </p:grpSpPr>
        <p:sp>
          <p:nvSpPr>
            <p:cNvPr id="80928" name="Line 32"/>
            <p:cNvSpPr>
              <a:spLocks noChangeShapeType="1"/>
            </p:cNvSpPr>
            <p:nvPr/>
          </p:nvSpPr>
          <p:spPr bwMode="auto">
            <a:xfrm flipV="1">
              <a:off x="4992" y="3024"/>
              <a:ext cx="0"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80929" name="Text Box 33"/>
            <p:cNvSpPr txBox="1">
              <a:spLocks noChangeArrowheads="1"/>
            </p:cNvSpPr>
            <p:nvPr/>
          </p:nvSpPr>
          <p:spPr bwMode="auto">
            <a:xfrm>
              <a:off x="4512" y="3120"/>
              <a:ext cx="9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a:solidFill>
                    <a:srgbClr val="000000"/>
                  </a:solidFill>
                  <a:latin typeface="Times New Roman" pitchFamily="18" charset="0"/>
                </a:rPr>
                <a:t>Ending Point</a:t>
              </a:r>
            </a:p>
          </p:txBody>
        </p:sp>
      </p:grpSp>
      <p:sp>
        <p:nvSpPr>
          <p:cNvPr id="80930" name="Text Box 34"/>
          <p:cNvSpPr txBox="1">
            <a:spLocks noChangeArrowheads="1"/>
          </p:cNvSpPr>
          <p:nvPr/>
        </p:nvSpPr>
        <p:spPr bwMode="auto">
          <a:xfrm>
            <a:off x="5410200" y="6007100"/>
            <a:ext cx="495300" cy="5794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a:solidFill>
                  <a:srgbClr val="000000"/>
                </a:solidFill>
                <a:latin typeface="Times New Roman" pitchFamily="18" charset="0"/>
              </a:rPr>
              <a:t>4.</a:t>
            </a:r>
          </a:p>
        </p:txBody>
      </p:sp>
      <p:grpSp>
        <p:nvGrpSpPr>
          <p:cNvPr id="80931" name="Group 35"/>
          <p:cNvGrpSpPr>
            <a:grpSpLocks/>
          </p:cNvGrpSpPr>
          <p:nvPr/>
        </p:nvGrpSpPr>
        <p:grpSpPr bwMode="auto">
          <a:xfrm>
            <a:off x="5499100" y="5969000"/>
            <a:ext cx="889000" cy="887413"/>
            <a:chOff x="3464" y="3624"/>
            <a:chExt cx="560" cy="559"/>
          </a:xfrm>
        </p:grpSpPr>
        <p:grpSp>
          <p:nvGrpSpPr>
            <p:cNvPr id="80932" name="Group 36"/>
            <p:cNvGrpSpPr>
              <a:grpSpLocks/>
            </p:cNvGrpSpPr>
            <p:nvPr/>
          </p:nvGrpSpPr>
          <p:grpSpPr bwMode="auto">
            <a:xfrm>
              <a:off x="3464" y="3907"/>
              <a:ext cx="432" cy="276"/>
              <a:chOff x="3752" y="3939"/>
              <a:chExt cx="364" cy="276"/>
            </a:xfrm>
          </p:grpSpPr>
          <p:sp>
            <p:nvSpPr>
              <p:cNvPr id="80933" name="Freeform 37"/>
              <p:cNvSpPr>
                <a:spLocks/>
              </p:cNvSpPr>
              <p:nvPr/>
            </p:nvSpPr>
            <p:spPr bwMode="auto">
              <a:xfrm rot="1472264" flipV="1">
                <a:off x="3924" y="3939"/>
                <a:ext cx="192" cy="208"/>
              </a:xfrm>
              <a:custGeom>
                <a:avLst/>
                <a:gdLst>
                  <a:gd name="T0" fmla="*/ 0 w 688"/>
                  <a:gd name="T1" fmla="*/ 224 h 416"/>
                  <a:gd name="T2" fmla="*/ 576 w 688"/>
                  <a:gd name="T3" fmla="*/ 32 h 416"/>
                  <a:gd name="T4" fmla="*/ 672 w 688"/>
                  <a:gd name="T5" fmla="*/ 416 h 416"/>
                </a:gdLst>
                <a:ahLst/>
                <a:cxnLst>
                  <a:cxn ang="0">
                    <a:pos x="T0" y="T1"/>
                  </a:cxn>
                  <a:cxn ang="0">
                    <a:pos x="T2" y="T3"/>
                  </a:cxn>
                  <a:cxn ang="0">
                    <a:pos x="T4" y="T5"/>
                  </a:cxn>
                </a:cxnLst>
                <a:rect l="0" t="0" r="r" b="b"/>
                <a:pathLst>
                  <a:path w="688" h="416">
                    <a:moveTo>
                      <a:pt x="0" y="224"/>
                    </a:moveTo>
                    <a:cubicBezTo>
                      <a:pt x="232" y="112"/>
                      <a:pt x="464" y="0"/>
                      <a:pt x="576" y="32"/>
                    </a:cubicBezTo>
                    <a:cubicBezTo>
                      <a:pt x="688" y="64"/>
                      <a:pt x="656" y="352"/>
                      <a:pt x="672" y="416"/>
                    </a:cubicBezTo>
                  </a:path>
                </a:pathLst>
              </a:custGeom>
              <a:noFill/>
              <a:ln w="3810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80934" name="Text Box 38"/>
              <p:cNvSpPr txBox="1">
                <a:spLocks noChangeArrowheads="1"/>
              </p:cNvSpPr>
              <p:nvPr/>
            </p:nvSpPr>
            <p:spPr bwMode="auto">
              <a:xfrm>
                <a:off x="3752" y="3984"/>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a:solidFill>
                      <a:srgbClr val="000000"/>
                    </a:solidFill>
                  </a:rPr>
                  <a:t>1</a:t>
                </a:r>
              </a:p>
            </p:txBody>
          </p:sp>
        </p:grpSp>
        <p:sp>
          <p:nvSpPr>
            <p:cNvPr id="80935" name="Text Box 39"/>
            <p:cNvSpPr txBox="1">
              <a:spLocks noChangeArrowheads="1"/>
            </p:cNvSpPr>
            <p:nvPr/>
          </p:nvSpPr>
          <p:spPr bwMode="auto">
            <a:xfrm>
              <a:off x="3688" y="3624"/>
              <a:ext cx="336" cy="36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a:solidFill>
                    <a:srgbClr val="000000"/>
                  </a:solidFill>
                  <a:latin typeface="Times New Roman" pitchFamily="18" charset="0"/>
                </a:rPr>
                <a:t>__</a:t>
              </a:r>
              <a:r>
                <a:rPr lang="en-US" altLang="en-US" sz="3200">
                  <a:solidFill>
                    <a:srgbClr val="000000"/>
                  </a:solidFill>
                  <a:latin typeface="Times New Roman" pitchFamily="18" charset="0"/>
                </a:rPr>
                <a:t>.</a:t>
              </a:r>
            </a:p>
          </p:txBody>
        </p:sp>
      </p:grpSp>
      <p:grpSp>
        <p:nvGrpSpPr>
          <p:cNvPr id="80936" name="Group 40"/>
          <p:cNvGrpSpPr>
            <a:grpSpLocks/>
          </p:cNvGrpSpPr>
          <p:nvPr/>
        </p:nvGrpSpPr>
        <p:grpSpPr bwMode="auto">
          <a:xfrm>
            <a:off x="6038850" y="5969000"/>
            <a:ext cx="819150" cy="882650"/>
            <a:chOff x="3804" y="3624"/>
            <a:chExt cx="516" cy="556"/>
          </a:xfrm>
        </p:grpSpPr>
        <p:grpSp>
          <p:nvGrpSpPr>
            <p:cNvPr id="80937" name="Group 41"/>
            <p:cNvGrpSpPr>
              <a:grpSpLocks/>
            </p:cNvGrpSpPr>
            <p:nvPr/>
          </p:nvGrpSpPr>
          <p:grpSpPr bwMode="auto">
            <a:xfrm>
              <a:off x="3804" y="3904"/>
              <a:ext cx="364" cy="276"/>
              <a:chOff x="4532" y="3936"/>
              <a:chExt cx="364" cy="276"/>
            </a:xfrm>
          </p:grpSpPr>
          <p:sp>
            <p:nvSpPr>
              <p:cNvPr id="80938" name="Freeform 42"/>
              <p:cNvSpPr>
                <a:spLocks/>
              </p:cNvSpPr>
              <p:nvPr/>
            </p:nvSpPr>
            <p:spPr bwMode="auto">
              <a:xfrm rot="1472264" flipV="1">
                <a:off x="4704" y="3936"/>
                <a:ext cx="192" cy="208"/>
              </a:xfrm>
              <a:custGeom>
                <a:avLst/>
                <a:gdLst>
                  <a:gd name="T0" fmla="*/ 0 w 688"/>
                  <a:gd name="T1" fmla="*/ 224 h 416"/>
                  <a:gd name="T2" fmla="*/ 576 w 688"/>
                  <a:gd name="T3" fmla="*/ 32 h 416"/>
                  <a:gd name="T4" fmla="*/ 672 w 688"/>
                  <a:gd name="T5" fmla="*/ 416 h 416"/>
                </a:gdLst>
                <a:ahLst/>
                <a:cxnLst>
                  <a:cxn ang="0">
                    <a:pos x="T0" y="T1"/>
                  </a:cxn>
                  <a:cxn ang="0">
                    <a:pos x="T2" y="T3"/>
                  </a:cxn>
                  <a:cxn ang="0">
                    <a:pos x="T4" y="T5"/>
                  </a:cxn>
                </a:cxnLst>
                <a:rect l="0" t="0" r="r" b="b"/>
                <a:pathLst>
                  <a:path w="688" h="416">
                    <a:moveTo>
                      <a:pt x="0" y="224"/>
                    </a:moveTo>
                    <a:cubicBezTo>
                      <a:pt x="232" y="112"/>
                      <a:pt x="464" y="0"/>
                      <a:pt x="576" y="32"/>
                    </a:cubicBezTo>
                    <a:cubicBezTo>
                      <a:pt x="688" y="64"/>
                      <a:pt x="656" y="352"/>
                      <a:pt x="672" y="416"/>
                    </a:cubicBezTo>
                  </a:path>
                </a:pathLst>
              </a:custGeom>
              <a:noFill/>
              <a:ln w="3810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80939" name="Text Box 43"/>
              <p:cNvSpPr txBox="1">
                <a:spLocks noChangeArrowheads="1"/>
              </p:cNvSpPr>
              <p:nvPr/>
            </p:nvSpPr>
            <p:spPr bwMode="auto">
              <a:xfrm>
                <a:off x="4532" y="3981"/>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a:solidFill>
                      <a:srgbClr val="000000"/>
                    </a:solidFill>
                  </a:rPr>
                  <a:t>2</a:t>
                </a:r>
              </a:p>
            </p:txBody>
          </p:sp>
        </p:grpSp>
        <p:sp>
          <p:nvSpPr>
            <p:cNvPr id="80940" name="Text Box 44"/>
            <p:cNvSpPr txBox="1">
              <a:spLocks noChangeArrowheads="1"/>
            </p:cNvSpPr>
            <p:nvPr/>
          </p:nvSpPr>
          <p:spPr bwMode="auto">
            <a:xfrm>
              <a:off x="3984" y="3624"/>
              <a:ext cx="336" cy="36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a:solidFill>
                    <a:srgbClr val="000000"/>
                  </a:solidFill>
                  <a:latin typeface="Times New Roman" pitchFamily="18" charset="0"/>
                </a:rPr>
                <a:t>__</a:t>
              </a:r>
              <a:r>
                <a:rPr lang="en-US" altLang="en-US" sz="3200">
                  <a:solidFill>
                    <a:srgbClr val="000000"/>
                  </a:solidFill>
                  <a:latin typeface="Times New Roman" pitchFamily="18" charset="0"/>
                </a:rPr>
                <a:t>.</a:t>
              </a:r>
            </a:p>
          </p:txBody>
        </p:sp>
      </p:grpSp>
      <p:grpSp>
        <p:nvGrpSpPr>
          <p:cNvPr id="80941" name="Group 45"/>
          <p:cNvGrpSpPr>
            <a:grpSpLocks/>
          </p:cNvGrpSpPr>
          <p:nvPr/>
        </p:nvGrpSpPr>
        <p:grpSpPr bwMode="auto">
          <a:xfrm>
            <a:off x="6413500" y="5969000"/>
            <a:ext cx="889000" cy="889000"/>
            <a:chOff x="4040" y="3624"/>
            <a:chExt cx="560" cy="560"/>
          </a:xfrm>
        </p:grpSpPr>
        <p:grpSp>
          <p:nvGrpSpPr>
            <p:cNvPr id="80942" name="Group 46"/>
            <p:cNvGrpSpPr>
              <a:grpSpLocks/>
            </p:cNvGrpSpPr>
            <p:nvPr/>
          </p:nvGrpSpPr>
          <p:grpSpPr bwMode="auto">
            <a:xfrm>
              <a:off x="4040" y="3908"/>
              <a:ext cx="432" cy="276"/>
              <a:chOff x="4532" y="3936"/>
              <a:chExt cx="364" cy="276"/>
            </a:xfrm>
          </p:grpSpPr>
          <p:sp>
            <p:nvSpPr>
              <p:cNvPr id="80943" name="Freeform 47"/>
              <p:cNvSpPr>
                <a:spLocks/>
              </p:cNvSpPr>
              <p:nvPr/>
            </p:nvSpPr>
            <p:spPr bwMode="auto">
              <a:xfrm rot="1472264" flipV="1">
                <a:off x="4704" y="3936"/>
                <a:ext cx="192" cy="208"/>
              </a:xfrm>
              <a:custGeom>
                <a:avLst/>
                <a:gdLst>
                  <a:gd name="T0" fmla="*/ 0 w 688"/>
                  <a:gd name="T1" fmla="*/ 224 h 416"/>
                  <a:gd name="T2" fmla="*/ 576 w 688"/>
                  <a:gd name="T3" fmla="*/ 32 h 416"/>
                  <a:gd name="T4" fmla="*/ 672 w 688"/>
                  <a:gd name="T5" fmla="*/ 416 h 416"/>
                </a:gdLst>
                <a:ahLst/>
                <a:cxnLst>
                  <a:cxn ang="0">
                    <a:pos x="T0" y="T1"/>
                  </a:cxn>
                  <a:cxn ang="0">
                    <a:pos x="T2" y="T3"/>
                  </a:cxn>
                  <a:cxn ang="0">
                    <a:pos x="T4" y="T5"/>
                  </a:cxn>
                </a:cxnLst>
                <a:rect l="0" t="0" r="r" b="b"/>
                <a:pathLst>
                  <a:path w="688" h="416">
                    <a:moveTo>
                      <a:pt x="0" y="224"/>
                    </a:moveTo>
                    <a:cubicBezTo>
                      <a:pt x="232" y="112"/>
                      <a:pt x="464" y="0"/>
                      <a:pt x="576" y="32"/>
                    </a:cubicBezTo>
                    <a:cubicBezTo>
                      <a:pt x="688" y="64"/>
                      <a:pt x="656" y="352"/>
                      <a:pt x="672" y="416"/>
                    </a:cubicBezTo>
                  </a:path>
                </a:pathLst>
              </a:custGeom>
              <a:noFill/>
              <a:ln w="3810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80944" name="Text Box 48"/>
              <p:cNvSpPr txBox="1">
                <a:spLocks noChangeArrowheads="1"/>
              </p:cNvSpPr>
              <p:nvPr/>
            </p:nvSpPr>
            <p:spPr bwMode="auto">
              <a:xfrm>
                <a:off x="4532" y="3981"/>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a:solidFill>
                      <a:srgbClr val="000000"/>
                    </a:solidFill>
                  </a:rPr>
                  <a:t>3</a:t>
                </a:r>
              </a:p>
            </p:txBody>
          </p:sp>
        </p:grpSp>
        <p:sp>
          <p:nvSpPr>
            <p:cNvPr id="80945" name="Text Box 49"/>
            <p:cNvSpPr txBox="1">
              <a:spLocks noChangeArrowheads="1"/>
            </p:cNvSpPr>
            <p:nvPr/>
          </p:nvSpPr>
          <p:spPr bwMode="auto">
            <a:xfrm>
              <a:off x="4264" y="3624"/>
              <a:ext cx="336" cy="36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a:solidFill>
                    <a:srgbClr val="000000"/>
                  </a:solidFill>
                  <a:latin typeface="Times New Roman" pitchFamily="18" charset="0"/>
                </a:rPr>
                <a:t>__</a:t>
              </a:r>
              <a:r>
                <a:rPr lang="en-US" altLang="en-US" sz="3200">
                  <a:solidFill>
                    <a:srgbClr val="000000"/>
                  </a:solidFill>
                  <a:latin typeface="Times New Roman" pitchFamily="18" charset="0"/>
                </a:rPr>
                <a:t>.</a:t>
              </a:r>
            </a:p>
          </p:txBody>
        </p:sp>
      </p:grpSp>
      <p:sp>
        <p:nvSpPr>
          <p:cNvPr id="80946" name="Text Box 50"/>
          <p:cNvSpPr txBox="1">
            <a:spLocks noChangeArrowheads="1"/>
          </p:cNvSpPr>
          <p:nvPr/>
        </p:nvSpPr>
        <p:spPr bwMode="auto">
          <a:xfrm>
            <a:off x="7086600" y="6007100"/>
            <a:ext cx="2057400" cy="5794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a:solidFill>
                  <a:srgbClr val="000000"/>
                </a:solidFill>
                <a:latin typeface="Times New Roman" pitchFamily="18" charset="0"/>
              </a:rPr>
              <a:t>= 4000 m</a:t>
            </a:r>
          </a:p>
        </p:txBody>
      </p:sp>
    </p:spTree>
    <p:extLst>
      <p:ext uri="{BB962C8B-B14F-4D97-AF65-F5344CB8AC3E}">
        <p14:creationId xmlns:p14="http://schemas.microsoft.com/office/powerpoint/2010/main" val="793709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9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9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90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090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090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090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090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091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091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8092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8092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092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80914"/>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80917"/>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80920"/>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0930"/>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80931"/>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80936"/>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80941"/>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80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p:bldP spid="80901" grpId="0"/>
      <p:bldP spid="80902" grpId="0"/>
      <p:bldP spid="80903" grpId="0"/>
      <p:bldP spid="80904" grpId="0"/>
      <p:bldP spid="80905" grpId="0"/>
      <p:bldP spid="80913" grpId="0" animBg="1"/>
      <p:bldP spid="80923" grpId="0"/>
      <p:bldP spid="80930" grpId="0"/>
      <p:bldP spid="80946"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228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ffectLst/>
              </a:rPr>
              <a:t>The pH Concept</a:t>
            </a:r>
          </a:p>
        </p:txBody>
      </p:sp>
      <p:sp>
        <p:nvSpPr>
          <p:cNvPr id="28675" name="Rectangle 3"/>
          <p:cNvSpPr>
            <a:spLocks noGrp="1" noChangeArrowheads="1"/>
          </p:cNvSpPr>
          <p:nvPr>
            <p:ph type="body" idx="1"/>
          </p:nvPr>
        </p:nvSpPr>
        <p:spPr>
          <a:xfrm>
            <a:off x="0" y="1066800"/>
            <a:ext cx="8686800" cy="579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smtClean="0">
                <a:effectLst/>
              </a:rPr>
              <a:t>A solution in which [H</a:t>
            </a:r>
            <a:r>
              <a:rPr lang="en-US" altLang="en-US" sz="3200" baseline="30000" smtClean="0">
                <a:effectLst/>
              </a:rPr>
              <a:t>+</a:t>
            </a:r>
            <a:r>
              <a:rPr lang="en-US" altLang="en-US" sz="3200" smtClean="0">
                <a:effectLst/>
              </a:rPr>
              <a:t>] is greater than 1 </a:t>
            </a:r>
            <a:r>
              <a:rPr lang="en-US" altLang="en-US" sz="3200" smtClean="0">
                <a:effectLst/>
                <a:sym typeface="Symbol" pitchFamily="18" charset="2"/>
              </a:rPr>
              <a:t></a:t>
            </a:r>
            <a:r>
              <a:rPr lang="en-US" altLang="en-US" sz="3200" smtClean="0">
                <a:effectLst/>
              </a:rPr>
              <a:t> 10</a:t>
            </a:r>
            <a:r>
              <a:rPr lang="en-US" altLang="en-US" sz="3200" baseline="30000" smtClean="0">
                <a:effectLst/>
              </a:rPr>
              <a:t>–7</a:t>
            </a:r>
            <a:r>
              <a:rPr lang="en-US" altLang="en-US" sz="3200" smtClean="0">
                <a:effectLst/>
              </a:rPr>
              <a:t> </a:t>
            </a:r>
            <a:r>
              <a:rPr lang="en-US" altLang="en-US" sz="3200" i="1" smtClean="0">
                <a:effectLst/>
              </a:rPr>
              <a:t>M</a:t>
            </a:r>
            <a:r>
              <a:rPr lang="en-US" altLang="en-US" sz="3200" smtClean="0">
                <a:effectLst/>
              </a:rPr>
              <a:t> has a pH less than 7.0 and is acidic. </a:t>
            </a:r>
          </a:p>
          <a:p>
            <a:endParaRPr lang="en-US" altLang="en-US" sz="3200" smtClean="0">
              <a:effectLst/>
            </a:endParaRPr>
          </a:p>
          <a:p>
            <a:r>
              <a:rPr lang="en-US" altLang="en-US" sz="3200" smtClean="0">
                <a:effectLst/>
              </a:rPr>
              <a:t>The pH of pure water or a neutral aqueous solution is 7.0 and has a [H</a:t>
            </a:r>
            <a:r>
              <a:rPr lang="en-US" altLang="en-US" sz="3200" baseline="30000" smtClean="0">
                <a:effectLst/>
              </a:rPr>
              <a:t>+</a:t>
            </a:r>
            <a:r>
              <a:rPr lang="en-US" altLang="en-US" sz="3200" smtClean="0">
                <a:effectLst/>
              </a:rPr>
              <a:t>] equal to            1 </a:t>
            </a:r>
            <a:r>
              <a:rPr lang="en-US" altLang="en-US" sz="3200" smtClean="0">
                <a:effectLst/>
                <a:sym typeface="Symbol" pitchFamily="18" charset="2"/>
              </a:rPr>
              <a:t></a:t>
            </a:r>
            <a:r>
              <a:rPr lang="en-US" altLang="en-US" sz="3200" smtClean="0">
                <a:effectLst/>
              </a:rPr>
              <a:t> 10</a:t>
            </a:r>
            <a:r>
              <a:rPr lang="en-US" altLang="en-US" sz="3200" baseline="30000" smtClean="0">
                <a:effectLst/>
              </a:rPr>
              <a:t>–7</a:t>
            </a:r>
            <a:r>
              <a:rPr lang="en-US" altLang="en-US" sz="3200" smtClean="0">
                <a:effectLst/>
              </a:rPr>
              <a:t> </a:t>
            </a:r>
            <a:r>
              <a:rPr lang="en-US" altLang="en-US" sz="3200" i="1" smtClean="0">
                <a:effectLst/>
              </a:rPr>
              <a:t>M</a:t>
            </a:r>
            <a:r>
              <a:rPr lang="en-US" altLang="en-US" sz="3200" smtClean="0">
                <a:effectLst/>
              </a:rPr>
              <a:t>.</a:t>
            </a:r>
          </a:p>
          <a:p>
            <a:endParaRPr lang="en-US" altLang="en-US" sz="3200" smtClean="0">
              <a:effectLst/>
            </a:endParaRPr>
          </a:p>
          <a:p>
            <a:r>
              <a:rPr lang="en-US" altLang="en-US" sz="3200" smtClean="0">
                <a:effectLst/>
              </a:rPr>
              <a:t>A solution with a pH greater than 7 is basic and has a [H</a:t>
            </a:r>
            <a:r>
              <a:rPr lang="en-US" altLang="en-US" sz="3200" baseline="30000" smtClean="0">
                <a:effectLst/>
              </a:rPr>
              <a:t>+</a:t>
            </a:r>
            <a:r>
              <a:rPr lang="en-US" altLang="en-US" sz="3200" smtClean="0">
                <a:effectLst/>
              </a:rPr>
              <a:t>] of less than 1 </a:t>
            </a:r>
            <a:r>
              <a:rPr lang="en-US" altLang="en-US" sz="3200" smtClean="0">
                <a:effectLst/>
                <a:sym typeface="Symbol" pitchFamily="18" charset="2"/>
              </a:rPr>
              <a:t></a:t>
            </a:r>
            <a:r>
              <a:rPr lang="en-US" altLang="en-US" sz="3200" smtClean="0">
                <a:effectLst/>
              </a:rPr>
              <a:t> 10</a:t>
            </a:r>
            <a:r>
              <a:rPr lang="en-US" altLang="en-US" sz="3200" baseline="30000" smtClean="0">
                <a:effectLst/>
              </a:rPr>
              <a:t>–7</a:t>
            </a:r>
            <a:r>
              <a:rPr lang="en-US" altLang="en-US" sz="3200" smtClean="0">
                <a:effectLst/>
              </a:rPr>
              <a:t> </a:t>
            </a:r>
            <a:r>
              <a:rPr lang="en-US" altLang="en-US" sz="3200" i="1" smtClean="0">
                <a:effectLst/>
              </a:rPr>
              <a:t>M</a:t>
            </a:r>
            <a:r>
              <a:rPr lang="en-US" altLang="en-US" sz="3200" smtClean="0">
                <a:effectLst/>
              </a:rPr>
              <a:t>.</a:t>
            </a:r>
          </a:p>
        </p:txBody>
      </p:sp>
    </p:spTree>
    <p:extLst>
      <p:ext uri="{BB962C8B-B14F-4D97-AF65-F5344CB8AC3E}">
        <p14:creationId xmlns:p14="http://schemas.microsoft.com/office/powerpoint/2010/main" val="454074269"/>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685800" y="381000"/>
            <a:ext cx="7924800" cy="838200"/>
          </a:xfrm>
        </p:spPr>
        <p:txBody>
          <a:bodyPr/>
          <a:lstStyle/>
          <a:p>
            <a:pPr eaLnBrk="1" hangingPunct="1">
              <a:defRPr/>
            </a:pPr>
            <a:r>
              <a:rPr lang="en-US" smtClean="0">
                <a:effectLst>
                  <a:outerShdw blurRad="38100" dist="38100" dir="2700000" algn="tl">
                    <a:srgbClr val="808080"/>
                  </a:outerShdw>
                </a:effectLst>
              </a:rPr>
              <a:t>Acids Neutralize Bases</a:t>
            </a:r>
          </a:p>
        </p:txBody>
      </p:sp>
      <p:sp>
        <p:nvSpPr>
          <p:cNvPr id="178179" name="Text Box 3"/>
          <p:cNvSpPr txBox="1">
            <a:spLocks noChangeArrowheads="1"/>
          </p:cNvSpPr>
          <p:nvPr/>
        </p:nvSpPr>
        <p:spPr bwMode="auto">
          <a:xfrm>
            <a:off x="1371600" y="2590800"/>
            <a:ext cx="5426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b="1">
                <a:solidFill>
                  <a:schemeClr val="tx1"/>
                </a:solidFill>
                <a:latin typeface="Comic Sans MS" pitchFamily="66" charset="0"/>
              </a:defRPr>
            </a:lvl1pPr>
            <a:lvl2pPr marL="742950" indent="-285750" eaLnBrk="0" hangingPunct="0">
              <a:spcBef>
                <a:spcPct val="20000"/>
              </a:spcBef>
              <a:buChar char="–"/>
              <a:defRPr sz="2000" b="1">
                <a:solidFill>
                  <a:schemeClr val="tx1"/>
                </a:solidFill>
                <a:latin typeface="Comic Sans MS" pitchFamily="66" charset="0"/>
              </a:defRPr>
            </a:lvl2pPr>
            <a:lvl3pPr marL="1143000" indent="-228600" eaLnBrk="0" hangingPunct="0">
              <a:spcBef>
                <a:spcPct val="20000"/>
              </a:spcBef>
              <a:buChar char="•"/>
              <a:defRPr sz="2000" b="1">
                <a:solidFill>
                  <a:schemeClr val="tx1"/>
                </a:solidFill>
                <a:latin typeface="Comic Sans MS" pitchFamily="66" charset="0"/>
              </a:defRPr>
            </a:lvl3pPr>
            <a:lvl4pPr marL="1600200" indent="-228600" eaLnBrk="0" hangingPunct="0">
              <a:spcBef>
                <a:spcPct val="20000"/>
              </a:spcBef>
              <a:buChar char="–"/>
              <a:defRPr sz="2000" b="1">
                <a:solidFill>
                  <a:schemeClr val="tx1"/>
                </a:solidFill>
                <a:latin typeface="Comic Sans MS" pitchFamily="66" charset="0"/>
              </a:defRPr>
            </a:lvl4pPr>
            <a:lvl5pPr marL="2057400" indent="-228600" eaLnBrk="0" hangingPunct="0">
              <a:spcBef>
                <a:spcPct val="20000"/>
              </a:spcBef>
              <a:buChar char="»"/>
              <a:defRPr sz="2000" b="1">
                <a:solidFill>
                  <a:schemeClr val="tx1"/>
                </a:solidFill>
                <a:latin typeface="Comic Sans MS" pitchFamily="66" charset="0"/>
              </a:defRPr>
            </a:lvl5pPr>
            <a:lvl6pPr marL="2514600" indent="-228600" eaLnBrk="0" fontAlgn="base" hangingPunct="0">
              <a:spcBef>
                <a:spcPct val="20000"/>
              </a:spcBef>
              <a:spcAft>
                <a:spcPct val="0"/>
              </a:spcAft>
              <a:buChar char="»"/>
              <a:defRPr sz="2000" b="1">
                <a:solidFill>
                  <a:schemeClr val="tx1"/>
                </a:solidFill>
                <a:latin typeface="Comic Sans MS" pitchFamily="66" charset="0"/>
              </a:defRPr>
            </a:lvl6pPr>
            <a:lvl7pPr marL="2971800" indent="-228600" eaLnBrk="0" fontAlgn="base" hangingPunct="0">
              <a:spcBef>
                <a:spcPct val="20000"/>
              </a:spcBef>
              <a:spcAft>
                <a:spcPct val="0"/>
              </a:spcAft>
              <a:buChar char="»"/>
              <a:defRPr sz="2000" b="1">
                <a:solidFill>
                  <a:schemeClr val="tx1"/>
                </a:solidFill>
                <a:latin typeface="Comic Sans MS" pitchFamily="66" charset="0"/>
              </a:defRPr>
            </a:lvl7pPr>
            <a:lvl8pPr marL="3429000" indent="-228600" eaLnBrk="0" fontAlgn="base" hangingPunct="0">
              <a:spcBef>
                <a:spcPct val="20000"/>
              </a:spcBef>
              <a:spcAft>
                <a:spcPct val="0"/>
              </a:spcAft>
              <a:buChar char="»"/>
              <a:defRPr sz="2000" b="1">
                <a:solidFill>
                  <a:schemeClr val="tx1"/>
                </a:solidFill>
                <a:latin typeface="Comic Sans MS" pitchFamily="66" charset="0"/>
              </a:defRPr>
            </a:lvl8pPr>
            <a:lvl9pPr marL="3886200" indent="-228600" eaLnBrk="0" fontAlgn="base" hangingPunct="0">
              <a:spcBef>
                <a:spcPct val="20000"/>
              </a:spcBef>
              <a:spcAft>
                <a:spcPct val="0"/>
              </a:spcAft>
              <a:buChar char="»"/>
              <a:defRPr sz="2000" b="1">
                <a:solidFill>
                  <a:schemeClr val="tx1"/>
                </a:solidFill>
                <a:latin typeface="Comic Sans MS" pitchFamily="66" charset="0"/>
              </a:defRPr>
            </a:lvl9pPr>
          </a:lstStyle>
          <a:p>
            <a:pPr eaLnBrk="1" hangingPunct="1">
              <a:spcBef>
                <a:spcPct val="0"/>
              </a:spcBef>
              <a:buFontTx/>
              <a:buNone/>
            </a:pPr>
            <a:r>
              <a:rPr lang="en-US" altLang="en-US" sz="2800">
                <a:solidFill>
                  <a:srgbClr val="2F2B20"/>
                </a:solidFill>
              </a:rPr>
              <a:t>HCl + NaOH  </a:t>
            </a:r>
            <a:r>
              <a:rPr lang="en-US" altLang="en-US" sz="2800">
                <a:solidFill>
                  <a:srgbClr val="2F2B20"/>
                </a:solidFill>
                <a:sym typeface="Wingdings" pitchFamily="2" charset="2"/>
              </a:rPr>
              <a:t></a:t>
            </a:r>
            <a:r>
              <a:rPr lang="en-US" altLang="en-US" sz="2800">
                <a:solidFill>
                  <a:srgbClr val="2F2B20"/>
                </a:solidFill>
              </a:rPr>
              <a:t> </a:t>
            </a:r>
            <a:r>
              <a:rPr lang="en-US" altLang="en-US" sz="2800">
                <a:solidFill>
                  <a:srgbClr val="A2C1FE"/>
                </a:solidFill>
              </a:rPr>
              <a:t>NaCl</a:t>
            </a:r>
            <a:r>
              <a:rPr lang="en-US" altLang="en-US" sz="2800">
                <a:solidFill>
                  <a:srgbClr val="2F2B20"/>
                </a:solidFill>
              </a:rPr>
              <a:t> + </a:t>
            </a:r>
            <a:r>
              <a:rPr lang="en-US" altLang="en-US" sz="2800">
                <a:solidFill>
                  <a:srgbClr val="A9A57C"/>
                </a:solidFill>
              </a:rPr>
              <a:t>H</a:t>
            </a:r>
            <a:r>
              <a:rPr lang="en-US" altLang="en-US" sz="2800" baseline="-25000">
                <a:solidFill>
                  <a:srgbClr val="A9A57C"/>
                </a:solidFill>
              </a:rPr>
              <a:t>2</a:t>
            </a:r>
            <a:r>
              <a:rPr lang="en-US" altLang="en-US" sz="2800">
                <a:solidFill>
                  <a:srgbClr val="A9A57C"/>
                </a:solidFill>
              </a:rPr>
              <a:t>O</a:t>
            </a:r>
          </a:p>
        </p:txBody>
      </p:sp>
      <p:sp>
        <p:nvSpPr>
          <p:cNvPr id="35844" name="Text Box 4"/>
          <p:cNvSpPr txBox="1">
            <a:spLocks noChangeArrowheads="1"/>
          </p:cNvSpPr>
          <p:nvPr/>
        </p:nvSpPr>
        <p:spPr bwMode="auto">
          <a:xfrm>
            <a:off x="533400" y="1295400"/>
            <a:ext cx="8382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b="1">
                <a:solidFill>
                  <a:schemeClr val="tx1"/>
                </a:solidFill>
                <a:latin typeface="Comic Sans MS" pitchFamily="66" charset="0"/>
              </a:defRPr>
            </a:lvl1pPr>
            <a:lvl2pPr marL="742950" indent="-285750" eaLnBrk="0" hangingPunct="0">
              <a:spcBef>
                <a:spcPct val="20000"/>
              </a:spcBef>
              <a:buChar char="–"/>
              <a:defRPr sz="2000" b="1">
                <a:solidFill>
                  <a:schemeClr val="tx1"/>
                </a:solidFill>
                <a:latin typeface="Comic Sans MS" pitchFamily="66" charset="0"/>
              </a:defRPr>
            </a:lvl2pPr>
            <a:lvl3pPr marL="1143000" indent="-228600" eaLnBrk="0" hangingPunct="0">
              <a:spcBef>
                <a:spcPct val="20000"/>
              </a:spcBef>
              <a:buChar char="•"/>
              <a:defRPr sz="2000" b="1">
                <a:solidFill>
                  <a:schemeClr val="tx1"/>
                </a:solidFill>
                <a:latin typeface="Comic Sans MS" pitchFamily="66" charset="0"/>
              </a:defRPr>
            </a:lvl3pPr>
            <a:lvl4pPr marL="1600200" indent="-228600" eaLnBrk="0" hangingPunct="0">
              <a:spcBef>
                <a:spcPct val="20000"/>
              </a:spcBef>
              <a:buChar char="–"/>
              <a:defRPr sz="2000" b="1">
                <a:solidFill>
                  <a:schemeClr val="tx1"/>
                </a:solidFill>
                <a:latin typeface="Comic Sans MS" pitchFamily="66" charset="0"/>
              </a:defRPr>
            </a:lvl4pPr>
            <a:lvl5pPr marL="2057400" indent="-228600" eaLnBrk="0" hangingPunct="0">
              <a:spcBef>
                <a:spcPct val="20000"/>
              </a:spcBef>
              <a:buChar char="»"/>
              <a:defRPr sz="2000" b="1">
                <a:solidFill>
                  <a:schemeClr val="tx1"/>
                </a:solidFill>
                <a:latin typeface="Comic Sans MS" pitchFamily="66" charset="0"/>
              </a:defRPr>
            </a:lvl5pPr>
            <a:lvl6pPr marL="2514600" indent="-228600" eaLnBrk="0" fontAlgn="base" hangingPunct="0">
              <a:spcBef>
                <a:spcPct val="20000"/>
              </a:spcBef>
              <a:spcAft>
                <a:spcPct val="0"/>
              </a:spcAft>
              <a:buChar char="»"/>
              <a:defRPr sz="2000" b="1">
                <a:solidFill>
                  <a:schemeClr val="tx1"/>
                </a:solidFill>
                <a:latin typeface="Comic Sans MS" pitchFamily="66" charset="0"/>
              </a:defRPr>
            </a:lvl6pPr>
            <a:lvl7pPr marL="2971800" indent="-228600" eaLnBrk="0" fontAlgn="base" hangingPunct="0">
              <a:spcBef>
                <a:spcPct val="20000"/>
              </a:spcBef>
              <a:spcAft>
                <a:spcPct val="0"/>
              </a:spcAft>
              <a:buChar char="»"/>
              <a:defRPr sz="2000" b="1">
                <a:solidFill>
                  <a:schemeClr val="tx1"/>
                </a:solidFill>
                <a:latin typeface="Comic Sans MS" pitchFamily="66" charset="0"/>
              </a:defRPr>
            </a:lvl7pPr>
            <a:lvl8pPr marL="3429000" indent="-228600" eaLnBrk="0" fontAlgn="base" hangingPunct="0">
              <a:spcBef>
                <a:spcPct val="20000"/>
              </a:spcBef>
              <a:spcAft>
                <a:spcPct val="0"/>
              </a:spcAft>
              <a:buChar char="»"/>
              <a:defRPr sz="2000" b="1">
                <a:solidFill>
                  <a:schemeClr val="tx1"/>
                </a:solidFill>
                <a:latin typeface="Comic Sans MS" pitchFamily="66" charset="0"/>
              </a:defRPr>
            </a:lvl8pPr>
            <a:lvl9pPr marL="3886200" indent="-228600" eaLnBrk="0" fontAlgn="base" hangingPunct="0">
              <a:spcBef>
                <a:spcPct val="20000"/>
              </a:spcBef>
              <a:spcAft>
                <a:spcPct val="0"/>
              </a:spcAft>
              <a:buChar char="»"/>
              <a:defRPr sz="2000" b="1">
                <a:solidFill>
                  <a:schemeClr val="tx1"/>
                </a:solidFill>
                <a:latin typeface="Comic Sans MS" pitchFamily="66" charset="0"/>
              </a:defRPr>
            </a:lvl9pPr>
          </a:lstStyle>
          <a:p>
            <a:pPr eaLnBrk="1" hangingPunct="1">
              <a:spcBef>
                <a:spcPct val="50000"/>
              </a:spcBef>
              <a:buFontTx/>
              <a:buNone/>
            </a:pPr>
            <a:r>
              <a:rPr lang="en-US" altLang="en-US" sz="2800">
                <a:solidFill>
                  <a:srgbClr val="2F2B20"/>
                </a:solidFill>
              </a:rPr>
              <a:t>Neutralization reactions </a:t>
            </a:r>
            <a:r>
              <a:rPr lang="en-US" altLang="en-US" sz="2800">
                <a:solidFill>
                  <a:srgbClr val="FE9B03"/>
                </a:solidFill>
              </a:rPr>
              <a:t>ALWAYS</a:t>
            </a:r>
            <a:r>
              <a:rPr lang="en-US" altLang="en-US" sz="2800">
                <a:solidFill>
                  <a:srgbClr val="2F2B20"/>
                </a:solidFill>
              </a:rPr>
              <a:t> produce a </a:t>
            </a:r>
            <a:r>
              <a:rPr lang="en-US" altLang="en-US" sz="2800">
                <a:solidFill>
                  <a:srgbClr val="A2C1FE"/>
                </a:solidFill>
              </a:rPr>
              <a:t>salt</a:t>
            </a:r>
            <a:r>
              <a:rPr lang="en-US" altLang="en-US" sz="2800">
                <a:solidFill>
                  <a:srgbClr val="2F2B20"/>
                </a:solidFill>
              </a:rPr>
              <a:t> and </a:t>
            </a:r>
            <a:r>
              <a:rPr lang="en-US" altLang="en-US" sz="2800">
                <a:solidFill>
                  <a:srgbClr val="A9A57C"/>
                </a:solidFill>
              </a:rPr>
              <a:t>water</a:t>
            </a:r>
            <a:r>
              <a:rPr lang="en-US" altLang="en-US" sz="2800">
                <a:solidFill>
                  <a:srgbClr val="2F2B20"/>
                </a:solidFill>
              </a:rPr>
              <a:t>.</a:t>
            </a:r>
          </a:p>
        </p:txBody>
      </p:sp>
      <p:sp>
        <p:nvSpPr>
          <p:cNvPr id="178181" name="Text Box 5"/>
          <p:cNvSpPr txBox="1">
            <a:spLocks noChangeArrowheads="1"/>
          </p:cNvSpPr>
          <p:nvPr/>
        </p:nvSpPr>
        <p:spPr bwMode="auto">
          <a:xfrm>
            <a:off x="1371600" y="3429000"/>
            <a:ext cx="6858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b="1">
                <a:solidFill>
                  <a:schemeClr val="tx1"/>
                </a:solidFill>
                <a:latin typeface="Comic Sans MS" pitchFamily="66" charset="0"/>
              </a:defRPr>
            </a:lvl1pPr>
            <a:lvl2pPr marL="742950" indent="-285750" eaLnBrk="0" hangingPunct="0">
              <a:spcBef>
                <a:spcPct val="20000"/>
              </a:spcBef>
              <a:buChar char="–"/>
              <a:defRPr sz="2000" b="1">
                <a:solidFill>
                  <a:schemeClr val="tx1"/>
                </a:solidFill>
                <a:latin typeface="Comic Sans MS" pitchFamily="66" charset="0"/>
              </a:defRPr>
            </a:lvl2pPr>
            <a:lvl3pPr marL="1143000" indent="-228600" eaLnBrk="0" hangingPunct="0">
              <a:spcBef>
                <a:spcPct val="20000"/>
              </a:spcBef>
              <a:buChar char="•"/>
              <a:defRPr sz="2000" b="1">
                <a:solidFill>
                  <a:schemeClr val="tx1"/>
                </a:solidFill>
                <a:latin typeface="Comic Sans MS" pitchFamily="66" charset="0"/>
              </a:defRPr>
            </a:lvl3pPr>
            <a:lvl4pPr marL="1600200" indent="-228600" eaLnBrk="0" hangingPunct="0">
              <a:spcBef>
                <a:spcPct val="20000"/>
              </a:spcBef>
              <a:buChar char="–"/>
              <a:defRPr sz="2000" b="1">
                <a:solidFill>
                  <a:schemeClr val="tx1"/>
                </a:solidFill>
                <a:latin typeface="Comic Sans MS" pitchFamily="66" charset="0"/>
              </a:defRPr>
            </a:lvl4pPr>
            <a:lvl5pPr marL="2057400" indent="-228600" eaLnBrk="0" hangingPunct="0">
              <a:spcBef>
                <a:spcPct val="20000"/>
              </a:spcBef>
              <a:buChar char="»"/>
              <a:defRPr sz="2000" b="1">
                <a:solidFill>
                  <a:schemeClr val="tx1"/>
                </a:solidFill>
                <a:latin typeface="Comic Sans MS" pitchFamily="66" charset="0"/>
              </a:defRPr>
            </a:lvl5pPr>
            <a:lvl6pPr marL="2514600" indent="-228600" eaLnBrk="0" fontAlgn="base" hangingPunct="0">
              <a:spcBef>
                <a:spcPct val="20000"/>
              </a:spcBef>
              <a:spcAft>
                <a:spcPct val="0"/>
              </a:spcAft>
              <a:buChar char="»"/>
              <a:defRPr sz="2000" b="1">
                <a:solidFill>
                  <a:schemeClr val="tx1"/>
                </a:solidFill>
                <a:latin typeface="Comic Sans MS" pitchFamily="66" charset="0"/>
              </a:defRPr>
            </a:lvl6pPr>
            <a:lvl7pPr marL="2971800" indent="-228600" eaLnBrk="0" fontAlgn="base" hangingPunct="0">
              <a:spcBef>
                <a:spcPct val="20000"/>
              </a:spcBef>
              <a:spcAft>
                <a:spcPct val="0"/>
              </a:spcAft>
              <a:buChar char="»"/>
              <a:defRPr sz="2000" b="1">
                <a:solidFill>
                  <a:schemeClr val="tx1"/>
                </a:solidFill>
                <a:latin typeface="Comic Sans MS" pitchFamily="66" charset="0"/>
              </a:defRPr>
            </a:lvl7pPr>
            <a:lvl8pPr marL="3429000" indent="-228600" eaLnBrk="0" fontAlgn="base" hangingPunct="0">
              <a:spcBef>
                <a:spcPct val="20000"/>
              </a:spcBef>
              <a:spcAft>
                <a:spcPct val="0"/>
              </a:spcAft>
              <a:buChar char="»"/>
              <a:defRPr sz="2000" b="1">
                <a:solidFill>
                  <a:schemeClr val="tx1"/>
                </a:solidFill>
                <a:latin typeface="Comic Sans MS" pitchFamily="66" charset="0"/>
              </a:defRPr>
            </a:lvl8pPr>
            <a:lvl9pPr marL="3886200" indent="-228600" eaLnBrk="0" fontAlgn="base" hangingPunct="0">
              <a:spcBef>
                <a:spcPct val="20000"/>
              </a:spcBef>
              <a:spcAft>
                <a:spcPct val="0"/>
              </a:spcAft>
              <a:buChar char="»"/>
              <a:defRPr sz="2000" b="1">
                <a:solidFill>
                  <a:schemeClr val="tx1"/>
                </a:solidFill>
                <a:latin typeface="Comic Sans MS" pitchFamily="66" charset="0"/>
              </a:defRPr>
            </a:lvl9pPr>
          </a:lstStyle>
          <a:p>
            <a:pPr eaLnBrk="1" hangingPunct="1">
              <a:spcBef>
                <a:spcPct val="0"/>
              </a:spcBef>
              <a:buFontTx/>
              <a:buNone/>
            </a:pPr>
            <a:r>
              <a:rPr lang="en-US" altLang="en-US" sz="2800">
                <a:solidFill>
                  <a:srgbClr val="2F2B20"/>
                </a:solidFill>
              </a:rPr>
              <a:t>H</a:t>
            </a:r>
            <a:r>
              <a:rPr lang="en-US" altLang="en-US" sz="2800" baseline="-25000">
                <a:solidFill>
                  <a:srgbClr val="2F2B20"/>
                </a:solidFill>
              </a:rPr>
              <a:t>2</a:t>
            </a:r>
            <a:r>
              <a:rPr lang="en-US" altLang="en-US" sz="2800">
                <a:solidFill>
                  <a:srgbClr val="2F2B20"/>
                </a:solidFill>
              </a:rPr>
              <a:t>SO</a:t>
            </a:r>
            <a:r>
              <a:rPr lang="en-US" altLang="en-US" sz="2800" baseline="-25000">
                <a:solidFill>
                  <a:srgbClr val="2F2B20"/>
                </a:solidFill>
              </a:rPr>
              <a:t>4</a:t>
            </a:r>
            <a:r>
              <a:rPr lang="en-US" altLang="en-US" sz="2800">
                <a:solidFill>
                  <a:srgbClr val="2F2B20"/>
                </a:solidFill>
              </a:rPr>
              <a:t> + 2NaOH  </a:t>
            </a:r>
            <a:r>
              <a:rPr lang="en-US" altLang="en-US" sz="2800">
                <a:solidFill>
                  <a:srgbClr val="2F2B20"/>
                </a:solidFill>
                <a:sym typeface="Wingdings" pitchFamily="2" charset="2"/>
              </a:rPr>
              <a:t></a:t>
            </a:r>
            <a:r>
              <a:rPr lang="en-US" altLang="en-US" sz="2800">
                <a:solidFill>
                  <a:srgbClr val="2F2B20"/>
                </a:solidFill>
              </a:rPr>
              <a:t> </a:t>
            </a:r>
            <a:r>
              <a:rPr lang="en-US" altLang="en-US" sz="2800">
                <a:solidFill>
                  <a:srgbClr val="A2C1FE"/>
                </a:solidFill>
              </a:rPr>
              <a:t>Na</a:t>
            </a:r>
            <a:r>
              <a:rPr lang="en-US" altLang="en-US" sz="2800" baseline="-25000">
                <a:solidFill>
                  <a:srgbClr val="A2C1FE"/>
                </a:solidFill>
              </a:rPr>
              <a:t>2</a:t>
            </a:r>
            <a:r>
              <a:rPr lang="en-US" altLang="en-US" sz="2800">
                <a:solidFill>
                  <a:srgbClr val="A2C1FE"/>
                </a:solidFill>
              </a:rPr>
              <a:t>SO</a:t>
            </a:r>
            <a:r>
              <a:rPr lang="en-US" altLang="en-US" sz="2800" baseline="-25000">
                <a:solidFill>
                  <a:srgbClr val="A2C1FE"/>
                </a:solidFill>
              </a:rPr>
              <a:t>4</a:t>
            </a:r>
            <a:r>
              <a:rPr lang="en-US" altLang="en-US" sz="2800">
                <a:solidFill>
                  <a:srgbClr val="2F2B20"/>
                </a:solidFill>
              </a:rPr>
              <a:t> + </a:t>
            </a:r>
            <a:r>
              <a:rPr lang="en-US" altLang="en-US" sz="2800">
                <a:solidFill>
                  <a:srgbClr val="A9A57C"/>
                </a:solidFill>
              </a:rPr>
              <a:t>2H</a:t>
            </a:r>
            <a:r>
              <a:rPr lang="en-US" altLang="en-US" sz="2800" baseline="-25000">
                <a:solidFill>
                  <a:srgbClr val="A9A57C"/>
                </a:solidFill>
              </a:rPr>
              <a:t>2</a:t>
            </a:r>
            <a:r>
              <a:rPr lang="en-US" altLang="en-US" sz="2800">
                <a:solidFill>
                  <a:srgbClr val="A9A57C"/>
                </a:solidFill>
              </a:rPr>
              <a:t>O</a:t>
            </a:r>
          </a:p>
        </p:txBody>
      </p:sp>
      <p:sp>
        <p:nvSpPr>
          <p:cNvPr id="178182" name="Text Box 6"/>
          <p:cNvSpPr txBox="1">
            <a:spLocks noChangeArrowheads="1"/>
          </p:cNvSpPr>
          <p:nvPr/>
        </p:nvSpPr>
        <p:spPr bwMode="auto">
          <a:xfrm>
            <a:off x="1143000" y="4267200"/>
            <a:ext cx="739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b="1">
                <a:solidFill>
                  <a:schemeClr val="tx1"/>
                </a:solidFill>
                <a:latin typeface="Comic Sans MS" pitchFamily="66" charset="0"/>
              </a:defRPr>
            </a:lvl1pPr>
            <a:lvl2pPr marL="742950" indent="-285750" eaLnBrk="0" hangingPunct="0">
              <a:spcBef>
                <a:spcPct val="20000"/>
              </a:spcBef>
              <a:buChar char="–"/>
              <a:defRPr sz="2000" b="1">
                <a:solidFill>
                  <a:schemeClr val="tx1"/>
                </a:solidFill>
                <a:latin typeface="Comic Sans MS" pitchFamily="66" charset="0"/>
              </a:defRPr>
            </a:lvl2pPr>
            <a:lvl3pPr marL="1143000" indent="-228600" eaLnBrk="0" hangingPunct="0">
              <a:spcBef>
                <a:spcPct val="20000"/>
              </a:spcBef>
              <a:buChar char="•"/>
              <a:defRPr sz="2000" b="1">
                <a:solidFill>
                  <a:schemeClr val="tx1"/>
                </a:solidFill>
                <a:latin typeface="Comic Sans MS" pitchFamily="66" charset="0"/>
              </a:defRPr>
            </a:lvl3pPr>
            <a:lvl4pPr marL="1600200" indent="-228600" eaLnBrk="0" hangingPunct="0">
              <a:spcBef>
                <a:spcPct val="20000"/>
              </a:spcBef>
              <a:buChar char="–"/>
              <a:defRPr sz="2000" b="1">
                <a:solidFill>
                  <a:schemeClr val="tx1"/>
                </a:solidFill>
                <a:latin typeface="Comic Sans MS" pitchFamily="66" charset="0"/>
              </a:defRPr>
            </a:lvl4pPr>
            <a:lvl5pPr marL="2057400" indent="-228600" eaLnBrk="0" hangingPunct="0">
              <a:spcBef>
                <a:spcPct val="20000"/>
              </a:spcBef>
              <a:buChar char="»"/>
              <a:defRPr sz="2000" b="1">
                <a:solidFill>
                  <a:schemeClr val="tx1"/>
                </a:solidFill>
                <a:latin typeface="Comic Sans MS" pitchFamily="66" charset="0"/>
              </a:defRPr>
            </a:lvl5pPr>
            <a:lvl6pPr marL="2514600" indent="-228600" eaLnBrk="0" fontAlgn="base" hangingPunct="0">
              <a:spcBef>
                <a:spcPct val="20000"/>
              </a:spcBef>
              <a:spcAft>
                <a:spcPct val="0"/>
              </a:spcAft>
              <a:buChar char="»"/>
              <a:defRPr sz="2000" b="1">
                <a:solidFill>
                  <a:schemeClr val="tx1"/>
                </a:solidFill>
                <a:latin typeface="Comic Sans MS" pitchFamily="66" charset="0"/>
              </a:defRPr>
            </a:lvl6pPr>
            <a:lvl7pPr marL="2971800" indent="-228600" eaLnBrk="0" fontAlgn="base" hangingPunct="0">
              <a:spcBef>
                <a:spcPct val="20000"/>
              </a:spcBef>
              <a:spcAft>
                <a:spcPct val="0"/>
              </a:spcAft>
              <a:buChar char="»"/>
              <a:defRPr sz="2000" b="1">
                <a:solidFill>
                  <a:schemeClr val="tx1"/>
                </a:solidFill>
                <a:latin typeface="Comic Sans MS" pitchFamily="66" charset="0"/>
              </a:defRPr>
            </a:lvl7pPr>
            <a:lvl8pPr marL="3429000" indent="-228600" eaLnBrk="0" fontAlgn="base" hangingPunct="0">
              <a:spcBef>
                <a:spcPct val="20000"/>
              </a:spcBef>
              <a:spcAft>
                <a:spcPct val="0"/>
              </a:spcAft>
              <a:buChar char="»"/>
              <a:defRPr sz="2000" b="1">
                <a:solidFill>
                  <a:schemeClr val="tx1"/>
                </a:solidFill>
                <a:latin typeface="Comic Sans MS" pitchFamily="66" charset="0"/>
              </a:defRPr>
            </a:lvl8pPr>
            <a:lvl9pPr marL="3886200" indent="-228600" eaLnBrk="0" fontAlgn="base" hangingPunct="0">
              <a:spcBef>
                <a:spcPct val="20000"/>
              </a:spcBef>
              <a:spcAft>
                <a:spcPct val="0"/>
              </a:spcAft>
              <a:buChar char="»"/>
              <a:defRPr sz="2000" b="1">
                <a:solidFill>
                  <a:schemeClr val="tx1"/>
                </a:solidFill>
                <a:latin typeface="Comic Sans MS" pitchFamily="66" charset="0"/>
              </a:defRPr>
            </a:lvl9pPr>
          </a:lstStyle>
          <a:p>
            <a:pPr eaLnBrk="1" hangingPunct="1">
              <a:spcBef>
                <a:spcPct val="0"/>
              </a:spcBef>
              <a:buFontTx/>
              <a:buNone/>
            </a:pPr>
            <a:r>
              <a:rPr lang="en-US" altLang="en-US" sz="2800">
                <a:solidFill>
                  <a:srgbClr val="2F2B20"/>
                </a:solidFill>
              </a:rPr>
              <a:t>2HNO</a:t>
            </a:r>
            <a:r>
              <a:rPr lang="en-US" altLang="en-US" sz="2800" baseline="-25000">
                <a:solidFill>
                  <a:srgbClr val="2F2B20"/>
                </a:solidFill>
              </a:rPr>
              <a:t>3</a:t>
            </a:r>
            <a:r>
              <a:rPr lang="en-US" altLang="en-US" sz="2800">
                <a:solidFill>
                  <a:srgbClr val="2F2B20"/>
                </a:solidFill>
              </a:rPr>
              <a:t> + Mg(OH)</a:t>
            </a:r>
            <a:r>
              <a:rPr lang="en-US" altLang="en-US" sz="2800" baseline="-25000">
                <a:solidFill>
                  <a:srgbClr val="2F2B20"/>
                </a:solidFill>
              </a:rPr>
              <a:t>2</a:t>
            </a:r>
            <a:r>
              <a:rPr lang="en-US" altLang="en-US" sz="2800">
                <a:solidFill>
                  <a:srgbClr val="2F2B20"/>
                </a:solidFill>
              </a:rPr>
              <a:t>  </a:t>
            </a:r>
            <a:r>
              <a:rPr lang="en-US" altLang="en-US" sz="2800">
                <a:solidFill>
                  <a:srgbClr val="2F2B20"/>
                </a:solidFill>
                <a:sym typeface="Wingdings" pitchFamily="2" charset="2"/>
              </a:rPr>
              <a:t></a:t>
            </a:r>
            <a:r>
              <a:rPr lang="en-US" altLang="en-US" sz="2800">
                <a:solidFill>
                  <a:srgbClr val="2F2B20"/>
                </a:solidFill>
              </a:rPr>
              <a:t> </a:t>
            </a:r>
            <a:r>
              <a:rPr lang="en-US" altLang="en-US" sz="2800">
                <a:solidFill>
                  <a:srgbClr val="A2C1FE"/>
                </a:solidFill>
              </a:rPr>
              <a:t>Mg(NO</a:t>
            </a:r>
            <a:r>
              <a:rPr lang="en-US" altLang="en-US" sz="2800" baseline="-25000">
                <a:solidFill>
                  <a:srgbClr val="A2C1FE"/>
                </a:solidFill>
              </a:rPr>
              <a:t>3</a:t>
            </a:r>
            <a:r>
              <a:rPr lang="en-US" altLang="en-US" sz="2800">
                <a:solidFill>
                  <a:srgbClr val="A2C1FE"/>
                </a:solidFill>
              </a:rPr>
              <a:t>)</a:t>
            </a:r>
            <a:r>
              <a:rPr lang="en-US" altLang="en-US" sz="2800" baseline="-25000">
                <a:solidFill>
                  <a:srgbClr val="A2C1FE"/>
                </a:solidFill>
              </a:rPr>
              <a:t>2</a:t>
            </a:r>
            <a:r>
              <a:rPr lang="en-US" altLang="en-US" sz="2800">
                <a:solidFill>
                  <a:srgbClr val="2F2B20"/>
                </a:solidFill>
              </a:rPr>
              <a:t> + </a:t>
            </a:r>
            <a:r>
              <a:rPr lang="en-US" altLang="en-US" sz="2800">
                <a:solidFill>
                  <a:srgbClr val="A9A57C"/>
                </a:solidFill>
              </a:rPr>
              <a:t>2H</a:t>
            </a:r>
            <a:r>
              <a:rPr lang="en-US" altLang="en-US" sz="2800" baseline="-25000">
                <a:solidFill>
                  <a:srgbClr val="A9A57C"/>
                </a:solidFill>
              </a:rPr>
              <a:t>2</a:t>
            </a:r>
            <a:r>
              <a:rPr lang="en-US" altLang="en-US" sz="2800">
                <a:solidFill>
                  <a:srgbClr val="A9A57C"/>
                </a:solidFill>
              </a:rPr>
              <a:t>O</a:t>
            </a:r>
          </a:p>
        </p:txBody>
      </p:sp>
    </p:spTree>
    <p:extLst>
      <p:ext uri="{BB962C8B-B14F-4D97-AF65-F5344CB8AC3E}">
        <p14:creationId xmlns:p14="http://schemas.microsoft.com/office/powerpoint/2010/main" val="2063294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8179"/>
                                        </p:tgtEl>
                                        <p:attrNameLst>
                                          <p:attrName>style.visibility</p:attrName>
                                        </p:attrNameLst>
                                      </p:cBhvr>
                                      <p:to>
                                        <p:strVal val="visible"/>
                                      </p:to>
                                    </p:set>
                                    <p:animEffect transition="in" filter="blinds(horizontal)">
                                      <p:cBhvr>
                                        <p:cTn id="7" dur="500"/>
                                        <p:tgtEl>
                                          <p:spTgt spid="1781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8181"/>
                                        </p:tgtEl>
                                        <p:attrNameLst>
                                          <p:attrName>style.visibility</p:attrName>
                                        </p:attrNameLst>
                                      </p:cBhvr>
                                      <p:to>
                                        <p:strVal val="visible"/>
                                      </p:to>
                                    </p:set>
                                    <p:animEffect transition="in" filter="blinds(horizontal)">
                                      <p:cBhvr>
                                        <p:cTn id="12" dur="500"/>
                                        <p:tgtEl>
                                          <p:spTgt spid="1781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8182"/>
                                        </p:tgtEl>
                                        <p:attrNameLst>
                                          <p:attrName>style.visibility</p:attrName>
                                        </p:attrNameLst>
                                      </p:cBhvr>
                                      <p:to>
                                        <p:strVal val="visible"/>
                                      </p:to>
                                    </p:set>
                                    <p:animEffect transition="in" filter="blinds(horizontal)">
                                      <p:cBhvr>
                                        <p:cTn id="17" dur="500"/>
                                        <p:tgtEl>
                                          <p:spTgt spid="178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p:bldP spid="178181" grpId="0"/>
      <p:bldP spid="178182"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smtClean="0">
                <a:solidFill>
                  <a:srgbClr val="009AFF"/>
                </a:solidFill>
                <a:effectLst/>
              </a:rPr>
              <a:t>BASES</a:t>
            </a:r>
          </a:p>
        </p:txBody>
      </p:sp>
      <p:sp>
        <p:nvSpPr>
          <p:cNvPr id="36867" name="Rectangle 3"/>
          <p:cNvSpPr>
            <a:spLocks noGrp="1" noChangeArrowheads="1"/>
          </p:cNvSpPr>
          <p:nvPr>
            <p:ph type="body" idx="1"/>
          </p:nvPr>
        </p:nvSpPr>
        <p:spPr>
          <a:xfrm>
            <a:off x="0" y="1219200"/>
            <a:ext cx="521335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50000"/>
              </a:spcBef>
            </a:pPr>
            <a:r>
              <a:rPr lang="en-US" altLang="en-US" sz="2800" smtClean="0">
                <a:effectLst/>
              </a:rPr>
              <a:t>Bracken Cave, near San Antonio, Texas, is home to twenty to forty million bats.</a:t>
            </a:r>
          </a:p>
          <a:p>
            <a:pPr>
              <a:lnSpc>
                <a:spcPct val="90000"/>
              </a:lnSpc>
              <a:spcBef>
                <a:spcPct val="50000"/>
              </a:spcBef>
            </a:pPr>
            <a:r>
              <a:rPr lang="en-US" altLang="en-US" sz="2800" smtClean="0">
                <a:effectLst/>
              </a:rPr>
              <a:t>Visitors to the cave must protect themselves from the dangerous levels of ammonia in the cave. </a:t>
            </a:r>
          </a:p>
          <a:p>
            <a:pPr>
              <a:lnSpc>
                <a:spcPct val="90000"/>
              </a:lnSpc>
              <a:spcBef>
                <a:spcPct val="50000"/>
              </a:spcBef>
            </a:pPr>
            <a:r>
              <a:rPr lang="en-US" altLang="en-US" sz="2800" smtClean="0">
                <a:effectLst/>
              </a:rPr>
              <a:t>Ammonia is a byproduct of the bats’ urine. </a:t>
            </a:r>
          </a:p>
          <a:p>
            <a:pPr>
              <a:lnSpc>
                <a:spcPct val="90000"/>
              </a:lnSpc>
              <a:spcBef>
                <a:spcPct val="50000"/>
              </a:spcBef>
            </a:pPr>
            <a:r>
              <a:rPr lang="en-US" altLang="en-US" sz="2800" smtClean="0">
                <a:effectLst/>
              </a:rPr>
              <a:t>You will learn why ammonia is considered a base.</a:t>
            </a:r>
          </a:p>
        </p:txBody>
      </p:sp>
      <p:sp>
        <p:nvSpPr>
          <p:cNvPr id="36868" name="Text Box 4"/>
          <p:cNvSpPr txBox="1">
            <a:spLocks noChangeArrowheads="1"/>
          </p:cNvSpPr>
          <p:nvPr/>
        </p:nvSpPr>
        <p:spPr bwMode="auto">
          <a:xfrm>
            <a:off x="762000" y="73025"/>
            <a:ext cx="923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5448">
            <a:spAutoFit/>
          </a:bodyPr>
          <a:lstStyle>
            <a:lvl1pPr eaLnBrk="0" hangingPunct="0">
              <a:spcBef>
                <a:spcPct val="20000"/>
              </a:spcBef>
              <a:buChar char="•"/>
              <a:defRPr sz="2000" b="1">
                <a:solidFill>
                  <a:schemeClr val="tx1"/>
                </a:solidFill>
                <a:latin typeface="Comic Sans MS" pitchFamily="66" charset="0"/>
              </a:defRPr>
            </a:lvl1pPr>
            <a:lvl2pPr marL="742950" indent="-285750" eaLnBrk="0" hangingPunct="0">
              <a:spcBef>
                <a:spcPct val="20000"/>
              </a:spcBef>
              <a:buChar char="–"/>
              <a:defRPr sz="2000" b="1">
                <a:solidFill>
                  <a:schemeClr val="tx1"/>
                </a:solidFill>
                <a:latin typeface="Comic Sans MS" pitchFamily="66" charset="0"/>
              </a:defRPr>
            </a:lvl2pPr>
            <a:lvl3pPr marL="1143000" indent="-228600" eaLnBrk="0" hangingPunct="0">
              <a:spcBef>
                <a:spcPct val="20000"/>
              </a:spcBef>
              <a:buChar char="•"/>
              <a:defRPr sz="2000" b="1">
                <a:solidFill>
                  <a:schemeClr val="tx1"/>
                </a:solidFill>
                <a:latin typeface="Comic Sans MS" pitchFamily="66" charset="0"/>
              </a:defRPr>
            </a:lvl3pPr>
            <a:lvl4pPr marL="1600200" indent="-228600" eaLnBrk="0" hangingPunct="0">
              <a:spcBef>
                <a:spcPct val="20000"/>
              </a:spcBef>
              <a:buChar char="–"/>
              <a:defRPr sz="2000" b="1">
                <a:solidFill>
                  <a:schemeClr val="tx1"/>
                </a:solidFill>
                <a:latin typeface="Comic Sans MS" pitchFamily="66" charset="0"/>
              </a:defRPr>
            </a:lvl4pPr>
            <a:lvl5pPr marL="2057400" indent="-228600" eaLnBrk="0" hangingPunct="0">
              <a:spcBef>
                <a:spcPct val="20000"/>
              </a:spcBef>
              <a:buChar char="»"/>
              <a:defRPr sz="2000" b="1">
                <a:solidFill>
                  <a:schemeClr val="tx1"/>
                </a:solidFill>
                <a:latin typeface="Comic Sans MS" pitchFamily="66" charset="0"/>
              </a:defRPr>
            </a:lvl5pPr>
            <a:lvl6pPr marL="2514600" indent="-228600" eaLnBrk="0" fontAlgn="base" hangingPunct="0">
              <a:spcBef>
                <a:spcPct val="20000"/>
              </a:spcBef>
              <a:spcAft>
                <a:spcPct val="0"/>
              </a:spcAft>
              <a:buChar char="»"/>
              <a:defRPr sz="2000" b="1">
                <a:solidFill>
                  <a:schemeClr val="tx1"/>
                </a:solidFill>
                <a:latin typeface="Comic Sans MS" pitchFamily="66" charset="0"/>
              </a:defRPr>
            </a:lvl6pPr>
            <a:lvl7pPr marL="2971800" indent="-228600" eaLnBrk="0" fontAlgn="base" hangingPunct="0">
              <a:spcBef>
                <a:spcPct val="20000"/>
              </a:spcBef>
              <a:spcAft>
                <a:spcPct val="0"/>
              </a:spcAft>
              <a:buChar char="»"/>
              <a:defRPr sz="2000" b="1">
                <a:solidFill>
                  <a:schemeClr val="tx1"/>
                </a:solidFill>
                <a:latin typeface="Comic Sans MS" pitchFamily="66" charset="0"/>
              </a:defRPr>
            </a:lvl7pPr>
            <a:lvl8pPr marL="3429000" indent="-228600" eaLnBrk="0" fontAlgn="base" hangingPunct="0">
              <a:spcBef>
                <a:spcPct val="20000"/>
              </a:spcBef>
              <a:spcAft>
                <a:spcPct val="0"/>
              </a:spcAft>
              <a:buChar char="»"/>
              <a:defRPr sz="2000" b="1">
                <a:solidFill>
                  <a:schemeClr val="tx1"/>
                </a:solidFill>
                <a:latin typeface="Comic Sans MS" pitchFamily="66" charset="0"/>
              </a:defRPr>
            </a:lvl8pPr>
            <a:lvl9pPr marL="3886200" indent="-228600" eaLnBrk="0" fontAlgn="base" hangingPunct="0">
              <a:spcBef>
                <a:spcPct val="20000"/>
              </a:spcBef>
              <a:spcAft>
                <a:spcPct val="0"/>
              </a:spcAft>
              <a:buChar char="»"/>
              <a:defRPr sz="2000" b="1">
                <a:solidFill>
                  <a:schemeClr val="tx1"/>
                </a:solidFill>
                <a:latin typeface="Comic Sans MS" pitchFamily="66" charset="0"/>
              </a:defRPr>
            </a:lvl9pPr>
          </a:lstStyle>
          <a:p>
            <a:pPr>
              <a:spcBef>
                <a:spcPct val="0"/>
              </a:spcBef>
              <a:buFontTx/>
              <a:buNone/>
            </a:pPr>
            <a:r>
              <a:rPr lang="en-US" altLang="en-US" sz="2400">
                <a:solidFill>
                  <a:srgbClr val="FFFFFF"/>
                </a:solidFill>
                <a:latin typeface="Arial" pitchFamily="34" charset="0"/>
                <a:cs typeface="Arial" pitchFamily="34" charset="0"/>
              </a:rPr>
              <a:t>19.1</a:t>
            </a:r>
          </a:p>
        </p:txBody>
      </p:sp>
      <p:pic>
        <p:nvPicPr>
          <p:cNvPr id="36869" name="Picture 5" descr="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00200"/>
            <a:ext cx="33559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382588"/>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685800" y="228600"/>
            <a:ext cx="7772400" cy="685800"/>
          </a:xfrm>
        </p:spPr>
        <p:txBody>
          <a:bodyPr/>
          <a:lstStyle/>
          <a:p>
            <a:pPr eaLnBrk="1" hangingPunct="1">
              <a:defRPr/>
            </a:pPr>
            <a:r>
              <a:rPr lang="en-US" smtClean="0"/>
              <a:t>Properties of Bases</a:t>
            </a:r>
          </a:p>
        </p:txBody>
      </p:sp>
      <p:sp>
        <p:nvSpPr>
          <p:cNvPr id="180227" name="Text Box 3"/>
          <p:cNvSpPr txBox="1">
            <a:spLocks noChangeArrowheads="1"/>
          </p:cNvSpPr>
          <p:nvPr/>
        </p:nvSpPr>
        <p:spPr bwMode="auto">
          <a:xfrm>
            <a:off x="533400" y="1066800"/>
            <a:ext cx="8704263"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b="1">
                <a:solidFill>
                  <a:schemeClr val="tx1"/>
                </a:solidFill>
                <a:latin typeface="Comic Sans MS" pitchFamily="66" charset="0"/>
              </a:defRPr>
            </a:lvl1pPr>
            <a:lvl2pPr marL="742950" indent="-285750" eaLnBrk="0" hangingPunct="0">
              <a:spcBef>
                <a:spcPct val="20000"/>
              </a:spcBef>
              <a:buChar char="–"/>
              <a:defRPr sz="2000" b="1">
                <a:solidFill>
                  <a:schemeClr val="tx1"/>
                </a:solidFill>
                <a:latin typeface="Comic Sans MS" pitchFamily="66" charset="0"/>
              </a:defRPr>
            </a:lvl2pPr>
            <a:lvl3pPr eaLnBrk="0" hangingPunct="0">
              <a:spcBef>
                <a:spcPct val="20000"/>
              </a:spcBef>
              <a:buChar char="•"/>
              <a:defRPr sz="2000" b="1">
                <a:solidFill>
                  <a:schemeClr val="tx1"/>
                </a:solidFill>
                <a:latin typeface="Comic Sans MS" pitchFamily="66" charset="0"/>
              </a:defRPr>
            </a:lvl3pPr>
            <a:lvl4pPr marL="1600200" indent="-228600" eaLnBrk="0" hangingPunct="0">
              <a:spcBef>
                <a:spcPct val="20000"/>
              </a:spcBef>
              <a:buChar char="–"/>
              <a:defRPr sz="2000" b="1">
                <a:solidFill>
                  <a:schemeClr val="tx1"/>
                </a:solidFill>
                <a:latin typeface="Comic Sans MS" pitchFamily="66" charset="0"/>
              </a:defRPr>
            </a:lvl4pPr>
            <a:lvl5pPr marL="2057400" indent="-228600" eaLnBrk="0" hangingPunct="0">
              <a:spcBef>
                <a:spcPct val="20000"/>
              </a:spcBef>
              <a:buChar char="»"/>
              <a:defRPr sz="2000" b="1">
                <a:solidFill>
                  <a:schemeClr val="tx1"/>
                </a:solidFill>
                <a:latin typeface="Comic Sans MS" pitchFamily="66" charset="0"/>
              </a:defRPr>
            </a:lvl5pPr>
            <a:lvl6pPr marL="2514600" indent="-228600" eaLnBrk="0" fontAlgn="base" hangingPunct="0">
              <a:spcBef>
                <a:spcPct val="20000"/>
              </a:spcBef>
              <a:spcAft>
                <a:spcPct val="0"/>
              </a:spcAft>
              <a:buChar char="»"/>
              <a:defRPr sz="2000" b="1">
                <a:solidFill>
                  <a:schemeClr val="tx1"/>
                </a:solidFill>
                <a:latin typeface="Comic Sans MS" pitchFamily="66" charset="0"/>
              </a:defRPr>
            </a:lvl6pPr>
            <a:lvl7pPr marL="2971800" indent="-228600" eaLnBrk="0" fontAlgn="base" hangingPunct="0">
              <a:spcBef>
                <a:spcPct val="20000"/>
              </a:spcBef>
              <a:spcAft>
                <a:spcPct val="0"/>
              </a:spcAft>
              <a:buChar char="»"/>
              <a:defRPr sz="2000" b="1">
                <a:solidFill>
                  <a:schemeClr val="tx1"/>
                </a:solidFill>
                <a:latin typeface="Comic Sans MS" pitchFamily="66" charset="0"/>
              </a:defRPr>
            </a:lvl7pPr>
            <a:lvl8pPr marL="3429000" indent="-228600" eaLnBrk="0" fontAlgn="base" hangingPunct="0">
              <a:spcBef>
                <a:spcPct val="20000"/>
              </a:spcBef>
              <a:spcAft>
                <a:spcPct val="0"/>
              </a:spcAft>
              <a:buChar char="»"/>
              <a:defRPr sz="2000" b="1">
                <a:solidFill>
                  <a:schemeClr val="tx1"/>
                </a:solidFill>
                <a:latin typeface="Comic Sans MS" pitchFamily="66" charset="0"/>
              </a:defRPr>
            </a:lvl8pPr>
            <a:lvl9pPr marL="3886200" indent="-228600" eaLnBrk="0" fontAlgn="base" hangingPunct="0">
              <a:spcBef>
                <a:spcPct val="20000"/>
              </a:spcBef>
              <a:spcAft>
                <a:spcPct val="0"/>
              </a:spcAft>
              <a:buChar char="»"/>
              <a:defRPr sz="2000" b="1">
                <a:solidFill>
                  <a:schemeClr val="tx1"/>
                </a:solidFill>
                <a:latin typeface="Comic Sans MS" pitchFamily="66" charset="0"/>
              </a:defRPr>
            </a:lvl9pPr>
          </a:lstStyle>
          <a:p>
            <a:pPr eaLnBrk="1" hangingPunct="1">
              <a:spcBef>
                <a:spcPct val="0"/>
              </a:spcBef>
              <a:buClr>
                <a:srgbClr val="A9A57C"/>
              </a:buClr>
              <a:buFont typeface="Wingdings" pitchFamily="2" charset="2"/>
              <a:buChar char="q"/>
            </a:pPr>
            <a:r>
              <a:rPr lang="en-US" altLang="en-US" sz="2400">
                <a:solidFill>
                  <a:srgbClr val="2F2B20"/>
                </a:solidFill>
              </a:rPr>
              <a:t> </a:t>
            </a:r>
            <a:r>
              <a:rPr lang="en-US" altLang="en-US" sz="2800">
                <a:solidFill>
                  <a:srgbClr val="2F2B20"/>
                </a:solidFill>
              </a:rPr>
              <a:t>Bases taste bitter</a:t>
            </a:r>
          </a:p>
          <a:p>
            <a:pPr eaLnBrk="1" hangingPunct="1">
              <a:spcBef>
                <a:spcPct val="0"/>
              </a:spcBef>
              <a:buClr>
                <a:srgbClr val="A9A57C"/>
              </a:buClr>
              <a:buFont typeface="Wingdings" pitchFamily="2" charset="2"/>
              <a:buChar char="q"/>
            </a:pPr>
            <a:r>
              <a:rPr lang="en-US" altLang="en-US" sz="2800">
                <a:solidFill>
                  <a:srgbClr val="2F2B20"/>
                </a:solidFill>
              </a:rPr>
              <a:t> Bases effect indicators</a:t>
            </a:r>
          </a:p>
          <a:p>
            <a:pPr lvl="2" eaLnBrk="1" hangingPunct="1">
              <a:spcBef>
                <a:spcPct val="0"/>
              </a:spcBef>
              <a:buClr>
                <a:srgbClr val="A9A57C"/>
              </a:buClr>
              <a:buFont typeface="Wingdings" pitchFamily="2" charset="2"/>
              <a:buChar char="q"/>
            </a:pPr>
            <a:r>
              <a:rPr lang="en-US" altLang="en-US" sz="2800">
                <a:solidFill>
                  <a:srgbClr val="2F2B20"/>
                </a:solidFill>
              </a:rPr>
              <a:t> Red litmus turns blue</a:t>
            </a:r>
          </a:p>
          <a:p>
            <a:pPr lvl="2" eaLnBrk="1" hangingPunct="1">
              <a:spcBef>
                <a:spcPct val="0"/>
              </a:spcBef>
              <a:buClr>
                <a:srgbClr val="A9A57C"/>
              </a:buClr>
              <a:buFont typeface="Wingdings" pitchFamily="2" charset="2"/>
              <a:buChar char="q"/>
            </a:pPr>
            <a:r>
              <a:rPr lang="en-US" altLang="en-US" sz="2800">
                <a:solidFill>
                  <a:srgbClr val="2F2B20"/>
                </a:solidFill>
              </a:rPr>
              <a:t> Phenolphthalein turns magenta</a:t>
            </a:r>
          </a:p>
          <a:p>
            <a:pPr lvl="2" eaLnBrk="1" hangingPunct="1">
              <a:spcBef>
                <a:spcPct val="0"/>
              </a:spcBef>
              <a:buClr>
                <a:srgbClr val="A9A57C"/>
              </a:buClr>
              <a:buFont typeface="Wingdings" pitchFamily="2" charset="2"/>
              <a:buChar char="q"/>
            </a:pPr>
            <a:r>
              <a:rPr lang="en-US" altLang="en-US" sz="2800">
                <a:solidFill>
                  <a:srgbClr val="2F2B20"/>
                </a:solidFill>
              </a:rPr>
              <a:t> Bases have a pH greater than 7</a:t>
            </a:r>
          </a:p>
          <a:p>
            <a:pPr eaLnBrk="1" hangingPunct="1">
              <a:spcBef>
                <a:spcPct val="0"/>
              </a:spcBef>
              <a:buClr>
                <a:srgbClr val="A9A57C"/>
              </a:buClr>
              <a:buFont typeface="Wingdings" pitchFamily="2" charset="2"/>
              <a:buChar char="q"/>
            </a:pPr>
            <a:r>
              <a:rPr lang="en-US" altLang="en-US" sz="2800">
                <a:solidFill>
                  <a:srgbClr val="2F2B20"/>
                </a:solidFill>
              </a:rPr>
              <a:t> Bases are proton (hydrogen ion, H</a:t>
            </a:r>
            <a:r>
              <a:rPr lang="en-US" altLang="en-US" sz="2800" baseline="30000">
                <a:solidFill>
                  <a:srgbClr val="2F2B20"/>
                </a:solidFill>
              </a:rPr>
              <a:t>+</a:t>
            </a:r>
            <a:r>
              <a:rPr lang="en-US" altLang="en-US" sz="2800">
                <a:solidFill>
                  <a:srgbClr val="2F2B20"/>
                </a:solidFill>
              </a:rPr>
              <a:t>) acceptors</a:t>
            </a:r>
          </a:p>
          <a:p>
            <a:pPr eaLnBrk="1" hangingPunct="1">
              <a:spcBef>
                <a:spcPct val="0"/>
              </a:spcBef>
              <a:buClr>
                <a:srgbClr val="A9A57C"/>
              </a:buClr>
              <a:buFont typeface="Wingdings" pitchFamily="2" charset="2"/>
              <a:buChar char="q"/>
            </a:pPr>
            <a:r>
              <a:rPr lang="en-US" altLang="en-US" sz="2800">
                <a:solidFill>
                  <a:srgbClr val="2F2B20"/>
                </a:solidFill>
              </a:rPr>
              <a:t>Hydroxide donors (OH</a:t>
            </a:r>
            <a:r>
              <a:rPr lang="en-US" altLang="en-US" sz="2800" baseline="30000">
                <a:solidFill>
                  <a:srgbClr val="2F2B20"/>
                </a:solidFill>
              </a:rPr>
              <a:t>-1</a:t>
            </a:r>
            <a:r>
              <a:rPr lang="en-US" altLang="en-US" sz="2800">
                <a:solidFill>
                  <a:srgbClr val="2F2B20"/>
                </a:solidFill>
              </a:rPr>
              <a:t>)</a:t>
            </a:r>
          </a:p>
          <a:p>
            <a:pPr eaLnBrk="1" hangingPunct="1">
              <a:spcBef>
                <a:spcPct val="0"/>
              </a:spcBef>
              <a:buClr>
                <a:srgbClr val="A9A57C"/>
              </a:buClr>
              <a:buFont typeface="Wingdings" pitchFamily="2" charset="2"/>
              <a:buChar char="q"/>
            </a:pPr>
            <a:r>
              <a:rPr lang="en-US" altLang="en-US" sz="2800">
                <a:solidFill>
                  <a:srgbClr val="2F2B20"/>
                </a:solidFill>
              </a:rPr>
              <a:t> Solutions of bases feel slippery</a:t>
            </a:r>
          </a:p>
          <a:p>
            <a:pPr eaLnBrk="1" hangingPunct="1">
              <a:spcBef>
                <a:spcPct val="0"/>
              </a:spcBef>
              <a:buClr>
                <a:srgbClr val="A9A57C"/>
              </a:buClr>
              <a:buFont typeface="Wingdings" pitchFamily="2" charset="2"/>
              <a:buChar char="q"/>
            </a:pPr>
            <a:r>
              <a:rPr lang="en-US" altLang="en-US" sz="2800">
                <a:solidFill>
                  <a:srgbClr val="2F2B20"/>
                </a:solidFill>
              </a:rPr>
              <a:t>Bases are electrolytes</a:t>
            </a:r>
            <a:endParaRPr lang="en-US" altLang="en-US" sz="2800" baseline="-25000">
              <a:solidFill>
                <a:srgbClr val="2F2B20"/>
              </a:solidFill>
            </a:endParaRPr>
          </a:p>
          <a:p>
            <a:pPr eaLnBrk="1" hangingPunct="1">
              <a:spcBef>
                <a:spcPct val="0"/>
              </a:spcBef>
              <a:buClr>
                <a:srgbClr val="A9A57C"/>
              </a:buClr>
              <a:buFont typeface="Wingdings" pitchFamily="2" charset="2"/>
              <a:buChar char="q"/>
            </a:pPr>
            <a:r>
              <a:rPr lang="en-US" altLang="en-US" sz="2800">
                <a:solidFill>
                  <a:srgbClr val="2F2B20"/>
                </a:solidFill>
              </a:rPr>
              <a:t> Bases neutralize acids</a:t>
            </a:r>
          </a:p>
          <a:p>
            <a:pPr eaLnBrk="1" hangingPunct="1">
              <a:spcBef>
                <a:spcPct val="0"/>
              </a:spcBef>
              <a:buClr>
                <a:srgbClr val="A9A57C"/>
              </a:buClr>
              <a:buFont typeface="Wingdings" pitchFamily="2" charset="2"/>
              <a:buChar char="q"/>
            </a:pPr>
            <a:r>
              <a:rPr lang="en-US" altLang="en-US" sz="2800">
                <a:solidFill>
                  <a:srgbClr val="2F2B20"/>
                </a:solidFill>
              </a:rPr>
              <a:t>Bases emulsify fats and oils- SOAP</a:t>
            </a:r>
          </a:p>
        </p:txBody>
      </p:sp>
    </p:spTree>
    <p:extLst>
      <p:ext uri="{BB962C8B-B14F-4D97-AF65-F5344CB8AC3E}">
        <p14:creationId xmlns:p14="http://schemas.microsoft.com/office/powerpoint/2010/main" val="1520576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Effect transition="in" filter="box(out)">
                                      <p:cBhvr>
                                        <p:cTn id="7" dur="500"/>
                                        <p:tgtEl>
                                          <p:spTgt spid="180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80227">
                                            <p:txEl>
                                              <p:pRg st="1" end="1"/>
                                            </p:txEl>
                                          </p:spTgt>
                                        </p:tgtEl>
                                        <p:attrNameLst>
                                          <p:attrName>style.visibility</p:attrName>
                                        </p:attrNameLst>
                                      </p:cBhvr>
                                      <p:to>
                                        <p:strVal val="visible"/>
                                      </p:to>
                                    </p:set>
                                    <p:animEffect transition="in" filter="box(out)">
                                      <p:cBhvr>
                                        <p:cTn id="12" dur="500"/>
                                        <p:tgtEl>
                                          <p:spTgt spid="180227">
                                            <p:txEl>
                                              <p:pRg st="1" end="1"/>
                                            </p:txEl>
                                          </p:spTgt>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180227">
                                            <p:txEl>
                                              <p:pRg st="2" end="2"/>
                                            </p:txEl>
                                          </p:spTgt>
                                        </p:tgtEl>
                                        <p:attrNameLst>
                                          <p:attrName>style.visibility</p:attrName>
                                        </p:attrNameLst>
                                      </p:cBhvr>
                                      <p:to>
                                        <p:strVal val="visible"/>
                                      </p:to>
                                    </p:set>
                                    <p:animEffect transition="in" filter="box(out)">
                                      <p:cBhvr>
                                        <p:cTn id="15" dur="500"/>
                                        <p:tgtEl>
                                          <p:spTgt spid="180227">
                                            <p:txEl>
                                              <p:pRg st="2" end="2"/>
                                            </p:txEl>
                                          </p:spTgt>
                                        </p:tgtEl>
                                      </p:cBhvr>
                                    </p:animEffect>
                                  </p:childTnLst>
                                </p:cTn>
                              </p:par>
                              <p:par>
                                <p:cTn id="16" presetID="4" presetClass="entr" presetSubtype="32" fill="hold" grpId="0" nodeType="withEffect">
                                  <p:stCondLst>
                                    <p:cond delay="0"/>
                                  </p:stCondLst>
                                  <p:childTnLst>
                                    <p:set>
                                      <p:cBhvr>
                                        <p:cTn id="17" dur="1" fill="hold">
                                          <p:stCondLst>
                                            <p:cond delay="0"/>
                                          </p:stCondLst>
                                        </p:cTn>
                                        <p:tgtEl>
                                          <p:spTgt spid="180227">
                                            <p:txEl>
                                              <p:pRg st="3" end="3"/>
                                            </p:txEl>
                                          </p:spTgt>
                                        </p:tgtEl>
                                        <p:attrNameLst>
                                          <p:attrName>style.visibility</p:attrName>
                                        </p:attrNameLst>
                                      </p:cBhvr>
                                      <p:to>
                                        <p:strVal val="visible"/>
                                      </p:to>
                                    </p:set>
                                    <p:animEffect transition="in" filter="box(out)">
                                      <p:cBhvr>
                                        <p:cTn id="18" dur="500"/>
                                        <p:tgtEl>
                                          <p:spTgt spid="180227">
                                            <p:txEl>
                                              <p:pRg st="3" end="3"/>
                                            </p:txEl>
                                          </p:spTgt>
                                        </p:tgtEl>
                                      </p:cBhvr>
                                    </p:animEffect>
                                  </p:childTnLst>
                                </p:cTn>
                              </p:par>
                              <p:par>
                                <p:cTn id="19" presetID="4" presetClass="entr" presetSubtype="32" fill="hold" grpId="0" nodeType="withEffect">
                                  <p:stCondLst>
                                    <p:cond delay="0"/>
                                  </p:stCondLst>
                                  <p:childTnLst>
                                    <p:set>
                                      <p:cBhvr>
                                        <p:cTn id="20" dur="1" fill="hold">
                                          <p:stCondLst>
                                            <p:cond delay="0"/>
                                          </p:stCondLst>
                                        </p:cTn>
                                        <p:tgtEl>
                                          <p:spTgt spid="180227">
                                            <p:txEl>
                                              <p:pRg st="4" end="4"/>
                                            </p:txEl>
                                          </p:spTgt>
                                        </p:tgtEl>
                                        <p:attrNameLst>
                                          <p:attrName>style.visibility</p:attrName>
                                        </p:attrNameLst>
                                      </p:cBhvr>
                                      <p:to>
                                        <p:strVal val="visible"/>
                                      </p:to>
                                    </p:set>
                                    <p:animEffect transition="in" filter="box(out)">
                                      <p:cBhvr>
                                        <p:cTn id="21" dur="500"/>
                                        <p:tgtEl>
                                          <p:spTgt spid="180227">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180227">
                                            <p:txEl>
                                              <p:pRg st="5" end="5"/>
                                            </p:txEl>
                                          </p:spTgt>
                                        </p:tgtEl>
                                        <p:attrNameLst>
                                          <p:attrName>style.visibility</p:attrName>
                                        </p:attrNameLst>
                                      </p:cBhvr>
                                      <p:to>
                                        <p:strVal val="visible"/>
                                      </p:to>
                                    </p:set>
                                    <p:animEffect transition="in" filter="box(out)">
                                      <p:cBhvr>
                                        <p:cTn id="26" dur="500"/>
                                        <p:tgtEl>
                                          <p:spTgt spid="180227">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180227">
                                            <p:txEl>
                                              <p:pRg st="6" end="6"/>
                                            </p:txEl>
                                          </p:spTgt>
                                        </p:tgtEl>
                                        <p:attrNameLst>
                                          <p:attrName>style.visibility</p:attrName>
                                        </p:attrNameLst>
                                      </p:cBhvr>
                                      <p:to>
                                        <p:strVal val="visible"/>
                                      </p:to>
                                    </p:set>
                                    <p:animEffect transition="in" filter="box(out)">
                                      <p:cBhvr>
                                        <p:cTn id="31" dur="500"/>
                                        <p:tgtEl>
                                          <p:spTgt spid="180227">
                                            <p:txEl>
                                              <p:pRg st="6" end="6"/>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32" fill="hold" grpId="0" nodeType="clickEffect">
                                  <p:stCondLst>
                                    <p:cond delay="0"/>
                                  </p:stCondLst>
                                  <p:childTnLst>
                                    <p:set>
                                      <p:cBhvr>
                                        <p:cTn id="35" dur="1" fill="hold">
                                          <p:stCondLst>
                                            <p:cond delay="0"/>
                                          </p:stCondLst>
                                        </p:cTn>
                                        <p:tgtEl>
                                          <p:spTgt spid="180227">
                                            <p:txEl>
                                              <p:pRg st="7" end="7"/>
                                            </p:txEl>
                                          </p:spTgt>
                                        </p:tgtEl>
                                        <p:attrNameLst>
                                          <p:attrName>style.visibility</p:attrName>
                                        </p:attrNameLst>
                                      </p:cBhvr>
                                      <p:to>
                                        <p:strVal val="visible"/>
                                      </p:to>
                                    </p:set>
                                    <p:animEffect transition="in" filter="box(out)">
                                      <p:cBhvr>
                                        <p:cTn id="36" dur="500"/>
                                        <p:tgtEl>
                                          <p:spTgt spid="180227">
                                            <p:txEl>
                                              <p:pRg st="7" end="7"/>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32" fill="hold" grpId="0" nodeType="clickEffect">
                                  <p:stCondLst>
                                    <p:cond delay="0"/>
                                  </p:stCondLst>
                                  <p:childTnLst>
                                    <p:set>
                                      <p:cBhvr>
                                        <p:cTn id="40" dur="1" fill="hold">
                                          <p:stCondLst>
                                            <p:cond delay="0"/>
                                          </p:stCondLst>
                                        </p:cTn>
                                        <p:tgtEl>
                                          <p:spTgt spid="180227">
                                            <p:txEl>
                                              <p:pRg st="8" end="8"/>
                                            </p:txEl>
                                          </p:spTgt>
                                        </p:tgtEl>
                                        <p:attrNameLst>
                                          <p:attrName>style.visibility</p:attrName>
                                        </p:attrNameLst>
                                      </p:cBhvr>
                                      <p:to>
                                        <p:strVal val="visible"/>
                                      </p:to>
                                    </p:set>
                                    <p:animEffect transition="in" filter="box(out)">
                                      <p:cBhvr>
                                        <p:cTn id="41" dur="500"/>
                                        <p:tgtEl>
                                          <p:spTgt spid="180227">
                                            <p:txEl>
                                              <p:pRg st="8" end="8"/>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32" fill="hold" grpId="0" nodeType="clickEffect">
                                  <p:stCondLst>
                                    <p:cond delay="0"/>
                                  </p:stCondLst>
                                  <p:childTnLst>
                                    <p:set>
                                      <p:cBhvr>
                                        <p:cTn id="45" dur="1" fill="hold">
                                          <p:stCondLst>
                                            <p:cond delay="0"/>
                                          </p:stCondLst>
                                        </p:cTn>
                                        <p:tgtEl>
                                          <p:spTgt spid="180227">
                                            <p:txEl>
                                              <p:pRg st="9" end="9"/>
                                            </p:txEl>
                                          </p:spTgt>
                                        </p:tgtEl>
                                        <p:attrNameLst>
                                          <p:attrName>style.visibility</p:attrName>
                                        </p:attrNameLst>
                                      </p:cBhvr>
                                      <p:to>
                                        <p:strVal val="visible"/>
                                      </p:to>
                                    </p:set>
                                    <p:animEffect transition="in" filter="box(out)">
                                      <p:cBhvr>
                                        <p:cTn id="46" dur="500"/>
                                        <p:tgtEl>
                                          <p:spTgt spid="180227">
                                            <p:txEl>
                                              <p:pRg st="9" end="9"/>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32" fill="hold" grpId="0" nodeType="clickEffect">
                                  <p:stCondLst>
                                    <p:cond delay="0"/>
                                  </p:stCondLst>
                                  <p:childTnLst>
                                    <p:set>
                                      <p:cBhvr>
                                        <p:cTn id="50" dur="1" fill="hold">
                                          <p:stCondLst>
                                            <p:cond delay="0"/>
                                          </p:stCondLst>
                                        </p:cTn>
                                        <p:tgtEl>
                                          <p:spTgt spid="180227">
                                            <p:txEl>
                                              <p:pRg st="10" end="10"/>
                                            </p:txEl>
                                          </p:spTgt>
                                        </p:tgtEl>
                                        <p:attrNameLst>
                                          <p:attrName>style.visibility</p:attrName>
                                        </p:attrNameLst>
                                      </p:cBhvr>
                                      <p:to>
                                        <p:strVal val="visible"/>
                                      </p:to>
                                    </p:set>
                                    <p:animEffect transition="in" filter="box(out)">
                                      <p:cBhvr>
                                        <p:cTn id="51" dur="500"/>
                                        <p:tgtEl>
                                          <p:spTgt spid="18022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990600" y="304800"/>
            <a:ext cx="7696200" cy="838200"/>
          </a:xfrm>
        </p:spPr>
        <p:txBody>
          <a:bodyPr/>
          <a:lstStyle/>
          <a:p>
            <a:pPr eaLnBrk="1" hangingPunct="1">
              <a:defRPr/>
            </a:pPr>
            <a:r>
              <a:rPr lang="en-US" smtClean="0">
                <a:effectLst>
                  <a:outerShdw blurRad="38100" dist="38100" dir="2700000" algn="tl">
                    <a:srgbClr val="808080"/>
                  </a:outerShdw>
                </a:effectLst>
              </a:rPr>
              <a:t>Examples of Bases</a:t>
            </a:r>
          </a:p>
        </p:txBody>
      </p:sp>
      <p:sp>
        <p:nvSpPr>
          <p:cNvPr id="181251" name="Rectangle 3"/>
          <p:cNvSpPr>
            <a:spLocks noGrp="1" noChangeArrowheads="1"/>
          </p:cNvSpPr>
          <p:nvPr>
            <p:ph type="body" idx="1"/>
          </p:nvPr>
        </p:nvSpPr>
        <p:spPr>
          <a:xfrm>
            <a:off x="0" y="1447800"/>
            <a:ext cx="6705600" cy="3657600"/>
          </a:xfrm>
        </p:spPr>
        <p:txBody>
          <a:bodyPr/>
          <a:lstStyle/>
          <a:p>
            <a:pPr eaLnBrk="1" hangingPunct="1">
              <a:lnSpc>
                <a:spcPct val="90000"/>
              </a:lnSpc>
              <a:buClr>
                <a:schemeClr val="accent1"/>
              </a:buClr>
              <a:buFont typeface="Wingdings" pitchFamily="2" charset="2"/>
              <a:buChar char="Ø"/>
              <a:defRPr/>
            </a:pPr>
            <a:r>
              <a:rPr lang="en-US" sz="2800" smtClean="0">
                <a:effectLst>
                  <a:outerShdw blurRad="38100" dist="38100" dir="2700000" algn="tl">
                    <a:srgbClr val="808080"/>
                  </a:outerShdw>
                </a:effectLst>
              </a:rPr>
              <a:t> Sodium hydroxide (lye), NaOH    </a:t>
            </a:r>
          </a:p>
          <a:p>
            <a:pPr eaLnBrk="1" hangingPunct="1">
              <a:lnSpc>
                <a:spcPct val="90000"/>
              </a:lnSpc>
              <a:buClr>
                <a:schemeClr val="accent1"/>
              </a:buClr>
              <a:buFont typeface="Wingdings" pitchFamily="2" charset="2"/>
              <a:buNone/>
              <a:defRPr/>
            </a:pPr>
            <a:r>
              <a:rPr lang="en-US" sz="2800" smtClean="0">
                <a:effectLst>
                  <a:outerShdw blurRad="38100" dist="38100" dir="2700000" algn="tl">
                    <a:srgbClr val="808080"/>
                  </a:outerShdw>
                </a:effectLst>
              </a:rPr>
              <a:t>         Draino</a:t>
            </a:r>
          </a:p>
          <a:p>
            <a:pPr eaLnBrk="1" hangingPunct="1">
              <a:lnSpc>
                <a:spcPct val="90000"/>
              </a:lnSpc>
              <a:buClr>
                <a:schemeClr val="accent1"/>
              </a:buClr>
              <a:buFont typeface="Wingdings" pitchFamily="2" charset="2"/>
              <a:buChar char="Ø"/>
              <a:defRPr/>
            </a:pPr>
            <a:r>
              <a:rPr lang="en-US" sz="2800" smtClean="0">
                <a:effectLst>
                  <a:outerShdw blurRad="38100" dist="38100" dir="2700000" algn="tl">
                    <a:srgbClr val="808080"/>
                  </a:outerShdw>
                </a:effectLst>
              </a:rPr>
              <a:t> Potassium hydroxide, KOH</a:t>
            </a:r>
          </a:p>
          <a:p>
            <a:pPr eaLnBrk="1" hangingPunct="1">
              <a:lnSpc>
                <a:spcPct val="90000"/>
              </a:lnSpc>
              <a:buClr>
                <a:schemeClr val="accent1"/>
              </a:buClr>
              <a:buFont typeface="Wingdings" pitchFamily="2" charset="2"/>
              <a:buChar char="Ø"/>
              <a:defRPr/>
            </a:pPr>
            <a:r>
              <a:rPr lang="en-US" sz="2800" smtClean="0">
                <a:effectLst>
                  <a:outerShdw blurRad="38100" dist="38100" dir="2700000" algn="tl">
                    <a:srgbClr val="808080"/>
                  </a:outerShdw>
                </a:effectLst>
              </a:rPr>
              <a:t> Magnesium hydroxide, Mg(OH)</a:t>
            </a:r>
            <a:r>
              <a:rPr lang="en-US" sz="2800" baseline="-25000" smtClean="0">
                <a:effectLst>
                  <a:outerShdw blurRad="38100" dist="38100" dir="2700000" algn="tl">
                    <a:srgbClr val="808080"/>
                  </a:outerShdw>
                </a:effectLst>
              </a:rPr>
              <a:t>2</a:t>
            </a:r>
          </a:p>
          <a:p>
            <a:pPr eaLnBrk="1" hangingPunct="1">
              <a:lnSpc>
                <a:spcPct val="90000"/>
              </a:lnSpc>
              <a:buClr>
                <a:schemeClr val="accent1"/>
              </a:buClr>
              <a:buFont typeface="Wingdings" pitchFamily="2" charset="2"/>
              <a:buChar char="Ø"/>
              <a:defRPr/>
            </a:pPr>
            <a:r>
              <a:rPr lang="en-US" sz="2800" smtClean="0">
                <a:effectLst>
                  <a:outerShdw blurRad="38100" dist="38100" dir="2700000" algn="tl">
                    <a:srgbClr val="808080"/>
                  </a:outerShdw>
                </a:effectLst>
              </a:rPr>
              <a:t> Calcium hydroxide (lime), Ca(OH)</a:t>
            </a:r>
            <a:r>
              <a:rPr lang="en-US" sz="2800" baseline="-25000" smtClean="0">
                <a:effectLst>
                  <a:outerShdw blurRad="38100" dist="38100" dir="2700000" algn="tl">
                    <a:srgbClr val="808080"/>
                  </a:outerShdw>
                </a:effectLst>
              </a:rPr>
              <a:t>2</a:t>
            </a:r>
          </a:p>
          <a:p>
            <a:pPr eaLnBrk="1" hangingPunct="1">
              <a:lnSpc>
                <a:spcPct val="90000"/>
              </a:lnSpc>
              <a:buClr>
                <a:schemeClr val="accent1"/>
              </a:buClr>
              <a:buFont typeface="Wingdings" pitchFamily="2" charset="2"/>
              <a:buChar char="Ø"/>
              <a:defRPr/>
            </a:pPr>
            <a:r>
              <a:rPr lang="en-US" sz="2800" baseline="-25000" smtClean="0">
                <a:effectLst>
                  <a:outerShdw blurRad="38100" dist="38100" dir="2700000" algn="tl">
                    <a:srgbClr val="808080"/>
                  </a:outerShdw>
                </a:effectLst>
              </a:rPr>
              <a:t>   TUMS</a:t>
            </a:r>
          </a:p>
          <a:p>
            <a:pPr eaLnBrk="1" hangingPunct="1">
              <a:lnSpc>
                <a:spcPct val="90000"/>
              </a:lnSpc>
              <a:buClr>
                <a:schemeClr val="accent1"/>
              </a:buClr>
              <a:buFont typeface="Wingdings" pitchFamily="2" charset="2"/>
              <a:buChar char="Ø"/>
              <a:defRPr/>
            </a:pPr>
            <a:endParaRPr lang="en-US" sz="2800" baseline="-25000" smtClean="0">
              <a:effectLst>
                <a:outerShdw blurRad="38100" dist="38100" dir="2700000" algn="tl">
                  <a:srgbClr val="808080"/>
                </a:outerShdw>
              </a:effectLst>
            </a:endParaRPr>
          </a:p>
          <a:p>
            <a:pPr eaLnBrk="1" hangingPunct="1">
              <a:lnSpc>
                <a:spcPct val="90000"/>
              </a:lnSpc>
              <a:buClr>
                <a:schemeClr val="accent1"/>
              </a:buClr>
              <a:buFont typeface="Wingdings" pitchFamily="2" charset="2"/>
              <a:buChar char="Ø"/>
              <a:defRPr/>
            </a:pPr>
            <a:r>
              <a:rPr lang="en-US" sz="2800" smtClean="0">
                <a:effectLst>
                  <a:outerShdw blurRad="38100" dist="38100" dir="2700000" algn="tl">
                    <a:srgbClr val="808080"/>
                  </a:outerShdw>
                </a:effectLst>
              </a:rPr>
              <a:t>AND AMMONIA  NH</a:t>
            </a:r>
            <a:r>
              <a:rPr lang="en-US" sz="2800" baseline="-25000" smtClean="0">
                <a:effectLst>
                  <a:outerShdw blurRad="38100" dist="38100" dir="2700000" algn="tl">
                    <a:srgbClr val="808080"/>
                  </a:outerShdw>
                </a:effectLst>
              </a:rPr>
              <a:t>3 !  </a:t>
            </a:r>
          </a:p>
        </p:txBody>
      </p:sp>
      <p:pic>
        <p:nvPicPr>
          <p:cNvPr id="38916" name="Picture 4" descr="redcrownly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371600"/>
            <a:ext cx="25908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3020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181251">
                                            <p:txEl>
                                              <p:charRg st="0" end="30"/>
                                            </p:txEl>
                                          </p:spTgt>
                                        </p:tgtEl>
                                        <p:attrNameLst>
                                          <p:attrName>style.visibility</p:attrName>
                                        </p:attrNameLst>
                                      </p:cBhvr>
                                      <p:to>
                                        <p:strVal val="visible"/>
                                      </p:to>
                                    </p:set>
                                    <p:animEffect transition="in" filter="slide(fromTop)">
                                      <p:cBhvr>
                                        <p:cTn id="7" dur="500"/>
                                        <p:tgtEl>
                                          <p:spTgt spid="181251">
                                            <p:txEl>
                                              <p:charRg st="0" end="3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nodeType="clickEffect">
                                  <p:stCondLst>
                                    <p:cond delay="0"/>
                                  </p:stCondLst>
                                  <p:childTnLst>
                                    <p:set>
                                      <p:cBhvr>
                                        <p:cTn id="11" dur="1" fill="hold">
                                          <p:stCondLst>
                                            <p:cond delay="0"/>
                                          </p:stCondLst>
                                        </p:cTn>
                                        <p:tgtEl>
                                          <p:spTgt spid="181251">
                                            <p:txEl>
                                              <p:charRg st="30" end="56"/>
                                            </p:txEl>
                                          </p:spTgt>
                                        </p:tgtEl>
                                        <p:attrNameLst>
                                          <p:attrName>style.visibility</p:attrName>
                                        </p:attrNameLst>
                                      </p:cBhvr>
                                      <p:to>
                                        <p:strVal val="visible"/>
                                      </p:to>
                                    </p:set>
                                    <p:animEffect transition="in" filter="slide(fromTop)">
                                      <p:cBhvr>
                                        <p:cTn id="12" dur="500"/>
                                        <p:tgtEl>
                                          <p:spTgt spid="181251">
                                            <p:txEl>
                                              <p:charRg st="30" end="5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nodeType="clickEffect">
                                  <p:stCondLst>
                                    <p:cond delay="0"/>
                                  </p:stCondLst>
                                  <p:childTnLst>
                                    <p:set>
                                      <p:cBhvr>
                                        <p:cTn id="16" dur="1" fill="hold">
                                          <p:stCondLst>
                                            <p:cond delay="0"/>
                                          </p:stCondLst>
                                        </p:cTn>
                                        <p:tgtEl>
                                          <p:spTgt spid="181251">
                                            <p:txEl>
                                              <p:charRg st="56" end="86"/>
                                            </p:txEl>
                                          </p:spTgt>
                                        </p:tgtEl>
                                        <p:attrNameLst>
                                          <p:attrName>style.visibility</p:attrName>
                                        </p:attrNameLst>
                                      </p:cBhvr>
                                      <p:to>
                                        <p:strVal val="visible"/>
                                      </p:to>
                                    </p:set>
                                    <p:animEffect transition="in" filter="slide(fromTop)">
                                      <p:cBhvr>
                                        <p:cTn id="17" dur="500"/>
                                        <p:tgtEl>
                                          <p:spTgt spid="181251">
                                            <p:txEl>
                                              <p:charRg st="56" end="8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1" fill="hold" nodeType="clickEffect">
                                  <p:stCondLst>
                                    <p:cond delay="0"/>
                                  </p:stCondLst>
                                  <p:childTnLst>
                                    <p:set>
                                      <p:cBhvr>
                                        <p:cTn id="21" dur="1" fill="hold">
                                          <p:stCondLst>
                                            <p:cond delay="0"/>
                                          </p:stCondLst>
                                        </p:cTn>
                                        <p:tgtEl>
                                          <p:spTgt spid="181251">
                                            <p:txEl>
                                              <p:charRg st="86" end="121"/>
                                            </p:txEl>
                                          </p:spTgt>
                                        </p:tgtEl>
                                        <p:attrNameLst>
                                          <p:attrName>style.visibility</p:attrName>
                                        </p:attrNameLst>
                                      </p:cBhvr>
                                      <p:to>
                                        <p:strVal val="visible"/>
                                      </p:to>
                                    </p:set>
                                    <p:animEffect transition="in" filter="slide(fromTop)">
                                      <p:cBhvr>
                                        <p:cTn id="22" dur="500"/>
                                        <p:tgtEl>
                                          <p:spTgt spid="181251">
                                            <p:txEl>
                                              <p:charRg st="86" end="12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81251">
                                            <p:txEl>
                                              <p:pRg st="4" end="4"/>
                                            </p:txEl>
                                          </p:spTgt>
                                        </p:tgtEl>
                                        <p:attrNameLst>
                                          <p:attrName>style.visibility</p:attrName>
                                        </p:attrNameLst>
                                      </p:cBhvr>
                                      <p:to>
                                        <p:strVal val="visible"/>
                                      </p:to>
                                    </p:set>
                                    <p:anim calcmode="lin" valueType="num">
                                      <p:cBhvr additive="base">
                                        <p:cTn id="27" dur="500" fill="hold"/>
                                        <p:tgtEl>
                                          <p:spTgt spid="18125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81251">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81251">
                                            <p:txEl>
                                              <p:pRg st="5" end="5"/>
                                            </p:txEl>
                                          </p:spTgt>
                                        </p:tgtEl>
                                        <p:attrNameLst>
                                          <p:attrName>style.visibility</p:attrName>
                                        </p:attrNameLst>
                                      </p:cBhvr>
                                      <p:to>
                                        <p:strVal val="visible"/>
                                      </p:to>
                                    </p:set>
                                    <p:anim calcmode="lin" valueType="num">
                                      <p:cBhvr additive="base">
                                        <p:cTn id="31" dur="500" fill="hold"/>
                                        <p:tgtEl>
                                          <p:spTgt spid="18125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1251">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81251">
                                            <p:txEl>
                                              <p:pRg st="7" end="7"/>
                                            </p:txEl>
                                          </p:spTgt>
                                        </p:tgtEl>
                                        <p:attrNameLst>
                                          <p:attrName>style.visibility</p:attrName>
                                        </p:attrNameLst>
                                      </p:cBhvr>
                                      <p:to>
                                        <p:strVal val="visible"/>
                                      </p:to>
                                    </p:set>
                                    <p:anim calcmode="lin" valueType="num">
                                      <p:cBhvr additive="base">
                                        <p:cTn id="35" dur="500" fill="hold"/>
                                        <p:tgtEl>
                                          <p:spTgt spid="181251">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8125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152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ffectLst/>
              </a:rPr>
              <a:t>Titration</a:t>
            </a:r>
          </a:p>
        </p:txBody>
      </p:sp>
      <p:sp>
        <p:nvSpPr>
          <p:cNvPr id="147459" name="Rectangle 3"/>
          <p:cNvSpPr>
            <a:spLocks noGrp="1" noChangeArrowheads="1"/>
          </p:cNvSpPr>
          <p:nvPr>
            <p:ph type="body" idx="1"/>
          </p:nvPr>
        </p:nvSpPr>
        <p:spPr>
          <a:xfrm>
            <a:off x="76200" y="990600"/>
            <a:ext cx="5638800" cy="586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smtClean="0">
                <a:effectLst/>
              </a:rPr>
              <a:t>The concentration of an acid and base can be determined performed a neutralization reaction called a titration.</a:t>
            </a:r>
          </a:p>
          <a:p>
            <a:endParaRPr lang="en-US" altLang="en-US" sz="2800" smtClean="0">
              <a:effectLst/>
            </a:endParaRPr>
          </a:p>
          <a:p>
            <a:r>
              <a:rPr lang="en-US" altLang="en-US" sz="2800" smtClean="0">
                <a:effectLst/>
              </a:rPr>
              <a:t>The process of adding a known amount of solution of known concentration to determine the concentration of another solution is called </a:t>
            </a:r>
            <a:r>
              <a:rPr lang="en-US" altLang="en-US" sz="2800" b="0" smtClean="0">
                <a:effectLst/>
              </a:rPr>
              <a:t>titration.</a:t>
            </a:r>
          </a:p>
        </p:txBody>
      </p:sp>
      <p:pic>
        <p:nvPicPr>
          <p:cNvPr id="147462" name="Picture 6" descr="titrati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676400"/>
            <a:ext cx="2171700" cy="33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2910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47459">
                                            <p:txEl>
                                              <p:pRg st="2" end="2"/>
                                            </p:txEl>
                                          </p:spTgt>
                                        </p:tgtEl>
                                        <p:attrNameLst>
                                          <p:attrName>style.visibility</p:attrName>
                                        </p:attrNameLst>
                                      </p:cBhvr>
                                      <p:to>
                                        <p:strVal val="visible"/>
                                      </p:to>
                                    </p:set>
                                    <p:anim calcmode="lin" valueType="num">
                                      <p:cBhvr>
                                        <p:cTn id="7" dur="500" fill="hold"/>
                                        <p:tgtEl>
                                          <p:spTgt spid="147459">
                                            <p:txEl>
                                              <p:pRg st="2" end="2"/>
                                            </p:txEl>
                                          </p:spTgt>
                                        </p:tgtEl>
                                        <p:attrNameLst>
                                          <p:attrName>ppt_w</p:attrName>
                                        </p:attrNameLst>
                                      </p:cBhvr>
                                      <p:tavLst>
                                        <p:tav tm="0">
                                          <p:val>
                                            <p:strVal val="#ppt_w*0.05"/>
                                          </p:val>
                                        </p:tav>
                                        <p:tav tm="100000">
                                          <p:val>
                                            <p:strVal val="#ppt_w"/>
                                          </p:val>
                                        </p:tav>
                                      </p:tavLst>
                                    </p:anim>
                                    <p:anim calcmode="lin" valueType="num">
                                      <p:cBhvr>
                                        <p:cTn id="8" dur="500" fill="hold"/>
                                        <p:tgtEl>
                                          <p:spTgt spid="147459">
                                            <p:txEl>
                                              <p:pRg st="2" end="2"/>
                                            </p:txEl>
                                          </p:spTgt>
                                        </p:tgtEl>
                                        <p:attrNameLst>
                                          <p:attrName>ppt_h</p:attrName>
                                        </p:attrNameLst>
                                      </p:cBhvr>
                                      <p:tavLst>
                                        <p:tav tm="0">
                                          <p:val>
                                            <p:strVal val="#ppt_h"/>
                                          </p:val>
                                        </p:tav>
                                        <p:tav tm="100000">
                                          <p:val>
                                            <p:strVal val="#ppt_h"/>
                                          </p:val>
                                        </p:tav>
                                      </p:tavLst>
                                    </p:anim>
                                    <p:anim calcmode="lin" valueType="num">
                                      <p:cBhvr>
                                        <p:cTn id="9" dur="500" fill="hold"/>
                                        <p:tgtEl>
                                          <p:spTgt spid="147459">
                                            <p:txEl>
                                              <p:pRg st="2" end="2"/>
                                            </p:txEl>
                                          </p:spTgt>
                                        </p:tgtEl>
                                        <p:attrNameLst>
                                          <p:attrName>ppt_x</p:attrName>
                                        </p:attrNameLst>
                                      </p:cBhvr>
                                      <p:tavLst>
                                        <p:tav tm="0">
                                          <p:val>
                                            <p:strVal val="#ppt_x-.2"/>
                                          </p:val>
                                        </p:tav>
                                        <p:tav tm="100000">
                                          <p:val>
                                            <p:strVal val="#ppt_x"/>
                                          </p:val>
                                        </p:tav>
                                      </p:tavLst>
                                    </p:anim>
                                    <p:anim calcmode="lin" valueType="num">
                                      <p:cBhvr>
                                        <p:cTn id="10" dur="500" fill="hold"/>
                                        <p:tgtEl>
                                          <p:spTgt spid="147459">
                                            <p:txEl>
                                              <p:pRg st="2" end="2"/>
                                            </p:txEl>
                                          </p:spTgt>
                                        </p:tgtEl>
                                        <p:attrNameLst>
                                          <p:attrName>ppt_y</p:attrName>
                                        </p:attrNameLst>
                                      </p:cBhvr>
                                      <p:tavLst>
                                        <p:tav tm="0">
                                          <p:val>
                                            <p:strVal val="#ppt_y"/>
                                          </p:val>
                                        </p:tav>
                                        <p:tav tm="100000">
                                          <p:val>
                                            <p:strVal val="#ppt_y"/>
                                          </p:val>
                                        </p:tav>
                                      </p:tavLst>
                                    </p:anim>
                                    <p:animEffect transition="in" filter="fade">
                                      <p:cBhvr>
                                        <p:cTn id="11" dur="500"/>
                                        <p:tgtEl>
                                          <p:spTgt spid="147459">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nodeType="clickEffect">
                                  <p:stCondLst>
                                    <p:cond delay="0"/>
                                  </p:stCondLst>
                                  <p:childTnLst>
                                    <p:set>
                                      <p:cBhvr>
                                        <p:cTn id="15" dur="1" fill="hold">
                                          <p:stCondLst>
                                            <p:cond delay="0"/>
                                          </p:stCondLst>
                                        </p:cTn>
                                        <p:tgtEl>
                                          <p:spTgt spid="147462"/>
                                        </p:tgtEl>
                                        <p:attrNameLst>
                                          <p:attrName>style.visibility</p:attrName>
                                        </p:attrNameLst>
                                      </p:cBhvr>
                                      <p:to>
                                        <p:strVal val="visible"/>
                                      </p:to>
                                    </p:set>
                                    <p:anim calcmode="lin" valueType="num">
                                      <p:cBhvr>
                                        <p:cTn id="16" dur="500" fill="hold"/>
                                        <p:tgtEl>
                                          <p:spTgt spid="147462"/>
                                        </p:tgtEl>
                                        <p:attrNameLst>
                                          <p:attrName>ppt_w</p:attrName>
                                        </p:attrNameLst>
                                      </p:cBhvr>
                                      <p:tavLst>
                                        <p:tav tm="0">
                                          <p:val>
                                            <p:fltVal val="0"/>
                                          </p:val>
                                        </p:tav>
                                        <p:tav tm="100000">
                                          <p:val>
                                            <p:strVal val="#ppt_w"/>
                                          </p:val>
                                        </p:tav>
                                      </p:tavLst>
                                    </p:anim>
                                    <p:anim calcmode="lin" valueType="num">
                                      <p:cBhvr>
                                        <p:cTn id="17" dur="500" fill="hold"/>
                                        <p:tgtEl>
                                          <p:spTgt spid="1474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ffectLst/>
              </a:rPr>
              <a:t>To perform a titration:</a:t>
            </a:r>
          </a:p>
        </p:txBody>
      </p:sp>
      <p:sp>
        <p:nvSpPr>
          <p:cNvPr id="45059" name="Rectangle 3"/>
          <p:cNvSpPr>
            <a:spLocks noGrp="1" noChangeArrowheads="1"/>
          </p:cNvSpPr>
          <p:nvPr>
            <p:ph type="body" idx="1"/>
          </p:nvPr>
        </p:nvSpPr>
        <p:spPr>
          <a:xfrm>
            <a:off x="0" y="1219200"/>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buFontTx/>
              <a:buAutoNum type="arabicPeriod"/>
            </a:pPr>
            <a:r>
              <a:rPr lang="en-US" altLang="en-US" sz="2800" smtClean="0">
                <a:effectLst/>
              </a:rPr>
              <a:t>Measure out a known volume of the acid solution of unknown concentration into an erlenmeyer flask.</a:t>
            </a:r>
          </a:p>
          <a:p>
            <a:pPr marL="609600" indent="-609600">
              <a:buFontTx/>
              <a:buAutoNum type="arabicPeriod"/>
            </a:pPr>
            <a:endParaRPr lang="en-US" altLang="en-US" sz="1400" smtClean="0">
              <a:effectLst/>
            </a:endParaRPr>
          </a:p>
          <a:p>
            <a:pPr marL="609600" indent="-609600">
              <a:buFontTx/>
              <a:buAutoNum type="arabicPeriod"/>
            </a:pPr>
            <a:r>
              <a:rPr lang="en-US" altLang="en-US" sz="2800" smtClean="0">
                <a:effectLst/>
              </a:rPr>
              <a:t>Add a few drops of indicator.  (For acid-base titrations, use phenolphthalein.) </a:t>
            </a:r>
          </a:p>
          <a:p>
            <a:pPr marL="609600" indent="-609600">
              <a:buFontTx/>
              <a:buAutoNum type="arabicPeriod"/>
            </a:pPr>
            <a:endParaRPr lang="en-US" altLang="en-US" sz="1400" smtClean="0">
              <a:effectLst/>
            </a:endParaRPr>
          </a:p>
          <a:p>
            <a:pPr marL="609600" indent="-609600">
              <a:buFontTx/>
              <a:buAutoNum type="arabicPeriod"/>
            </a:pPr>
            <a:r>
              <a:rPr lang="en-US" altLang="en-US" sz="2800" smtClean="0">
                <a:effectLst/>
              </a:rPr>
              <a:t>Use a buret to add a base until the indicator changes color.  (Phenolphthalein will change from clear to pink.)  </a:t>
            </a:r>
          </a:p>
          <a:p>
            <a:pPr marL="609600" indent="-609600">
              <a:buFontTx/>
              <a:buAutoNum type="arabicPeriod"/>
            </a:pPr>
            <a:endParaRPr lang="en-US" altLang="en-US" sz="1200" smtClean="0">
              <a:effectLst/>
            </a:endParaRPr>
          </a:p>
          <a:p>
            <a:pPr marL="609600" indent="-609600">
              <a:buFontTx/>
              <a:buAutoNum type="arabicPeriod"/>
            </a:pPr>
            <a:r>
              <a:rPr lang="en-US" altLang="en-US" sz="2800" smtClean="0">
                <a:effectLst/>
              </a:rPr>
              <a:t>Plot or perform calculation (N</a:t>
            </a:r>
            <a:r>
              <a:rPr lang="en-US" altLang="en-US" sz="2800" baseline="-25000" smtClean="0">
                <a:effectLst/>
              </a:rPr>
              <a:t>A</a:t>
            </a:r>
            <a:r>
              <a:rPr lang="en-US" altLang="en-US" sz="2800" smtClean="0">
                <a:effectLst/>
              </a:rPr>
              <a:t>V</a:t>
            </a:r>
            <a:r>
              <a:rPr lang="en-US" altLang="en-US" sz="2800" baseline="-25000" smtClean="0">
                <a:effectLst/>
              </a:rPr>
              <a:t>A</a:t>
            </a:r>
            <a:r>
              <a:rPr lang="en-US" altLang="en-US" sz="2800" smtClean="0">
                <a:effectLst/>
              </a:rPr>
              <a:t>= N</a:t>
            </a:r>
            <a:r>
              <a:rPr lang="en-US" altLang="en-US" sz="2800" baseline="-25000" smtClean="0">
                <a:effectLst/>
              </a:rPr>
              <a:t>B</a:t>
            </a:r>
            <a:r>
              <a:rPr lang="en-US" altLang="en-US" sz="2800" smtClean="0">
                <a:effectLst/>
              </a:rPr>
              <a:t>V</a:t>
            </a:r>
            <a:r>
              <a:rPr lang="en-US" altLang="en-US" sz="2800" baseline="-25000" smtClean="0">
                <a:effectLst/>
              </a:rPr>
              <a:t>B</a:t>
            </a:r>
            <a:r>
              <a:rPr lang="en-US" altLang="en-US" sz="2800" smtClean="0">
                <a:effectLst/>
              </a:rPr>
              <a:t>)</a:t>
            </a:r>
          </a:p>
          <a:p>
            <a:pPr marL="609600" indent="-609600"/>
            <a:endParaRPr lang="en-US" altLang="en-US" sz="2800" smtClean="0">
              <a:effectLst/>
            </a:endParaRPr>
          </a:p>
        </p:txBody>
      </p:sp>
    </p:spTree>
    <p:extLst>
      <p:ext uri="{BB962C8B-B14F-4D97-AF65-F5344CB8AC3E}">
        <p14:creationId xmlns:p14="http://schemas.microsoft.com/office/powerpoint/2010/main" val="3616132126"/>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ffectLst/>
              </a:rPr>
              <a:t>Titration</a:t>
            </a:r>
          </a:p>
        </p:txBody>
      </p:sp>
      <p:sp>
        <p:nvSpPr>
          <p:cNvPr id="150531" name="Rectangle 3"/>
          <p:cNvSpPr>
            <a:spLocks noGrp="1" noChangeArrowheads="1"/>
          </p:cNvSpPr>
          <p:nvPr>
            <p:ph type="body" idx="1"/>
          </p:nvPr>
        </p:nvSpPr>
        <p:spPr>
          <a:xfrm>
            <a:off x="0" y="990600"/>
            <a:ext cx="8991600" cy="586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smtClean="0">
                <a:effectLst/>
              </a:rPr>
              <a:t>The solution of known concentration is the </a:t>
            </a:r>
            <a:r>
              <a:rPr lang="en-US" altLang="en-US" sz="3200" b="0" smtClean="0">
                <a:effectLst/>
              </a:rPr>
              <a:t>standard solution.</a:t>
            </a:r>
          </a:p>
          <a:p>
            <a:pPr>
              <a:buFontTx/>
              <a:buNone/>
            </a:pPr>
            <a:endParaRPr lang="en-US" altLang="en-US" sz="3200" smtClean="0">
              <a:effectLst/>
            </a:endParaRPr>
          </a:p>
          <a:p>
            <a:r>
              <a:rPr lang="en-US" altLang="en-US" sz="3200" smtClean="0">
                <a:effectLst/>
              </a:rPr>
              <a:t>The point when the indicator changes color is the </a:t>
            </a:r>
            <a:r>
              <a:rPr lang="en-US" altLang="en-US" sz="3200" b="0" smtClean="0">
                <a:effectLst/>
              </a:rPr>
              <a:t>end point</a:t>
            </a:r>
            <a:r>
              <a:rPr lang="en-US" altLang="en-US" sz="3200" smtClean="0">
                <a:effectLst/>
              </a:rPr>
              <a:t> of the titration.</a:t>
            </a:r>
          </a:p>
          <a:p>
            <a:endParaRPr lang="en-US" altLang="en-US" sz="3200" smtClean="0">
              <a:effectLst/>
            </a:endParaRPr>
          </a:p>
          <a:p>
            <a:r>
              <a:rPr lang="en-US" altLang="en-US" sz="3200" smtClean="0">
                <a:effectLst/>
              </a:rPr>
              <a:t>The </a:t>
            </a:r>
            <a:r>
              <a:rPr lang="en-US" altLang="en-US" sz="3200" b="0" smtClean="0">
                <a:effectLst/>
              </a:rPr>
              <a:t>equivalence point</a:t>
            </a:r>
            <a:r>
              <a:rPr lang="en-US" altLang="en-US" sz="3200" smtClean="0">
                <a:effectLst/>
              </a:rPr>
              <a:t> is when the number of moles of hydrogen ions equals the number of moles of hydroxide ions.</a:t>
            </a:r>
          </a:p>
          <a:p>
            <a:pPr lvl="1"/>
            <a:r>
              <a:rPr lang="en-US" altLang="en-US" sz="3200" smtClean="0">
                <a:effectLst/>
              </a:rPr>
              <a:t>This happens right before the end point. </a:t>
            </a:r>
          </a:p>
          <a:p>
            <a:endParaRPr lang="en-US" altLang="en-US" sz="3200" smtClean="0">
              <a:effectLst/>
            </a:endParaRPr>
          </a:p>
          <a:p>
            <a:endParaRPr lang="en-US" altLang="en-US" smtClean="0">
              <a:effectLst/>
            </a:endParaRPr>
          </a:p>
        </p:txBody>
      </p:sp>
    </p:spTree>
    <p:extLst>
      <p:ext uri="{BB962C8B-B14F-4D97-AF65-F5344CB8AC3E}">
        <p14:creationId xmlns:p14="http://schemas.microsoft.com/office/powerpoint/2010/main" val="2824912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0531">
                                            <p:txEl>
                                              <p:pRg st="2" end="2"/>
                                            </p:txEl>
                                          </p:spTgt>
                                        </p:tgtEl>
                                        <p:attrNameLst>
                                          <p:attrName>style.visibility</p:attrName>
                                        </p:attrNameLst>
                                      </p:cBhvr>
                                      <p:to>
                                        <p:strVal val="visible"/>
                                      </p:to>
                                    </p:set>
                                    <p:anim calcmode="lin" valueType="num">
                                      <p:cBhvr additive="base">
                                        <p:cTn id="7" dur="500" fill="hold"/>
                                        <p:tgtEl>
                                          <p:spTgt spid="15053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0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150531">
                                            <p:txEl>
                                              <p:pRg st="4" end="4"/>
                                            </p:txEl>
                                          </p:spTgt>
                                        </p:tgtEl>
                                        <p:attrNameLst>
                                          <p:attrName>style.visibility</p:attrName>
                                        </p:attrNameLst>
                                      </p:cBhvr>
                                      <p:to>
                                        <p:strVal val="visible"/>
                                      </p:to>
                                    </p:set>
                                    <p:anim calcmode="lin" valueType="num">
                                      <p:cBhvr additive="base">
                                        <p:cTn id="13" dur="500" fill="hold"/>
                                        <p:tgtEl>
                                          <p:spTgt spid="15053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0531">
                                            <p:txEl>
                                              <p:pRg st="4" end="4"/>
                                            </p:txEl>
                                          </p:spTgt>
                                        </p:tgtEl>
                                        <p:attrNameLst>
                                          <p:attrName>ppt_y</p:attrName>
                                        </p:attrNameLst>
                                      </p:cBhvr>
                                      <p:tavLst>
                                        <p:tav tm="0">
                                          <p:val>
                                            <p:strVal val="0-#ppt_h/2"/>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150531">
                                            <p:txEl>
                                              <p:pRg st="5" end="5"/>
                                            </p:txEl>
                                          </p:spTgt>
                                        </p:tgtEl>
                                        <p:attrNameLst>
                                          <p:attrName>style.visibility</p:attrName>
                                        </p:attrNameLst>
                                      </p:cBhvr>
                                      <p:to>
                                        <p:strVal val="visible"/>
                                      </p:to>
                                    </p:set>
                                    <p:anim calcmode="lin" valueType="num">
                                      <p:cBhvr additive="base">
                                        <p:cTn id="17" dur="500" fill="hold"/>
                                        <p:tgtEl>
                                          <p:spTgt spid="150531">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0531">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50531">
                                            <p:txEl>
                                              <p:pRg st="2" end="2"/>
                                            </p:txEl>
                                          </p:spTgt>
                                        </p:tgtEl>
                                        <p:attrNameLst>
                                          <p:attrName>style.visibility</p:attrName>
                                        </p:attrNameLst>
                                      </p:cBhvr>
                                      <p:to>
                                        <p:strVal val="visible"/>
                                      </p:to>
                                    </p:set>
                                    <p:anim calcmode="lin" valueType="num">
                                      <p:cBhvr additive="base">
                                        <p:cTn id="23" dur="500" fill="hold"/>
                                        <p:tgtEl>
                                          <p:spTgt spid="15053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05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ffectLst/>
              </a:rPr>
              <a:t>Titration</a:t>
            </a:r>
          </a:p>
        </p:txBody>
      </p:sp>
      <p:sp>
        <p:nvSpPr>
          <p:cNvPr id="47107" name="Text Box 3"/>
          <p:cNvSpPr txBox="1">
            <a:spLocks noChangeArrowheads="1"/>
          </p:cNvSpPr>
          <p:nvPr/>
        </p:nvSpPr>
        <p:spPr bwMode="auto">
          <a:xfrm>
            <a:off x="593725" y="5137150"/>
            <a:ext cx="21494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b="1">
                <a:solidFill>
                  <a:schemeClr val="tx1"/>
                </a:solidFill>
                <a:latin typeface="Comic Sans MS" pitchFamily="66" charset="0"/>
              </a:defRPr>
            </a:lvl1pPr>
            <a:lvl2pPr marL="742950" indent="-285750" eaLnBrk="0" hangingPunct="0">
              <a:spcBef>
                <a:spcPct val="20000"/>
              </a:spcBef>
              <a:buChar char="–"/>
              <a:defRPr sz="2000" b="1">
                <a:solidFill>
                  <a:schemeClr val="tx1"/>
                </a:solidFill>
                <a:latin typeface="Comic Sans MS" pitchFamily="66" charset="0"/>
              </a:defRPr>
            </a:lvl2pPr>
            <a:lvl3pPr marL="1143000" indent="-228600" eaLnBrk="0" hangingPunct="0">
              <a:spcBef>
                <a:spcPct val="20000"/>
              </a:spcBef>
              <a:buChar char="•"/>
              <a:defRPr sz="2000" b="1">
                <a:solidFill>
                  <a:schemeClr val="tx1"/>
                </a:solidFill>
                <a:latin typeface="Comic Sans MS" pitchFamily="66" charset="0"/>
              </a:defRPr>
            </a:lvl3pPr>
            <a:lvl4pPr marL="1600200" indent="-228600" eaLnBrk="0" hangingPunct="0">
              <a:spcBef>
                <a:spcPct val="20000"/>
              </a:spcBef>
              <a:buChar char="–"/>
              <a:defRPr sz="2000" b="1">
                <a:solidFill>
                  <a:schemeClr val="tx1"/>
                </a:solidFill>
                <a:latin typeface="Comic Sans MS" pitchFamily="66" charset="0"/>
              </a:defRPr>
            </a:lvl4pPr>
            <a:lvl5pPr marL="2057400" indent="-228600" eaLnBrk="0" hangingPunct="0">
              <a:spcBef>
                <a:spcPct val="20000"/>
              </a:spcBef>
              <a:buChar char="»"/>
              <a:defRPr sz="2000" b="1">
                <a:solidFill>
                  <a:schemeClr val="tx1"/>
                </a:solidFill>
                <a:latin typeface="Comic Sans MS" pitchFamily="66" charset="0"/>
              </a:defRPr>
            </a:lvl5pPr>
            <a:lvl6pPr marL="2514600" indent="-228600" eaLnBrk="0" fontAlgn="base" hangingPunct="0">
              <a:spcBef>
                <a:spcPct val="20000"/>
              </a:spcBef>
              <a:spcAft>
                <a:spcPct val="0"/>
              </a:spcAft>
              <a:buChar char="»"/>
              <a:defRPr sz="2000" b="1">
                <a:solidFill>
                  <a:schemeClr val="tx1"/>
                </a:solidFill>
                <a:latin typeface="Comic Sans MS" pitchFamily="66" charset="0"/>
              </a:defRPr>
            </a:lvl6pPr>
            <a:lvl7pPr marL="2971800" indent="-228600" eaLnBrk="0" fontAlgn="base" hangingPunct="0">
              <a:spcBef>
                <a:spcPct val="20000"/>
              </a:spcBef>
              <a:spcAft>
                <a:spcPct val="0"/>
              </a:spcAft>
              <a:buChar char="»"/>
              <a:defRPr sz="2000" b="1">
                <a:solidFill>
                  <a:schemeClr val="tx1"/>
                </a:solidFill>
                <a:latin typeface="Comic Sans MS" pitchFamily="66" charset="0"/>
              </a:defRPr>
            </a:lvl7pPr>
            <a:lvl8pPr marL="3429000" indent="-228600" eaLnBrk="0" fontAlgn="base" hangingPunct="0">
              <a:spcBef>
                <a:spcPct val="20000"/>
              </a:spcBef>
              <a:spcAft>
                <a:spcPct val="0"/>
              </a:spcAft>
              <a:buChar char="»"/>
              <a:defRPr sz="2000" b="1">
                <a:solidFill>
                  <a:schemeClr val="tx1"/>
                </a:solidFill>
                <a:latin typeface="Comic Sans MS" pitchFamily="66" charset="0"/>
              </a:defRPr>
            </a:lvl8pPr>
            <a:lvl9pPr marL="3886200" indent="-228600" eaLnBrk="0" fontAlgn="base" hangingPunct="0">
              <a:spcBef>
                <a:spcPct val="20000"/>
              </a:spcBef>
              <a:spcAft>
                <a:spcPct val="0"/>
              </a:spcAft>
              <a:buChar char="»"/>
              <a:defRPr sz="2000" b="1">
                <a:solidFill>
                  <a:schemeClr val="tx1"/>
                </a:solidFill>
                <a:latin typeface="Comic Sans MS" pitchFamily="66" charset="0"/>
              </a:defRPr>
            </a:lvl9pPr>
          </a:lstStyle>
          <a:p>
            <a:pPr>
              <a:spcBef>
                <a:spcPct val="0"/>
              </a:spcBef>
              <a:buFontTx/>
              <a:buNone/>
            </a:pPr>
            <a:r>
              <a:rPr lang="en-US" altLang="en-US" sz="2400" b="0">
                <a:solidFill>
                  <a:srgbClr val="2F2B20"/>
                </a:solidFill>
                <a:latin typeface="Arial" pitchFamily="34" charset="0"/>
                <a:cs typeface="Arial" pitchFamily="34" charset="0"/>
              </a:rPr>
              <a:t>Acid solution with indicator</a:t>
            </a:r>
          </a:p>
        </p:txBody>
      </p:sp>
      <p:sp>
        <p:nvSpPr>
          <p:cNvPr id="151556" name="Text Box 4"/>
          <p:cNvSpPr txBox="1">
            <a:spLocks noChangeArrowheads="1"/>
          </p:cNvSpPr>
          <p:nvPr/>
        </p:nvSpPr>
        <p:spPr bwMode="auto">
          <a:xfrm>
            <a:off x="3032125" y="5060950"/>
            <a:ext cx="26066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b="1">
                <a:solidFill>
                  <a:schemeClr val="tx1"/>
                </a:solidFill>
                <a:latin typeface="Comic Sans MS" pitchFamily="66" charset="0"/>
              </a:defRPr>
            </a:lvl1pPr>
            <a:lvl2pPr marL="742950" indent="-285750" eaLnBrk="0" hangingPunct="0">
              <a:spcBef>
                <a:spcPct val="20000"/>
              </a:spcBef>
              <a:buChar char="–"/>
              <a:defRPr sz="2000" b="1">
                <a:solidFill>
                  <a:schemeClr val="tx1"/>
                </a:solidFill>
                <a:latin typeface="Comic Sans MS" pitchFamily="66" charset="0"/>
              </a:defRPr>
            </a:lvl2pPr>
            <a:lvl3pPr marL="1143000" indent="-228600" eaLnBrk="0" hangingPunct="0">
              <a:spcBef>
                <a:spcPct val="20000"/>
              </a:spcBef>
              <a:buChar char="•"/>
              <a:defRPr sz="2000" b="1">
                <a:solidFill>
                  <a:schemeClr val="tx1"/>
                </a:solidFill>
                <a:latin typeface="Comic Sans MS" pitchFamily="66" charset="0"/>
              </a:defRPr>
            </a:lvl3pPr>
            <a:lvl4pPr marL="1600200" indent="-228600" eaLnBrk="0" hangingPunct="0">
              <a:spcBef>
                <a:spcPct val="20000"/>
              </a:spcBef>
              <a:buChar char="–"/>
              <a:defRPr sz="2000" b="1">
                <a:solidFill>
                  <a:schemeClr val="tx1"/>
                </a:solidFill>
                <a:latin typeface="Comic Sans MS" pitchFamily="66" charset="0"/>
              </a:defRPr>
            </a:lvl4pPr>
            <a:lvl5pPr marL="2057400" indent="-228600" eaLnBrk="0" hangingPunct="0">
              <a:spcBef>
                <a:spcPct val="20000"/>
              </a:spcBef>
              <a:buChar char="»"/>
              <a:defRPr sz="2000" b="1">
                <a:solidFill>
                  <a:schemeClr val="tx1"/>
                </a:solidFill>
                <a:latin typeface="Comic Sans MS" pitchFamily="66" charset="0"/>
              </a:defRPr>
            </a:lvl5pPr>
            <a:lvl6pPr marL="2514600" indent="-228600" eaLnBrk="0" fontAlgn="base" hangingPunct="0">
              <a:spcBef>
                <a:spcPct val="20000"/>
              </a:spcBef>
              <a:spcAft>
                <a:spcPct val="0"/>
              </a:spcAft>
              <a:buChar char="»"/>
              <a:defRPr sz="2000" b="1">
                <a:solidFill>
                  <a:schemeClr val="tx1"/>
                </a:solidFill>
                <a:latin typeface="Comic Sans MS" pitchFamily="66" charset="0"/>
              </a:defRPr>
            </a:lvl6pPr>
            <a:lvl7pPr marL="2971800" indent="-228600" eaLnBrk="0" fontAlgn="base" hangingPunct="0">
              <a:spcBef>
                <a:spcPct val="20000"/>
              </a:spcBef>
              <a:spcAft>
                <a:spcPct val="0"/>
              </a:spcAft>
              <a:buChar char="»"/>
              <a:defRPr sz="2000" b="1">
                <a:solidFill>
                  <a:schemeClr val="tx1"/>
                </a:solidFill>
                <a:latin typeface="Comic Sans MS" pitchFamily="66" charset="0"/>
              </a:defRPr>
            </a:lvl7pPr>
            <a:lvl8pPr marL="3429000" indent="-228600" eaLnBrk="0" fontAlgn="base" hangingPunct="0">
              <a:spcBef>
                <a:spcPct val="20000"/>
              </a:spcBef>
              <a:spcAft>
                <a:spcPct val="0"/>
              </a:spcAft>
              <a:buChar char="»"/>
              <a:defRPr sz="2000" b="1">
                <a:solidFill>
                  <a:schemeClr val="tx1"/>
                </a:solidFill>
                <a:latin typeface="Comic Sans MS" pitchFamily="66" charset="0"/>
              </a:defRPr>
            </a:lvl8pPr>
            <a:lvl9pPr marL="3886200" indent="-228600" eaLnBrk="0" fontAlgn="base" hangingPunct="0">
              <a:spcBef>
                <a:spcPct val="20000"/>
              </a:spcBef>
              <a:spcAft>
                <a:spcPct val="0"/>
              </a:spcAft>
              <a:buChar char="»"/>
              <a:defRPr sz="2000" b="1">
                <a:solidFill>
                  <a:schemeClr val="tx1"/>
                </a:solidFill>
                <a:latin typeface="Comic Sans MS" pitchFamily="66" charset="0"/>
              </a:defRPr>
            </a:lvl9pPr>
          </a:lstStyle>
          <a:p>
            <a:pPr>
              <a:spcBef>
                <a:spcPct val="0"/>
              </a:spcBef>
              <a:buFontTx/>
              <a:buNone/>
            </a:pPr>
            <a:r>
              <a:rPr lang="en-US" altLang="en-US" sz="2400" b="0">
                <a:solidFill>
                  <a:srgbClr val="2F2B20"/>
                </a:solidFill>
                <a:latin typeface="Arial" pitchFamily="34" charset="0"/>
                <a:cs typeface="Arial" pitchFamily="34" charset="0"/>
              </a:rPr>
              <a:t>Added base is measured with a buret.</a:t>
            </a:r>
            <a:endParaRPr lang="en-US" altLang="en-US" sz="2400" b="0">
              <a:solidFill>
                <a:srgbClr val="2F2B20"/>
              </a:solidFill>
              <a:latin typeface="Verdana" pitchFamily="34" charset="0"/>
              <a:cs typeface="Arial" pitchFamily="34" charset="0"/>
            </a:endParaRPr>
          </a:p>
        </p:txBody>
      </p:sp>
      <p:sp>
        <p:nvSpPr>
          <p:cNvPr id="151557" name="Text Box 5"/>
          <p:cNvSpPr txBox="1">
            <a:spLocks noChangeArrowheads="1"/>
          </p:cNvSpPr>
          <p:nvPr/>
        </p:nvSpPr>
        <p:spPr bwMode="auto">
          <a:xfrm>
            <a:off x="5775325" y="5060950"/>
            <a:ext cx="22256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000" b="1">
                <a:solidFill>
                  <a:schemeClr val="tx1"/>
                </a:solidFill>
                <a:latin typeface="Comic Sans MS" pitchFamily="66" charset="0"/>
              </a:defRPr>
            </a:lvl1pPr>
            <a:lvl2pPr marL="742950" indent="-285750" eaLnBrk="0" hangingPunct="0">
              <a:spcBef>
                <a:spcPct val="20000"/>
              </a:spcBef>
              <a:buChar char="–"/>
              <a:defRPr sz="2000" b="1">
                <a:solidFill>
                  <a:schemeClr val="tx1"/>
                </a:solidFill>
                <a:latin typeface="Comic Sans MS" pitchFamily="66" charset="0"/>
              </a:defRPr>
            </a:lvl2pPr>
            <a:lvl3pPr marL="1143000" indent="-228600" eaLnBrk="0" hangingPunct="0">
              <a:spcBef>
                <a:spcPct val="20000"/>
              </a:spcBef>
              <a:buChar char="•"/>
              <a:defRPr sz="2000" b="1">
                <a:solidFill>
                  <a:schemeClr val="tx1"/>
                </a:solidFill>
                <a:latin typeface="Comic Sans MS" pitchFamily="66" charset="0"/>
              </a:defRPr>
            </a:lvl3pPr>
            <a:lvl4pPr marL="1600200" indent="-228600" eaLnBrk="0" hangingPunct="0">
              <a:spcBef>
                <a:spcPct val="20000"/>
              </a:spcBef>
              <a:buChar char="–"/>
              <a:defRPr sz="2000" b="1">
                <a:solidFill>
                  <a:schemeClr val="tx1"/>
                </a:solidFill>
                <a:latin typeface="Comic Sans MS" pitchFamily="66" charset="0"/>
              </a:defRPr>
            </a:lvl4pPr>
            <a:lvl5pPr marL="2057400" indent="-228600" eaLnBrk="0" hangingPunct="0">
              <a:spcBef>
                <a:spcPct val="20000"/>
              </a:spcBef>
              <a:buChar char="»"/>
              <a:defRPr sz="2000" b="1">
                <a:solidFill>
                  <a:schemeClr val="tx1"/>
                </a:solidFill>
                <a:latin typeface="Comic Sans MS" pitchFamily="66" charset="0"/>
              </a:defRPr>
            </a:lvl5pPr>
            <a:lvl6pPr marL="2514600" indent="-228600" eaLnBrk="0" fontAlgn="base" hangingPunct="0">
              <a:spcBef>
                <a:spcPct val="20000"/>
              </a:spcBef>
              <a:spcAft>
                <a:spcPct val="0"/>
              </a:spcAft>
              <a:buChar char="»"/>
              <a:defRPr sz="2000" b="1">
                <a:solidFill>
                  <a:schemeClr val="tx1"/>
                </a:solidFill>
                <a:latin typeface="Comic Sans MS" pitchFamily="66" charset="0"/>
              </a:defRPr>
            </a:lvl6pPr>
            <a:lvl7pPr marL="2971800" indent="-228600" eaLnBrk="0" fontAlgn="base" hangingPunct="0">
              <a:spcBef>
                <a:spcPct val="20000"/>
              </a:spcBef>
              <a:spcAft>
                <a:spcPct val="0"/>
              </a:spcAft>
              <a:buChar char="»"/>
              <a:defRPr sz="2000" b="1">
                <a:solidFill>
                  <a:schemeClr val="tx1"/>
                </a:solidFill>
                <a:latin typeface="Comic Sans MS" pitchFamily="66" charset="0"/>
              </a:defRPr>
            </a:lvl7pPr>
            <a:lvl8pPr marL="3429000" indent="-228600" eaLnBrk="0" fontAlgn="base" hangingPunct="0">
              <a:spcBef>
                <a:spcPct val="20000"/>
              </a:spcBef>
              <a:spcAft>
                <a:spcPct val="0"/>
              </a:spcAft>
              <a:buChar char="»"/>
              <a:defRPr sz="2000" b="1">
                <a:solidFill>
                  <a:schemeClr val="tx1"/>
                </a:solidFill>
                <a:latin typeface="Comic Sans MS" pitchFamily="66" charset="0"/>
              </a:defRPr>
            </a:lvl8pPr>
            <a:lvl9pPr marL="3886200" indent="-228600" eaLnBrk="0" fontAlgn="base" hangingPunct="0">
              <a:spcBef>
                <a:spcPct val="20000"/>
              </a:spcBef>
              <a:spcAft>
                <a:spcPct val="0"/>
              </a:spcAft>
              <a:buChar char="»"/>
              <a:defRPr sz="2000" b="1">
                <a:solidFill>
                  <a:schemeClr val="tx1"/>
                </a:solidFill>
                <a:latin typeface="Comic Sans MS" pitchFamily="66" charset="0"/>
              </a:defRPr>
            </a:lvl9pPr>
          </a:lstStyle>
          <a:p>
            <a:pPr>
              <a:spcBef>
                <a:spcPct val="0"/>
              </a:spcBef>
              <a:buFontTx/>
              <a:buNone/>
            </a:pPr>
            <a:r>
              <a:rPr lang="en-US" altLang="en-US" sz="2400" b="0">
                <a:solidFill>
                  <a:srgbClr val="2F2B20"/>
                </a:solidFill>
                <a:latin typeface="Arial" pitchFamily="34" charset="0"/>
                <a:cs typeface="Arial" pitchFamily="34" charset="0"/>
              </a:rPr>
              <a:t>Color change shows neutralization.</a:t>
            </a:r>
          </a:p>
        </p:txBody>
      </p:sp>
      <p:pic>
        <p:nvPicPr>
          <p:cNvPr id="47110" name="Picture 7" descr="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52600"/>
            <a:ext cx="1658938"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0" name="Picture 8" descr="0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752600"/>
            <a:ext cx="16684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1" name="Picture 9" descr="0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752600"/>
            <a:ext cx="16240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1405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15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1556">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5156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155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09600" y="0"/>
            <a:ext cx="7772400" cy="144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smtClean="0">
                <a:effectLst/>
              </a:rPr>
              <a:t>Titration- a plot of volume added and pH helps determine the equivalence point</a:t>
            </a:r>
          </a:p>
        </p:txBody>
      </p:sp>
      <p:pic>
        <p:nvPicPr>
          <p:cNvPr id="48131" name="Picture 4" descr="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8991600"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233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81328"/>
            <a:ext cx="8686800" cy="4525963"/>
          </a:xfrm>
        </p:spPr>
        <p:txBody>
          <a:bodyPr>
            <a:normAutofit lnSpcReduction="10000"/>
          </a:bodyPr>
          <a:lstStyle/>
          <a:p>
            <a:r>
              <a:rPr lang="en-US" dirty="0" smtClean="0"/>
              <a:t>Qualitative: descriptive observation that is </a:t>
            </a:r>
            <a:r>
              <a:rPr lang="en-US" i="1" dirty="0" smtClean="0"/>
              <a:t>not numerical</a:t>
            </a:r>
            <a:r>
              <a:rPr lang="en-US" dirty="0" smtClean="0"/>
              <a:t>.</a:t>
            </a:r>
          </a:p>
          <a:p>
            <a:pPr lvl="1"/>
            <a:r>
              <a:rPr lang="en-US" dirty="0" smtClean="0"/>
              <a:t>Example: This apple is red. </a:t>
            </a:r>
          </a:p>
          <a:p>
            <a:pPr marL="393192" lvl="1" indent="0">
              <a:buNone/>
            </a:pPr>
            <a:r>
              <a:rPr lang="en-US" dirty="0" smtClean="0"/>
              <a:t>              </a:t>
            </a:r>
          </a:p>
          <a:p>
            <a:pPr marL="109728" indent="0">
              <a:buNone/>
            </a:pPr>
            <a:r>
              <a:rPr lang="en-US" dirty="0" smtClean="0"/>
              <a:t>                    </a:t>
            </a:r>
          </a:p>
          <a:p>
            <a:endParaRPr lang="en-US" dirty="0"/>
          </a:p>
          <a:p>
            <a:r>
              <a:rPr lang="en-US" dirty="0" smtClean="0"/>
              <a:t>Quantitative: Numerical observation.</a:t>
            </a:r>
          </a:p>
          <a:p>
            <a:pPr lvl="1"/>
            <a:r>
              <a:rPr lang="en-US" dirty="0" smtClean="0"/>
              <a:t>Example: The temperature of this room</a:t>
            </a:r>
          </a:p>
          <a:p>
            <a:pPr marL="393192" lvl="1" indent="0">
              <a:buNone/>
            </a:pPr>
            <a:r>
              <a:rPr lang="en-US" dirty="0"/>
              <a:t> </a:t>
            </a:r>
            <a:r>
              <a:rPr lang="en-US" dirty="0" smtClean="0"/>
              <a:t>                 is 23</a:t>
            </a:r>
            <a:r>
              <a:rPr lang="en-US" dirty="0" smtClean="0">
                <a:sym typeface="Symbol"/>
              </a:rPr>
              <a:t>C.</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normAutofit/>
          </a:bodyPr>
          <a:lstStyle/>
          <a:p>
            <a:fld id="{CE8079A4-7AA8-4A4F-87E2-7781EC5097DD}" type="slidenum">
              <a:rPr lang="en-US" smtClean="0"/>
              <a:pPr/>
              <a:t>2</a:t>
            </a:fld>
            <a:endParaRPr lang="en-US" dirty="0"/>
          </a:p>
        </p:txBody>
      </p:sp>
      <p:sp>
        <p:nvSpPr>
          <p:cNvPr id="2" name="Title 1"/>
          <p:cNvSpPr>
            <a:spLocks noGrp="1"/>
          </p:cNvSpPr>
          <p:nvPr>
            <p:ph type="title"/>
          </p:nvPr>
        </p:nvSpPr>
        <p:spPr/>
        <p:txBody>
          <a:bodyPr/>
          <a:lstStyle/>
          <a:p>
            <a:r>
              <a:rPr lang="en-US" dirty="0" smtClean="0"/>
              <a:t>Observations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2593849"/>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767" y="4267200"/>
            <a:ext cx="2209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32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7"/>
                                        </p:tgtEl>
                                        <p:attrNameLst>
                                          <p:attrName>style.visibility</p:attrName>
                                        </p:attrNameLst>
                                      </p:cBhvr>
                                      <p:to>
                                        <p:strVal val="visible"/>
                                      </p:to>
                                    </p:set>
                                    <p:anim calcmode="lin" valueType="num">
                                      <p:cBhvr additive="base">
                                        <p:cTn id="31" dur="500" fill="hold"/>
                                        <p:tgtEl>
                                          <p:spTgt spid="1027"/>
                                        </p:tgtEl>
                                        <p:attrNameLst>
                                          <p:attrName>ppt_x</p:attrName>
                                        </p:attrNameLst>
                                      </p:cBhvr>
                                      <p:tavLst>
                                        <p:tav tm="0">
                                          <p:val>
                                            <p:strVal val="#ppt_x"/>
                                          </p:val>
                                        </p:tav>
                                        <p:tav tm="100000">
                                          <p:val>
                                            <p:strVal val="#ppt_x"/>
                                          </p:val>
                                        </p:tav>
                                      </p:tavLst>
                                    </p:anim>
                                    <p:anim calcmode="lin" valueType="num">
                                      <p:cBhvr additive="base">
                                        <p:cTn id="32"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33400" y="4572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dirty="0" smtClean="0">
                <a:solidFill>
                  <a:schemeClr val="tx2">
                    <a:lumMod val="50000"/>
                  </a:schemeClr>
                </a:solidFill>
                <a:effectLst/>
                <a:latin typeface="Comic Sans MS" pitchFamily="66" charset="0"/>
              </a:rPr>
              <a:t>Density- the amount of matter in a unit of volume-</a:t>
            </a:r>
            <a:br>
              <a:rPr lang="en-US" dirty="0" smtClean="0">
                <a:solidFill>
                  <a:schemeClr val="tx2">
                    <a:lumMod val="50000"/>
                  </a:schemeClr>
                </a:solidFill>
                <a:effectLst/>
                <a:latin typeface="Comic Sans MS" pitchFamily="66" charset="0"/>
              </a:rPr>
            </a:br>
            <a:r>
              <a:rPr lang="en-US" dirty="0" smtClean="0">
                <a:solidFill>
                  <a:schemeClr val="tx2">
                    <a:lumMod val="50000"/>
                  </a:schemeClr>
                </a:solidFill>
                <a:effectLst/>
                <a:latin typeface="Comic Sans MS" pitchFamily="66" charset="0"/>
              </a:rPr>
              <a:t> </a:t>
            </a:r>
            <a:r>
              <a:rPr lang="en-US" sz="3200" dirty="0" smtClean="0">
                <a:solidFill>
                  <a:schemeClr val="tx2">
                    <a:lumMod val="50000"/>
                  </a:schemeClr>
                </a:solidFill>
                <a:effectLst/>
                <a:latin typeface="Comic Sans MS" pitchFamily="66" charset="0"/>
              </a:rPr>
              <a:t>can be used for identification purposes!</a:t>
            </a:r>
          </a:p>
        </p:txBody>
      </p:sp>
      <p:sp>
        <p:nvSpPr>
          <p:cNvPr id="64515" name="Rectangle 3"/>
          <p:cNvSpPr>
            <a:spLocks noGrp="1" noChangeArrowheads="1"/>
          </p:cNvSpPr>
          <p:nvPr>
            <p:ph type="body" sz="half" idx="1"/>
          </p:nvPr>
        </p:nvSpPr>
        <p:spPr>
          <a:xfrm>
            <a:off x="685800" y="3124200"/>
            <a:ext cx="3810000" cy="297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dirty="0" smtClean="0">
                <a:solidFill>
                  <a:schemeClr val="tx2">
                    <a:lumMod val="50000"/>
                  </a:schemeClr>
                </a:solidFill>
                <a:effectLst/>
                <a:latin typeface="Comic Sans MS" pitchFamily="66" charset="0"/>
              </a:rPr>
              <a:t>Using the density triangle – any variable equation can be found by covering the unknown-</a:t>
            </a:r>
          </a:p>
          <a:p>
            <a:pPr>
              <a:buFontTx/>
              <a:buNone/>
            </a:pPr>
            <a:endParaRPr lang="en-US" sz="2000" dirty="0" smtClean="0">
              <a:effectLst/>
            </a:endParaRPr>
          </a:p>
          <a:p>
            <a:pPr>
              <a:buFontTx/>
              <a:buNone/>
            </a:pPr>
            <a:endParaRPr lang="en-US" sz="2000" dirty="0" smtClean="0">
              <a:effectLst/>
            </a:endParaRPr>
          </a:p>
        </p:txBody>
      </p:sp>
      <p:pic>
        <p:nvPicPr>
          <p:cNvPr id="64516" name="Picture 7" descr="DensityTriangle"/>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029200" y="2743200"/>
            <a:ext cx="3810000" cy="3810000"/>
          </a:xfrm>
        </p:spPr>
      </p:pic>
    </p:spTree>
    <p:extLst>
      <p:ext uri="{BB962C8B-B14F-4D97-AF65-F5344CB8AC3E}">
        <p14:creationId xmlns:p14="http://schemas.microsoft.com/office/powerpoint/2010/main" val="3404090052"/>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Object 2"/>
          <p:cNvGraphicFramePr>
            <a:graphicFrameLocks noChangeAspect="1"/>
          </p:cNvGraphicFramePr>
          <p:nvPr/>
        </p:nvGraphicFramePr>
        <p:xfrm>
          <a:off x="762000" y="676275"/>
          <a:ext cx="7667625" cy="6181725"/>
        </p:xfrm>
        <a:graphic>
          <a:graphicData uri="http://schemas.openxmlformats.org/presentationml/2006/ole">
            <mc:AlternateContent xmlns:mc="http://schemas.openxmlformats.org/markup-compatibility/2006">
              <mc:Choice xmlns:v="urn:schemas-microsoft-com:vml" Requires="v">
                <p:oleObj spid="_x0000_s20482" name="Chart" r:id="rId3" imgW="7667625" imgH="6181750" progId="Excel.Chart.8">
                  <p:embed/>
                </p:oleObj>
              </mc:Choice>
              <mc:Fallback>
                <p:oleObj name="Chart" r:id="rId3" imgW="7667625" imgH="618175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676275"/>
                        <a:ext cx="7667625" cy="618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1" name="Rectangle 3"/>
          <p:cNvSpPr>
            <a:spLocks noGrp="1" noChangeArrowheads="1"/>
          </p:cNvSpPr>
          <p:nvPr>
            <p:ph type="title" idx="4294967295"/>
          </p:nvPr>
        </p:nvSpPr>
        <p:spPr>
          <a:xfrm>
            <a:off x="381000" y="0"/>
            <a:ext cx="8305800" cy="762000"/>
          </a:xfrm>
        </p:spPr>
        <p:txBody>
          <a:bodyPr/>
          <a:lstStyle/>
          <a:p>
            <a:pPr eaLnBrk="1" hangingPunct="1">
              <a:defRPr/>
            </a:pPr>
            <a:r>
              <a:rPr lang="en-US" smtClean="0">
                <a:solidFill>
                  <a:schemeClr val="tx1"/>
                </a:solidFill>
              </a:rPr>
              <a:t>Strong Acid/Strong</a:t>
            </a:r>
            <a:r>
              <a:rPr lang="en-US" smtClean="0">
                <a:solidFill>
                  <a:srgbClr val="000000"/>
                </a:solidFill>
                <a:effectLst>
                  <a:outerShdw blurRad="38100" dist="38100" dir="2700000" algn="tl">
                    <a:srgbClr val="FFFFFF"/>
                  </a:outerShdw>
                </a:effectLst>
              </a:rPr>
              <a:t> </a:t>
            </a:r>
            <a:r>
              <a:rPr lang="en-US" smtClean="0">
                <a:solidFill>
                  <a:schemeClr val="tx1"/>
                </a:solidFill>
              </a:rPr>
              <a:t>Base Titration</a:t>
            </a:r>
          </a:p>
        </p:txBody>
      </p:sp>
      <p:sp>
        <p:nvSpPr>
          <p:cNvPr id="49156" name="Text Box 4"/>
          <p:cNvSpPr txBox="1">
            <a:spLocks noChangeArrowheads="1"/>
          </p:cNvSpPr>
          <p:nvPr/>
        </p:nvSpPr>
        <p:spPr bwMode="auto">
          <a:xfrm>
            <a:off x="4800600" y="2895600"/>
            <a:ext cx="3276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b="1">
                <a:solidFill>
                  <a:schemeClr val="tx1"/>
                </a:solidFill>
                <a:latin typeface="Comic Sans MS" pitchFamily="66" charset="0"/>
              </a:defRPr>
            </a:lvl1pPr>
            <a:lvl2pPr marL="742950" indent="-285750" eaLnBrk="0" hangingPunct="0">
              <a:spcBef>
                <a:spcPct val="20000"/>
              </a:spcBef>
              <a:buChar char="–"/>
              <a:defRPr sz="2000" b="1">
                <a:solidFill>
                  <a:schemeClr val="tx1"/>
                </a:solidFill>
                <a:latin typeface="Comic Sans MS" pitchFamily="66" charset="0"/>
              </a:defRPr>
            </a:lvl2pPr>
            <a:lvl3pPr marL="1143000" indent="-228600" eaLnBrk="0" hangingPunct="0">
              <a:spcBef>
                <a:spcPct val="20000"/>
              </a:spcBef>
              <a:buChar char="•"/>
              <a:defRPr sz="2000" b="1">
                <a:solidFill>
                  <a:schemeClr val="tx1"/>
                </a:solidFill>
                <a:latin typeface="Comic Sans MS" pitchFamily="66" charset="0"/>
              </a:defRPr>
            </a:lvl3pPr>
            <a:lvl4pPr marL="1600200" indent="-228600" eaLnBrk="0" hangingPunct="0">
              <a:spcBef>
                <a:spcPct val="20000"/>
              </a:spcBef>
              <a:buChar char="–"/>
              <a:defRPr sz="2000" b="1">
                <a:solidFill>
                  <a:schemeClr val="tx1"/>
                </a:solidFill>
                <a:latin typeface="Comic Sans MS" pitchFamily="66" charset="0"/>
              </a:defRPr>
            </a:lvl4pPr>
            <a:lvl5pPr marL="2057400" indent="-228600" eaLnBrk="0" hangingPunct="0">
              <a:spcBef>
                <a:spcPct val="20000"/>
              </a:spcBef>
              <a:buChar char="»"/>
              <a:defRPr sz="2000" b="1">
                <a:solidFill>
                  <a:schemeClr val="tx1"/>
                </a:solidFill>
                <a:latin typeface="Comic Sans MS" pitchFamily="66" charset="0"/>
              </a:defRPr>
            </a:lvl5pPr>
            <a:lvl6pPr marL="2514600" indent="-228600" eaLnBrk="0" fontAlgn="base" hangingPunct="0">
              <a:spcBef>
                <a:spcPct val="20000"/>
              </a:spcBef>
              <a:spcAft>
                <a:spcPct val="0"/>
              </a:spcAft>
              <a:buChar char="»"/>
              <a:defRPr sz="2000" b="1">
                <a:solidFill>
                  <a:schemeClr val="tx1"/>
                </a:solidFill>
                <a:latin typeface="Comic Sans MS" pitchFamily="66" charset="0"/>
              </a:defRPr>
            </a:lvl6pPr>
            <a:lvl7pPr marL="2971800" indent="-228600" eaLnBrk="0" fontAlgn="base" hangingPunct="0">
              <a:spcBef>
                <a:spcPct val="20000"/>
              </a:spcBef>
              <a:spcAft>
                <a:spcPct val="0"/>
              </a:spcAft>
              <a:buChar char="»"/>
              <a:defRPr sz="2000" b="1">
                <a:solidFill>
                  <a:schemeClr val="tx1"/>
                </a:solidFill>
                <a:latin typeface="Comic Sans MS" pitchFamily="66" charset="0"/>
              </a:defRPr>
            </a:lvl7pPr>
            <a:lvl8pPr marL="3429000" indent="-228600" eaLnBrk="0" fontAlgn="base" hangingPunct="0">
              <a:spcBef>
                <a:spcPct val="20000"/>
              </a:spcBef>
              <a:spcAft>
                <a:spcPct val="0"/>
              </a:spcAft>
              <a:buChar char="»"/>
              <a:defRPr sz="2000" b="1">
                <a:solidFill>
                  <a:schemeClr val="tx1"/>
                </a:solidFill>
                <a:latin typeface="Comic Sans MS" pitchFamily="66" charset="0"/>
              </a:defRPr>
            </a:lvl8pPr>
            <a:lvl9pPr marL="3886200" indent="-228600" eaLnBrk="0" fontAlgn="base" hangingPunct="0">
              <a:spcBef>
                <a:spcPct val="20000"/>
              </a:spcBef>
              <a:spcAft>
                <a:spcPct val="0"/>
              </a:spcAft>
              <a:buChar char="»"/>
              <a:defRPr sz="2000" b="1">
                <a:solidFill>
                  <a:schemeClr val="tx1"/>
                </a:solidFill>
                <a:latin typeface="Comic Sans MS" pitchFamily="66" charset="0"/>
              </a:defRPr>
            </a:lvl9pPr>
          </a:lstStyle>
          <a:p>
            <a:pPr eaLnBrk="1" hangingPunct="1">
              <a:spcBef>
                <a:spcPct val="0"/>
              </a:spcBef>
              <a:buFontTx/>
              <a:buNone/>
            </a:pPr>
            <a:r>
              <a:rPr lang="en-US" altLang="en-US" sz="2400">
                <a:solidFill>
                  <a:srgbClr val="000000"/>
                </a:solidFill>
              </a:rPr>
              <a:t>A solution that is </a:t>
            </a:r>
          </a:p>
          <a:p>
            <a:pPr eaLnBrk="1" hangingPunct="1">
              <a:spcBef>
                <a:spcPct val="0"/>
              </a:spcBef>
              <a:buFontTx/>
              <a:buNone/>
            </a:pPr>
            <a:r>
              <a:rPr lang="en-US" altLang="en-US" sz="2400">
                <a:solidFill>
                  <a:srgbClr val="000000"/>
                </a:solidFill>
              </a:rPr>
              <a:t>0.10 M HCl is titrated with </a:t>
            </a:r>
          </a:p>
          <a:p>
            <a:pPr eaLnBrk="1" hangingPunct="1">
              <a:spcBef>
                <a:spcPct val="0"/>
              </a:spcBef>
              <a:buFontTx/>
              <a:buNone/>
            </a:pPr>
            <a:r>
              <a:rPr lang="en-US" altLang="en-US" sz="2400">
                <a:solidFill>
                  <a:srgbClr val="000000"/>
                </a:solidFill>
              </a:rPr>
              <a:t>0.10 M NaOH</a:t>
            </a:r>
          </a:p>
        </p:txBody>
      </p:sp>
      <p:sp>
        <p:nvSpPr>
          <p:cNvPr id="49157" name="Text Box 5"/>
          <p:cNvSpPr txBox="1">
            <a:spLocks noChangeArrowheads="1"/>
          </p:cNvSpPr>
          <p:nvPr/>
        </p:nvSpPr>
        <p:spPr bwMode="auto">
          <a:xfrm>
            <a:off x="1584325" y="2895600"/>
            <a:ext cx="3063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b="1">
                <a:solidFill>
                  <a:schemeClr val="tx1"/>
                </a:solidFill>
                <a:latin typeface="Comic Sans MS" pitchFamily="66" charset="0"/>
              </a:defRPr>
            </a:lvl1pPr>
            <a:lvl2pPr marL="742950" indent="-285750" eaLnBrk="0" hangingPunct="0">
              <a:spcBef>
                <a:spcPct val="20000"/>
              </a:spcBef>
              <a:buChar char="–"/>
              <a:defRPr sz="2000" b="1">
                <a:solidFill>
                  <a:schemeClr val="tx1"/>
                </a:solidFill>
                <a:latin typeface="Comic Sans MS" pitchFamily="66" charset="0"/>
              </a:defRPr>
            </a:lvl2pPr>
            <a:lvl3pPr marL="1143000" indent="-228600" eaLnBrk="0" hangingPunct="0">
              <a:spcBef>
                <a:spcPct val="20000"/>
              </a:spcBef>
              <a:buChar char="•"/>
              <a:defRPr sz="2000" b="1">
                <a:solidFill>
                  <a:schemeClr val="tx1"/>
                </a:solidFill>
                <a:latin typeface="Comic Sans MS" pitchFamily="66" charset="0"/>
              </a:defRPr>
            </a:lvl3pPr>
            <a:lvl4pPr marL="1600200" indent="-228600" eaLnBrk="0" hangingPunct="0">
              <a:spcBef>
                <a:spcPct val="20000"/>
              </a:spcBef>
              <a:buChar char="–"/>
              <a:defRPr sz="2000" b="1">
                <a:solidFill>
                  <a:schemeClr val="tx1"/>
                </a:solidFill>
                <a:latin typeface="Comic Sans MS" pitchFamily="66" charset="0"/>
              </a:defRPr>
            </a:lvl4pPr>
            <a:lvl5pPr marL="2057400" indent="-228600" eaLnBrk="0" hangingPunct="0">
              <a:spcBef>
                <a:spcPct val="20000"/>
              </a:spcBef>
              <a:buChar char="»"/>
              <a:defRPr sz="2000" b="1">
                <a:solidFill>
                  <a:schemeClr val="tx1"/>
                </a:solidFill>
                <a:latin typeface="Comic Sans MS" pitchFamily="66" charset="0"/>
              </a:defRPr>
            </a:lvl5pPr>
            <a:lvl6pPr marL="2514600" indent="-228600" eaLnBrk="0" fontAlgn="base" hangingPunct="0">
              <a:spcBef>
                <a:spcPct val="20000"/>
              </a:spcBef>
              <a:spcAft>
                <a:spcPct val="0"/>
              </a:spcAft>
              <a:buChar char="»"/>
              <a:defRPr sz="2000" b="1">
                <a:solidFill>
                  <a:schemeClr val="tx1"/>
                </a:solidFill>
                <a:latin typeface="Comic Sans MS" pitchFamily="66" charset="0"/>
              </a:defRPr>
            </a:lvl6pPr>
            <a:lvl7pPr marL="2971800" indent="-228600" eaLnBrk="0" fontAlgn="base" hangingPunct="0">
              <a:spcBef>
                <a:spcPct val="20000"/>
              </a:spcBef>
              <a:spcAft>
                <a:spcPct val="0"/>
              </a:spcAft>
              <a:buChar char="»"/>
              <a:defRPr sz="2000" b="1">
                <a:solidFill>
                  <a:schemeClr val="tx1"/>
                </a:solidFill>
                <a:latin typeface="Comic Sans MS" pitchFamily="66" charset="0"/>
              </a:defRPr>
            </a:lvl7pPr>
            <a:lvl8pPr marL="3429000" indent="-228600" eaLnBrk="0" fontAlgn="base" hangingPunct="0">
              <a:spcBef>
                <a:spcPct val="20000"/>
              </a:spcBef>
              <a:spcAft>
                <a:spcPct val="0"/>
              </a:spcAft>
              <a:buChar char="»"/>
              <a:defRPr sz="2000" b="1">
                <a:solidFill>
                  <a:schemeClr val="tx1"/>
                </a:solidFill>
                <a:latin typeface="Comic Sans MS" pitchFamily="66" charset="0"/>
              </a:defRPr>
            </a:lvl8pPr>
            <a:lvl9pPr marL="3886200" indent="-228600" eaLnBrk="0" fontAlgn="base" hangingPunct="0">
              <a:spcBef>
                <a:spcPct val="20000"/>
              </a:spcBef>
              <a:spcAft>
                <a:spcPct val="0"/>
              </a:spcAft>
              <a:buChar char="»"/>
              <a:defRPr sz="2000" b="1">
                <a:solidFill>
                  <a:schemeClr val="tx1"/>
                </a:solidFill>
                <a:latin typeface="Comic Sans MS" pitchFamily="66" charset="0"/>
              </a:defRPr>
            </a:lvl9pPr>
          </a:lstStyle>
          <a:p>
            <a:pPr eaLnBrk="1" hangingPunct="1">
              <a:spcBef>
                <a:spcPct val="0"/>
              </a:spcBef>
              <a:buFontTx/>
              <a:buNone/>
            </a:pPr>
            <a:r>
              <a:rPr lang="en-US" altLang="en-US" sz="2400">
                <a:solidFill>
                  <a:srgbClr val="000000"/>
                </a:solidFill>
              </a:rPr>
              <a:t>Endpoint is at </a:t>
            </a:r>
          </a:p>
          <a:p>
            <a:pPr eaLnBrk="1" hangingPunct="1">
              <a:spcBef>
                <a:spcPct val="0"/>
              </a:spcBef>
              <a:buFontTx/>
              <a:buNone/>
            </a:pPr>
            <a:r>
              <a:rPr lang="en-US" altLang="en-US" sz="2400">
                <a:solidFill>
                  <a:srgbClr val="000000"/>
                </a:solidFill>
              </a:rPr>
              <a:t>pH 7</a:t>
            </a:r>
          </a:p>
        </p:txBody>
      </p:sp>
      <p:sp>
        <p:nvSpPr>
          <p:cNvPr id="49158" name="Line 6"/>
          <p:cNvSpPr>
            <a:spLocks noChangeShapeType="1"/>
          </p:cNvSpPr>
          <p:nvPr/>
        </p:nvSpPr>
        <p:spPr bwMode="auto">
          <a:xfrm>
            <a:off x="2514600" y="3505200"/>
            <a:ext cx="1600200" cy="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Tree>
    <p:extLst>
      <p:ext uri="{BB962C8B-B14F-4D97-AF65-F5344CB8AC3E}">
        <p14:creationId xmlns:p14="http://schemas.microsoft.com/office/powerpoint/2010/main" val="1924238259"/>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09600" y="228600"/>
            <a:ext cx="77724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ffectLst/>
              </a:rPr>
              <a:t>Titration calculation</a:t>
            </a:r>
          </a:p>
        </p:txBody>
      </p:sp>
      <p:sp>
        <p:nvSpPr>
          <p:cNvPr id="50179" name="Rectangle 3"/>
          <p:cNvSpPr>
            <a:spLocks noGrp="1" noChangeArrowheads="1"/>
          </p:cNvSpPr>
          <p:nvPr>
            <p:ph type="body" idx="1"/>
          </p:nvPr>
        </p:nvSpPr>
        <p:spPr>
          <a:xfrm>
            <a:off x="457200" y="914400"/>
            <a:ext cx="77724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smtClean="0">
                <a:effectLst/>
              </a:rPr>
              <a:t>25.00 mls of a 0.25 M HCl solution are needed to completely neutralize 50.00 mls of an unknown sodium hydroxide solution.</a:t>
            </a:r>
          </a:p>
          <a:p>
            <a:pPr algn="ctr">
              <a:buFontTx/>
              <a:buNone/>
            </a:pPr>
            <a:r>
              <a:rPr lang="en-US" altLang="en-US" sz="3200" smtClean="0">
                <a:effectLst/>
              </a:rPr>
              <a:t>  What is the concentration of the base?</a:t>
            </a:r>
          </a:p>
        </p:txBody>
      </p:sp>
      <p:pic>
        <p:nvPicPr>
          <p:cNvPr id="50180" name="Picture 5" descr="titrat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886200"/>
            <a:ext cx="19304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6324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228600"/>
            <a:ext cx="7772400" cy="990600"/>
          </a:xfrm>
        </p:spPr>
        <p:txBody>
          <a:bodyPr/>
          <a:lstStyle/>
          <a:p>
            <a:pPr eaLnBrk="1" hangingPunct="1"/>
            <a:r>
              <a:rPr lang="en-US" altLang="en-US" sz="2400" smtClean="0"/>
              <a:t>What can you conclude about the density of rubber, glycerol, oil, paraffin and cork?</a:t>
            </a:r>
          </a:p>
        </p:txBody>
      </p:sp>
      <p:pic>
        <p:nvPicPr>
          <p:cNvPr id="68611" name="Picture 6" descr="grad cyl densities"/>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838200" y="1219200"/>
            <a:ext cx="3505200" cy="5257800"/>
          </a:xfrm>
        </p:spPr>
      </p:pic>
      <p:pic>
        <p:nvPicPr>
          <p:cNvPr id="68612" name="Picture 5" descr="densities of various substances"/>
          <p:cNvPicPr>
            <a:picLocks noGrp="1"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4700588" y="1371600"/>
            <a:ext cx="3703637" cy="4953000"/>
          </a:xfrm>
        </p:spPr>
      </p:pic>
    </p:spTree>
    <p:extLst>
      <p:ext uri="{BB962C8B-B14F-4D97-AF65-F5344CB8AC3E}">
        <p14:creationId xmlns:p14="http://schemas.microsoft.com/office/powerpoint/2010/main" val="175568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ltLang="en-US" smtClean="0"/>
              <a:t>Heat Capacity</a:t>
            </a:r>
          </a:p>
        </p:txBody>
      </p:sp>
      <p:sp>
        <p:nvSpPr>
          <p:cNvPr id="111619" name="Rectangle 3"/>
          <p:cNvSpPr>
            <a:spLocks noGrp="1" noChangeArrowheads="1"/>
          </p:cNvSpPr>
          <p:nvPr>
            <p:ph type="body" idx="1"/>
          </p:nvPr>
        </p:nvSpPr>
        <p:spPr/>
        <p:txBody>
          <a:bodyPr/>
          <a:lstStyle/>
          <a:p>
            <a:pPr eaLnBrk="1" hangingPunct="1"/>
            <a:r>
              <a:rPr lang="en-US" altLang="en-US" dirty="0" smtClean="0"/>
              <a:t>Amount of energy required to change a given sample by a given amount</a:t>
            </a:r>
          </a:p>
          <a:p>
            <a:pPr algn="ctr" eaLnBrk="1" hangingPunct="1"/>
            <a:r>
              <a:rPr lang="en-US" altLang="en-US" dirty="0" smtClean="0"/>
              <a:t>Q = m C </a:t>
            </a:r>
            <a:r>
              <a:rPr lang="en-US" altLang="en-US" dirty="0" smtClean="0">
                <a:cs typeface="Times New Roman" pitchFamily="18" charset="0"/>
              </a:rPr>
              <a:t>Δ T</a:t>
            </a:r>
          </a:p>
          <a:p>
            <a:pPr eaLnBrk="1" hangingPunct="1"/>
            <a:r>
              <a:rPr lang="en-US" altLang="en-US" dirty="0" smtClean="0"/>
              <a:t>Q= Heat= Joules</a:t>
            </a:r>
          </a:p>
          <a:p>
            <a:pPr eaLnBrk="1" hangingPunct="1"/>
            <a:r>
              <a:rPr lang="en-US" altLang="en-US" dirty="0" smtClean="0"/>
              <a:t>C= specific heat (table value) J/g</a:t>
            </a:r>
            <a:r>
              <a:rPr lang="en-US" altLang="en-US" baseline="30000" dirty="0" smtClean="0"/>
              <a:t>0</a:t>
            </a:r>
            <a:r>
              <a:rPr lang="en-US" altLang="en-US" dirty="0" smtClean="0"/>
              <a:t>c</a:t>
            </a:r>
          </a:p>
          <a:p>
            <a:pPr eaLnBrk="1" hangingPunct="1">
              <a:buFontTx/>
              <a:buNone/>
            </a:pPr>
            <a:r>
              <a:rPr lang="en-US" altLang="en-US" dirty="0" smtClean="0"/>
              <a:t>           (unique to material)</a:t>
            </a:r>
          </a:p>
          <a:p>
            <a:pPr eaLnBrk="1" hangingPunct="1"/>
            <a:r>
              <a:rPr lang="en-US" altLang="en-US" dirty="0" smtClean="0">
                <a:cs typeface="Times New Roman" pitchFamily="18" charset="0"/>
              </a:rPr>
              <a:t>Δ T = </a:t>
            </a:r>
            <a:r>
              <a:rPr lang="en-US" altLang="en-US" dirty="0" err="1" smtClean="0">
                <a:cs typeface="Times New Roman" pitchFamily="18" charset="0"/>
              </a:rPr>
              <a:t>T</a:t>
            </a:r>
            <a:r>
              <a:rPr lang="en-US" altLang="en-US" baseline="-25000" dirty="0" err="1" smtClean="0">
                <a:cs typeface="Times New Roman" pitchFamily="18" charset="0"/>
              </a:rPr>
              <a:t>Final</a:t>
            </a:r>
            <a:r>
              <a:rPr lang="en-US" altLang="en-US" dirty="0" smtClean="0">
                <a:cs typeface="Times New Roman" pitchFamily="18" charset="0"/>
              </a:rPr>
              <a:t> – </a:t>
            </a:r>
            <a:r>
              <a:rPr lang="en-US" altLang="en-US" dirty="0" err="1" smtClean="0">
                <a:cs typeface="Times New Roman" pitchFamily="18" charset="0"/>
              </a:rPr>
              <a:t>T</a:t>
            </a:r>
            <a:r>
              <a:rPr lang="en-US" altLang="en-US" baseline="-25000" dirty="0" err="1" smtClean="0">
                <a:cs typeface="Times New Roman" pitchFamily="18" charset="0"/>
              </a:rPr>
              <a:t>Initial</a:t>
            </a:r>
            <a:r>
              <a:rPr lang="en-US" altLang="en-US" baseline="-25000" dirty="0" smtClean="0">
                <a:cs typeface="Times New Roman" pitchFamily="18" charset="0"/>
              </a:rPr>
              <a:t> </a:t>
            </a:r>
          </a:p>
          <a:p>
            <a:pPr eaLnBrk="1" hangingPunct="1"/>
            <a:endParaRPr lang="en-US" altLang="en-US" baseline="-25000" dirty="0" smtClean="0">
              <a:cs typeface="Times New Roman" pitchFamily="18" charset="0"/>
            </a:endParaRPr>
          </a:p>
          <a:p>
            <a:pPr eaLnBrk="1" hangingPunct="1"/>
            <a:endParaRPr lang="en-US" altLang="en-US" dirty="0" smtClean="0"/>
          </a:p>
        </p:txBody>
      </p:sp>
    </p:spTree>
    <p:extLst>
      <p:ext uri="{BB962C8B-B14F-4D97-AF65-F5344CB8AC3E}">
        <p14:creationId xmlns:p14="http://schemas.microsoft.com/office/powerpoint/2010/main" val="542818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1619">
                                            <p:txEl>
                                              <p:pRg st="1" end="1"/>
                                            </p:txEl>
                                          </p:spTgt>
                                        </p:tgtEl>
                                        <p:attrNameLst>
                                          <p:attrName>style.visibility</p:attrName>
                                        </p:attrNameLst>
                                      </p:cBhvr>
                                      <p:to>
                                        <p:strVal val="visible"/>
                                      </p:to>
                                    </p:set>
                                    <p:animEffect transition="in" filter="barn(inVertical)">
                                      <p:cBhvr>
                                        <p:cTn id="7" dur="500"/>
                                        <p:tgtEl>
                                          <p:spTgt spid="1116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11619">
                                            <p:txEl>
                                              <p:pRg st="2" end="2"/>
                                            </p:txEl>
                                          </p:spTgt>
                                        </p:tgtEl>
                                        <p:attrNameLst>
                                          <p:attrName>style.visibility</p:attrName>
                                        </p:attrNameLst>
                                      </p:cBhvr>
                                      <p:to>
                                        <p:strVal val="visible"/>
                                      </p:to>
                                    </p:set>
                                    <p:animEffect transition="in" filter="circle(in)">
                                      <p:cBhvr>
                                        <p:cTn id="12" dur="2000"/>
                                        <p:tgtEl>
                                          <p:spTgt spid="1116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1619">
                                            <p:txEl>
                                              <p:pRg st="3" end="3"/>
                                            </p:txEl>
                                          </p:spTgt>
                                        </p:tgtEl>
                                        <p:attrNameLst>
                                          <p:attrName>style.visibility</p:attrName>
                                        </p:attrNameLst>
                                      </p:cBhvr>
                                      <p:to>
                                        <p:strVal val="visible"/>
                                      </p:to>
                                    </p:set>
                                    <p:animEffect transition="in" filter="fade">
                                      <p:cBhvr>
                                        <p:cTn id="17" dur="500"/>
                                        <p:tgtEl>
                                          <p:spTgt spid="111619">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11619">
                                            <p:txEl>
                                              <p:pRg st="4" end="4"/>
                                            </p:txEl>
                                          </p:spTgt>
                                        </p:tgtEl>
                                        <p:attrNameLst>
                                          <p:attrName>style.visibility</p:attrName>
                                        </p:attrNameLst>
                                      </p:cBhvr>
                                      <p:to>
                                        <p:strVal val="visible"/>
                                      </p:to>
                                    </p:set>
                                    <p:animEffect transition="in" filter="fade">
                                      <p:cBhvr>
                                        <p:cTn id="20" dur="500"/>
                                        <p:tgtEl>
                                          <p:spTgt spid="111619">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116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0"/>
            <a:ext cx="7772400" cy="1143000"/>
          </a:xfrm>
        </p:spPr>
        <p:txBody>
          <a:bodyPr/>
          <a:lstStyle/>
          <a:p>
            <a:pPr eaLnBrk="1" hangingPunct="1"/>
            <a:r>
              <a:rPr lang="en-US" altLang="en-US" dirty="0" smtClean="0"/>
              <a:t>Problems</a:t>
            </a:r>
          </a:p>
        </p:txBody>
      </p:sp>
      <p:sp>
        <p:nvSpPr>
          <p:cNvPr id="141315" name="Rectangle 3"/>
          <p:cNvSpPr>
            <a:spLocks noGrp="1" noChangeArrowheads="1"/>
          </p:cNvSpPr>
          <p:nvPr>
            <p:ph type="body" idx="1"/>
          </p:nvPr>
        </p:nvSpPr>
        <p:spPr>
          <a:xfrm>
            <a:off x="304800" y="1066800"/>
            <a:ext cx="8686800" cy="5029200"/>
          </a:xfrm>
        </p:spPr>
        <p:txBody>
          <a:bodyPr/>
          <a:lstStyle/>
          <a:p>
            <a:pPr eaLnBrk="1" hangingPunct="1"/>
            <a:r>
              <a:rPr lang="en-US" altLang="en-US" dirty="0" smtClean="0"/>
              <a:t>1.  a.  How much energy is required to warm 5.00 grams of copper from 22.00c to 40.00c?</a:t>
            </a:r>
          </a:p>
          <a:p>
            <a:pPr eaLnBrk="1" hangingPunct="1"/>
            <a:r>
              <a:rPr lang="en-US" altLang="en-US" dirty="0" smtClean="0"/>
              <a:t>b.  How much energy is lost when 2.00 grams of lead is cooled from 25.00c to 15.00c?</a:t>
            </a:r>
          </a:p>
          <a:p>
            <a:pPr eaLnBrk="1" hangingPunct="1"/>
            <a:r>
              <a:rPr lang="en-US" altLang="en-US" dirty="0" smtClean="0"/>
              <a:t>Find Mass</a:t>
            </a:r>
          </a:p>
          <a:p>
            <a:pPr eaLnBrk="1" hangingPunct="1"/>
            <a:r>
              <a:rPr lang="en-US" altLang="en-US" dirty="0" smtClean="0"/>
              <a:t>2.  a. How many grams of water are in a sample if it required 166 joules of energy to be warmed from 20.00c to 40.00c?</a:t>
            </a:r>
          </a:p>
          <a:p>
            <a:pPr eaLnBrk="1" hangingPunct="1"/>
            <a:endParaRPr lang="en-US" altLang="en-US" dirty="0" smtClean="0"/>
          </a:p>
        </p:txBody>
      </p:sp>
    </p:spTree>
    <p:extLst>
      <p:ext uri="{BB962C8B-B14F-4D97-AF65-F5344CB8AC3E}">
        <p14:creationId xmlns:p14="http://schemas.microsoft.com/office/powerpoint/2010/main" val="2640170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1315">
                                            <p:txEl>
                                              <p:pRg st="1" end="1"/>
                                            </p:txEl>
                                          </p:spTgt>
                                        </p:tgtEl>
                                        <p:attrNameLst>
                                          <p:attrName>style.visibility</p:attrName>
                                        </p:attrNameLst>
                                      </p:cBhvr>
                                      <p:to>
                                        <p:strVal val="visible"/>
                                      </p:to>
                                    </p:set>
                                    <p:animEffect transition="in" filter="wipe(down)">
                                      <p:cBhvr>
                                        <p:cTn id="7" dur="500"/>
                                        <p:tgtEl>
                                          <p:spTgt spid="1413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1315">
                                            <p:txEl>
                                              <p:pRg st="2" end="2"/>
                                            </p:txEl>
                                          </p:spTgt>
                                        </p:tgtEl>
                                        <p:attrNameLst>
                                          <p:attrName>style.visibility</p:attrName>
                                        </p:attrNameLst>
                                      </p:cBhvr>
                                      <p:to>
                                        <p:strVal val="visible"/>
                                      </p:to>
                                    </p:set>
                                    <p:animEffect transition="in" filter="wipe(down)">
                                      <p:cBhvr>
                                        <p:cTn id="12" dur="500"/>
                                        <p:tgtEl>
                                          <p:spTgt spid="1413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1315">
                                            <p:txEl>
                                              <p:pRg st="3" end="3"/>
                                            </p:txEl>
                                          </p:spTgt>
                                        </p:tgtEl>
                                        <p:attrNameLst>
                                          <p:attrName>style.visibility</p:attrName>
                                        </p:attrNameLst>
                                      </p:cBhvr>
                                      <p:to>
                                        <p:strVal val="visible"/>
                                      </p:to>
                                    </p:set>
                                    <p:animEffect transition="in" filter="wipe(down)">
                                      <p:cBhvr>
                                        <p:cTn id="17" dur="500"/>
                                        <p:tgtEl>
                                          <p:spTgt spid="141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p:cNvSpPr>
          <p:nvPr>
            <p:ph type="title"/>
          </p:nvPr>
        </p:nvSpPr>
        <p:spPr/>
        <p:txBody>
          <a:bodyPr>
            <a:normAutofit fontScale="90000"/>
          </a:bodyPr>
          <a:lstStyle/>
          <a:p>
            <a:pPr eaLnBrk="1" hangingPunct="1"/>
            <a:r>
              <a:rPr lang="en-US" dirty="0" smtClean="0">
                <a:solidFill>
                  <a:schemeClr val="tx1"/>
                </a:solidFill>
              </a:rPr>
              <a:t>Law of Conservation of Matter</a:t>
            </a:r>
          </a:p>
        </p:txBody>
      </p:sp>
      <p:sp>
        <p:nvSpPr>
          <p:cNvPr id="76804" name="Rectangle 1028"/>
          <p:cNvSpPr>
            <a:spLocks noGrp="1"/>
          </p:cNvSpPr>
          <p:nvPr>
            <p:ph type="body" sz="half" idx="2"/>
          </p:nvPr>
        </p:nvSpPr>
        <p:spPr/>
        <p:txBody>
          <a:bodyPr/>
          <a:lstStyle/>
          <a:p>
            <a:pPr eaLnBrk="1" hangingPunct="1"/>
            <a:r>
              <a:rPr lang="en-US" sz="2800" smtClean="0"/>
              <a:t>Mass is not created (gained) nor destroyed (lost) during ordinary physical and chemical reactions. </a:t>
            </a:r>
          </a:p>
          <a:p>
            <a:pPr eaLnBrk="1" hangingPunct="1"/>
            <a:r>
              <a:rPr lang="en-US" sz="2800" smtClean="0"/>
              <a:t>Proven by Antoine Lavoisier 200 years ago</a:t>
            </a:r>
          </a:p>
        </p:txBody>
      </p:sp>
      <p:pic>
        <p:nvPicPr>
          <p:cNvPr id="5124" name="Picture 1031" descr="scale3"/>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457200" y="2376488"/>
            <a:ext cx="4038600" cy="2973387"/>
          </a:xfrm>
        </p:spPr>
      </p:pic>
    </p:spTree>
    <p:extLst>
      <p:ext uri="{BB962C8B-B14F-4D97-AF65-F5344CB8AC3E}">
        <p14:creationId xmlns:p14="http://schemas.microsoft.com/office/powerpoint/2010/main" val="2477278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76804">
                                            <p:txEl>
                                              <p:pRg st="1" end="1"/>
                                            </p:txEl>
                                          </p:spTgt>
                                        </p:tgtEl>
                                        <p:attrNameLst>
                                          <p:attrName>style.visibility</p:attrName>
                                        </p:attrNameLst>
                                      </p:cBhvr>
                                      <p:to>
                                        <p:strVal val="visible"/>
                                      </p:to>
                                    </p:set>
                                    <p:anim calcmode="lin" valueType="num">
                                      <p:cBhvr>
                                        <p:cTn id="7" dur="5000" fill="hold"/>
                                        <p:tgtEl>
                                          <p:spTgt spid="76804">
                                            <p:txEl>
                                              <p:pRg st="1" end="1"/>
                                            </p:txEl>
                                          </p:spTgt>
                                        </p:tgtEl>
                                        <p:attrNameLst>
                                          <p:attrName>ppt_w</p:attrName>
                                        </p:attrNameLst>
                                      </p:cBhvr>
                                      <p:tavLst>
                                        <p:tav tm="0" fmla="#ppt_w*sin(2.5*pi*$)">
                                          <p:val>
                                            <p:fltVal val="0"/>
                                          </p:val>
                                        </p:tav>
                                        <p:tav tm="100000">
                                          <p:val>
                                            <p:fltVal val="1"/>
                                          </p:val>
                                        </p:tav>
                                      </p:tavLst>
                                    </p:anim>
                                    <p:anim calcmode="lin" valueType="num">
                                      <p:cBhvr>
                                        <p:cTn id="8" dur="5000" fill="hold"/>
                                        <p:tgtEl>
                                          <p:spTgt spid="76804">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762000" y="152718"/>
            <a:ext cx="7467600" cy="1371600"/>
          </a:xfrm>
        </p:spPr>
        <p:txBody>
          <a:bodyPr/>
          <a:lstStyle/>
          <a:p>
            <a:pPr algn="ctr" eaLnBrk="1" hangingPunct="1"/>
            <a:r>
              <a:rPr lang="en-US" dirty="0" smtClean="0">
                <a:solidFill>
                  <a:schemeClr val="tx1"/>
                </a:solidFill>
              </a:rPr>
              <a:t>Law of Definite Proportions</a:t>
            </a:r>
          </a:p>
        </p:txBody>
      </p:sp>
      <p:sp>
        <p:nvSpPr>
          <p:cNvPr id="77827" name="Rectangle 3"/>
          <p:cNvSpPr>
            <a:spLocks noGrp="1"/>
          </p:cNvSpPr>
          <p:nvPr>
            <p:ph type="body" sz="half" idx="1"/>
          </p:nvPr>
        </p:nvSpPr>
        <p:spPr/>
        <p:txBody>
          <a:bodyPr>
            <a:normAutofit fontScale="85000" lnSpcReduction="10000"/>
          </a:bodyPr>
          <a:lstStyle/>
          <a:p>
            <a:pPr eaLnBrk="1" hangingPunct="1"/>
            <a:r>
              <a:rPr lang="en-US" dirty="0" smtClean="0"/>
              <a:t>Chemical compound contains the same elements in exactly the same proportions by mass regardless of sample size or source of substance</a:t>
            </a:r>
          </a:p>
          <a:p>
            <a:pPr eaLnBrk="1" hangingPunct="1">
              <a:buFont typeface="Arial" charset="0"/>
              <a:buNone/>
            </a:pPr>
            <a:endParaRPr lang="en-US" dirty="0" smtClean="0"/>
          </a:p>
          <a:p>
            <a:pPr eaLnBrk="1" hangingPunct="1"/>
            <a:r>
              <a:rPr lang="en-US" dirty="0" smtClean="0"/>
              <a:t>1700’s Joseph Proust</a:t>
            </a:r>
          </a:p>
          <a:p>
            <a:pPr eaLnBrk="1" hangingPunct="1">
              <a:buFont typeface="Arial" charset="0"/>
              <a:buNone/>
            </a:pPr>
            <a:endParaRPr lang="en-US" i="1" dirty="0" smtClean="0"/>
          </a:p>
        </p:txBody>
      </p:sp>
      <p:sp>
        <p:nvSpPr>
          <p:cNvPr id="77830" name="Rectangle 6"/>
          <p:cNvSpPr>
            <a:spLocks noGrp="1"/>
          </p:cNvSpPr>
          <p:nvPr>
            <p:ph type="body" sz="half" idx="2"/>
          </p:nvPr>
        </p:nvSpPr>
        <p:spPr/>
        <p:txBody>
          <a:bodyPr>
            <a:normAutofit fontScale="92500"/>
          </a:bodyPr>
          <a:lstStyle/>
          <a:p>
            <a:pPr eaLnBrk="1" hangingPunct="1"/>
            <a:r>
              <a:rPr lang="en-US" i="1" smtClean="0"/>
              <a:t>We all know the chemical formula for water is H</a:t>
            </a:r>
            <a:r>
              <a:rPr lang="en-US" i="1" baseline="-25000" smtClean="0"/>
              <a:t>2</a:t>
            </a:r>
            <a:r>
              <a:rPr lang="en-US" i="1" smtClean="0"/>
              <a:t>O .  It is essential for the body.  The water from a Poland Spring bottle and from a your tap at home is always 2 hydrogen atoms to 1 oxygen atom</a:t>
            </a:r>
          </a:p>
        </p:txBody>
      </p:sp>
    </p:spTree>
    <p:extLst>
      <p:ext uri="{BB962C8B-B14F-4D97-AF65-F5344CB8AC3E}">
        <p14:creationId xmlns:p14="http://schemas.microsoft.com/office/powerpoint/2010/main" val="3594495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box(in)">
                                      <p:cBhvr>
                                        <p:cTn id="7" dur="500"/>
                                        <p:tgtEl>
                                          <p:spTgt spid="778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7827">
                                            <p:txEl>
                                              <p:pRg st="2" end="2"/>
                                            </p:txEl>
                                          </p:spTgt>
                                        </p:tgtEl>
                                        <p:attrNameLst>
                                          <p:attrName>style.visibility</p:attrName>
                                        </p:attrNameLst>
                                      </p:cBhvr>
                                      <p:to>
                                        <p:strVal val="visible"/>
                                      </p:to>
                                    </p:set>
                                    <p:animEffect transition="in" filter="box(in)">
                                      <p:cBhvr>
                                        <p:cTn id="12" dur="500"/>
                                        <p:tgtEl>
                                          <p:spTgt spid="778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77830">
                                            <p:txEl>
                                              <p:pRg st="0" end="0"/>
                                            </p:txEl>
                                          </p:spTgt>
                                        </p:tgtEl>
                                        <p:attrNameLst>
                                          <p:attrName>style.visibility</p:attrName>
                                        </p:attrNameLst>
                                      </p:cBhvr>
                                      <p:to>
                                        <p:strVal val="visible"/>
                                      </p:to>
                                    </p:set>
                                    <p:animEffect transition="in" filter="diamond(in)">
                                      <p:cBhvr>
                                        <p:cTn id="17" dur="2000"/>
                                        <p:tgtEl>
                                          <p:spTgt spid="778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p:cNvSpPr>
          <p:nvPr>
            <p:ph type="title"/>
          </p:nvPr>
        </p:nvSpPr>
        <p:spPr>
          <a:xfrm>
            <a:off x="457200" y="152718"/>
            <a:ext cx="8305800" cy="1371600"/>
          </a:xfrm>
        </p:spPr>
        <p:txBody>
          <a:bodyPr/>
          <a:lstStyle/>
          <a:p>
            <a:pPr algn="ctr" eaLnBrk="1" hangingPunct="1"/>
            <a:r>
              <a:rPr lang="en-US" dirty="0" smtClean="0">
                <a:solidFill>
                  <a:schemeClr val="tx1"/>
                </a:solidFill>
              </a:rPr>
              <a:t>Law of Multiple Proportions</a:t>
            </a:r>
          </a:p>
        </p:txBody>
      </p:sp>
      <p:sp>
        <p:nvSpPr>
          <p:cNvPr id="7171" name="Rectangle 1028"/>
          <p:cNvSpPr>
            <a:spLocks noGrp="1"/>
          </p:cNvSpPr>
          <p:nvPr>
            <p:ph type="body" sz="half" idx="1"/>
          </p:nvPr>
        </p:nvSpPr>
        <p:spPr/>
        <p:txBody>
          <a:bodyPr>
            <a:normAutofit lnSpcReduction="10000"/>
          </a:bodyPr>
          <a:lstStyle/>
          <a:p>
            <a:pPr eaLnBrk="1" hangingPunct="1"/>
            <a:r>
              <a:rPr lang="en-US" smtClean="0"/>
              <a:t>Two elements may combine in different ratios to form different compounds.</a:t>
            </a:r>
          </a:p>
          <a:p>
            <a:pPr eaLnBrk="1" hangingPunct="1"/>
            <a:endParaRPr lang="en-US" smtClean="0"/>
          </a:p>
          <a:p>
            <a:pPr eaLnBrk="1" hangingPunct="1"/>
            <a:r>
              <a:rPr lang="en-US" smtClean="0"/>
              <a:t>Change the ratio …Change the compound</a:t>
            </a:r>
          </a:p>
          <a:p>
            <a:pPr eaLnBrk="1" hangingPunct="1"/>
            <a:r>
              <a:rPr lang="en-US" smtClean="0"/>
              <a:t>John Dalton</a:t>
            </a:r>
          </a:p>
        </p:txBody>
      </p:sp>
      <p:sp>
        <p:nvSpPr>
          <p:cNvPr id="80901" name="Rectangle 1029"/>
          <p:cNvSpPr>
            <a:spLocks noGrp="1"/>
          </p:cNvSpPr>
          <p:nvPr>
            <p:ph type="body" sz="half" idx="2"/>
          </p:nvPr>
        </p:nvSpPr>
        <p:spPr/>
        <p:txBody>
          <a:bodyPr>
            <a:normAutofit fontScale="92500"/>
          </a:bodyPr>
          <a:lstStyle/>
          <a:p>
            <a:pPr eaLnBrk="1" hangingPunct="1">
              <a:lnSpc>
                <a:spcPct val="90000"/>
              </a:lnSpc>
            </a:pPr>
            <a:r>
              <a:rPr lang="en-US" smtClean="0"/>
              <a:t>Water is composed of hydrogen and oxygen in a 2 to 1 ratio needed for body </a:t>
            </a:r>
          </a:p>
          <a:p>
            <a:pPr eaLnBrk="1" hangingPunct="1">
              <a:lnSpc>
                <a:spcPct val="90000"/>
              </a:lnSpc>
            </a:pPr>
            <a:endParaRPr lang="en-US" smtClean="0"/>
          </a:p>
          <a:p>
            <a:pPr eaLnBrk="1" hangingPunct="1">
              <a:lnSpc>
                <a:spcPct val="90000"/>
              </a:lnSpc>
            </a:pPr>
            <a:r>
              <a:rPr lang="en-US" smtClean="0"/>
              <a:t>Hydrogen Peroxide is H</a:t>
            </a:r>
            <a:r>
              <a:rPr lang="en-US" baseline="-25000" smtClean="0"/>
              <a:t>2</a:t>
            </a:r>
            <a:r>
              <a:rPr lang="en-US" smtClean="0"/>
              <a:t>O</a:t>
            </a:r>
            <a:r>
              <a:rPr lang="en-US" baseline="-25000" smtClean="0"/>
              <a:t>2</a:t>
            </a:r>
            <a:r>
              <a:rPr lang="en-US" smtClean="0"/>
              <a:t> in a ratio of 2 to 2.  Used as an antiseptic poisonous to body</a:t>
            </a:r>
          </a:p>
        </p:txBody>
      </p:sp>
    </p:spTree>
    <p:extLst>
      <p:ext uri="{BB962C8B-B14F-4D97-AF65-F5344CB8AC3E}">
        <p14:creationId xmlns:p14="http://schemas.microsoft.com/office/powerpoint/2010/main" val="991092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0901">
                                            <p:txEl>
                                              <p:pRg st="0" end="0"/>
                                            </p:txEl>
                                          </p:spTgt>
                                        </p:tgtEl>
                                        <p:attrNameLst>
                                          <p:attrName>style.visibility</p:attrName>
                                        </p:attrNameLst>
                                      </p:cBhvr>
                                      <p:to>
                                        <p:strVal val="visible"/>
                                      </p:to>
                                    </p:set>
                                    <p:animEffect transition="in" filter="diamond(in)">
                                      <p:cBhvr>
                                        <p:cTn id="7" dur="2000"/>
                                        <p:tgtEl>
                                          <p:spTgt spid="80901">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80901">
                                            <p:txEl>
                                              <p:pRg st="2" end="2"/>
                                            </p:txEl>
                                          </p:spTgt>
                                        </p:tgtEl>
                                        <p:attrNameLst>
                                          <p:attrName>style.visibility</p:attrName>
                                        </p:attrNameLst>
                                      </p:cBhvr>
                                      <p:to>
                                        <p:strVal val="visible"/>
                                      </p:to>
                                    </p:set>
                                    <p:animEffect transition="in" filter="diamond(in)">
                                      <p:cBhvr>
                                        <p:cTn id="10" dur="2000"/>
                                        <p:tgtEl>
                                          <p:spTgt spid="809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 y="152718"/>
            <a:ext cx="8991600" cy="1371600"/>
          </a:xfrm>
        </p:spPr>
        <p:txBody>
          <a:bodyPr anchor="t">
            <a:normAutofit/>
          </a:bodyPr>
          <a:lstStyle/>
          <a:p>
            <a:r>
              <a:rPr lang="en-US" dirty="0" smtClean="0">
                <a:solidFill>
                  <a:schemeClr val="tx1"/>
                </a:solidFill>
              </a:rPr>
              <a:t>Dalton’s Atomic Theory (1803)</a:t>
            </a:r>
            <a:endParaRPr lang="en-US" dirty="0">
              <a:solidFill>
                <a:schemeClr val="tx1"/>
              </a:solidFill>
            </a:endParaRPr>
          </a:p>
        </p:txBody>
      </p:sp>
      <p:sp>
        <p:nvSpPr>
          <p:cNvPr id="6" name="Content Placeholder 5"/>
          <p:cNvSpPr>
            <a:spLocks noGrp="1"/>
          </p:cNvSpPr>
          <p:nvPr>
            <p:ph idx="1"/>
          </p:nvPr>
        </p:nvSpPr>
        <p:spPr>
          <a:xfrm>
            <a:off x="609600" y="914400"/>
            <a:ext cx="7770813" cy="5264137"/>
          </a:xfrm>
        </p:spPr>
        <p:txBody>
          <a:bodyPr>
            <a:normAutofit/>
          </a:bodyPr>
          <a:lstStyle/>
          <a:p>
            <a:pPr marL="457200" indent="-457200">
              <a:buFont typeface="+mj-ea"/>
              <a:buAutoNum type="circleNumDbPlain"/>
            </a:pPr>
            <a:r>
              <a:rPr lang="en-US" sz="2400" dirty="0" smtClean="0">
                <a:latin typeface="Comic Sans MS" pitchFamily="66" charset="0"/>
              </a:rPr>
              <a:t>Matter is composed of extremely small particles called atoms.</a:t>
            </a:r>
          </a:p>
          <a:p>
            <a:pPr marL="457200" indent="-457200">
              <a:buFont typeface="+mj-ea"/>
              <a:buAutoNum type="circleNumDbPlain"/>
            </a:pPr>
            <a:r>
              <a:rPr lang="en-US" sz="2400" dirty="0" smtClean="0">
                <a:latin typeface="Comic Sans MS" pitchFamily="66" charset="0"/>
              </a:rPr>
              <a:t>Atoms are indivisible and indestructible.</a:t>
            </a:r>
          </a:p>
          <a:p>
            <a:pPr marL="457200" indent="-457200">
              <a:buFont typeface="+mj-ea"/>
              <a:buAutoNum type="circleNumDbPlain"/>
            </a:pPr>
            <a:r>
              <a:rPr lang="en-US" sz="2400" dirty="0" smtClean="0">
                <a:latin typeface="Comic Sans MS" pitchFamily="66" charset="0"/>
              </a:rPr>
              <a:t>Atoms of a given element are identical in size, mass, and chemical properties.</a:t>
            </a:r>
          </a:p>
          <a:p>
            <a:pPr marL="457200" indent="-457200">
              <a:buFont typeface="+mj-ea"/>
              <a:buAutoNum type="circleNumDbPlain"/>
            </a:pPr>
            <a:r>
              <a:rPr lang="en-US" sz="2400" dirty="0" smtClean="0">
                <a:latin typeface="Comic Sans MS" pitchFamily="66" charset="0"/>
              </a:rPr>
              <a:t>Atoms of a specific element are different from those of another element.</a:t>
            </a:r>
          </a:p>
          <a:p>
            <a:pPr marL="457200" indent="-457200">
              <a:buFont typeface="+mj-ea"/>
              <a:buAutoNum type="circleNumDbPlain"/>
            </a:pPr>
            <a:r>
              <a:rPr lang="en-US" sz="2400" dirty="0" smtClean="0">
                <a:latin typeface="Comic Sans MS" pitchFamily="66" charset="0"/>
              </a:rPr>
              <a:t>Atoms combine in simple whole number ratios to form compounds.</a:t>
            </a:r>
          </a:p>
          <a:p>
            <a:pPr marL="457200" indent="-457200">
              <a:buFont typeface="+mj-ea"/>
              <a:buAutoNum type="circleNumDbPlain"/>
            </a:pPr>
            <a:r>
              <a:rPr lang="en-US" sz="2400" dirty="0" smtClean="0">
                <a:latin typeface="Comic Sans MS" pitchFamily="66" charset="0"/>
              </a:rPr>
              <a:t>In a chemical reaction, atoms are separated, combined, or rearranged.</a:t>
            </a:r>
          </a:p>
          <a:p>
            <a:pPr marL="457200" indent="-457200">
              <a:buFont typeface="+mj-ea"/>
              <a:buAutoNum type="circleNumDbPlain"/>
            </a:pPr>
            <a:endParaRPr lang="en-US" dirty="0"/>
          </a:p>
        </p:txBody>
      </p:sp>
    </p:spTree>
    <p:extLst>
      <p:ext uri="{BB962C8B-B14F-4D97-AF65-F5344CB8AC3E}">
        <p14:creationId xmlns:p14="http://schemas.microsoft.com/office/powerpoint/2010/main" val="159424749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0"/>
            <a:ext cx="7924800" cy="838200"/>
          </a:xfrm>
        </p:spPr>
        <p:txBody>
          <a:bodyPr/>
          <a:lstStyle/>
          <a:p>
            <a:r>
              <a:rPr lang="en-US" dirty="0">
                <a:solidFill>
                  <a:srgbClr val="000000"/>
                </a:solidFill>
              </a:rPr>
              <a:t>Discovery of the Electron</a:t>
            </a:r>
          </a:p>
        </p:txBody>
      </p:sp>
      <p:sp>
        <p:nvSpPr>
          <p:cNvPr id="10244" name="Text Box 4"/>
          <p:cNvSpPr txBox="1">
            <a:spLocks noChangeArrowheads="1"/>
          </p:cNvSpPr>
          <p:nvPr/>
        </p:nvSpPr>
        <p:spPr bwMode="auto">
          <a:xfrm>
            <a:off x="685800" y="762000"/>
            <a:ext cx="7864475" cy="1187450"/>
          </a:xfrm>
          <a:prstGeom prst="rect">
            <a:avLst/>
          </a:prstGeom>
          <a:noFill/>
          <a:ln w="9525">
            <a:noFill/>
            <a:miter lim="800000"/>
            <a:headEnd/>
            <a:tailEnd/>
          </a:ln>
          <a:effectLst/>
        </p:spPr>
        <p:txBody>
          <a:bodyPr>
            <a:spAutoFit/>
          </a:bodyPr>
          <a:lstStyle/>
          <a:p>
            <a:r>
              <a:rPr lang="en-US" dirty="0"/>
              <a:t>In 1897, J.J. Thomson used a cathode ray tube to deduce the presence of a negatively charged particle.</a:t>
            </a:r>
          </a:p>
        </p:txBody>
      </p:sp>
      <p:sp>
        <p:nvSpPr>
          <p:cNvPr id="10245" name="Text Box 5"/>
          <p:cNvSpPr txBox="1">
            <a:spLocks noChangeArrowheads="1"/>
          </p:cNvSpPr>
          <p:nvPr/>
        </p:nvSpPr>
        <p:spPr bwMode="auto">
          <a:xfrm>
            <a:off x="838200" y="5105400"/>
            <a:ext cx="7635875" cy="822325"/>
          </a:xfrm>
          <a:prstGeom prst="rect">
            <a:avLst/>
          </a:prstGeom>
          <a:noFill/>
          <a:ln w="9525">
            <a:noFill/>
            <a:miter lim="800000"/>
            <a:headEnd/>
            <a:tailEnd/>
          </a:ln>
          <a:effectLst/>
        </p:spPr>
        <p:txBody>
          <a:bodyPr>
            <a:spAutoFit/>
          </a:bodyPr>
          <a:lstStyle/>
          <a:p>
            <a:r>
              <a:rPr lang="en-US"/>
              <a:t>Cathode ray tubes pass electricity through a gas that is contained at a very low pressure.</a:t>
            </a:r>
          </a:p>
        </p:txBody>
      </p:sp>
      <p:pic>
        <p:nvPicPr>
          <p:cNvPr id="57346" name="Picture 2" descr="http://lrrpublic.cli.det.nsw.edu.au/lrrSecure/Sites/Web/physics_explorer/physics/lo/cathode_02/graphics/phy-HSC-41270-P1-fig0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368" y="1949450"/>
            <a:ext cx="6629400" cy="314960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endParaRPr lang="en-US" dirty="0"/>
          </a:p>
        </p:txBody>
      </p:sp>
    </p:spTree>
    <p:extLst>
      <p:ext uri="{BB962C8B-B14F-4D97-AF65-F5344CB8AC3E}">
        <p14:creationId xmlns:p14="http://schemas.microsoft.com/office/powerpoint/2010/main" val="35174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295400" y="304800"/>
            <a:ext cx="6629400" cy="609600"/>
          </a:xfrm>
        </p:spPr>
        <p:txBody>
          <a:bodyPr>
            <a:normAutofit fontScale="90000"/>
          </a:bodyPr>
          <a:lstStyle/>
          <a:p>
            <a:r>
              <a:rPr lang="en-US" dirty="0">
                <a:solidFill>
                  <a:srgbClr val="000000"/>
                </a:solidFill>
              </a:rPr>
              <a:t>Thomson’s Atomic Model</a:t>
            </a:r>
          </a:p>
        </p:txBody>
      </p:sp>
      <p:sp>
        <p:nvSpPr>
          <p:cNvPr id="16387" name="Text Box 3"/>
          <p:cNvSpPr txBox="1">
            <a:spLocks noChangeArrowheads="1"/>
          </p:cNvSpPr>
          <p:nvPr/>
        </p:nvSpPr>
        <p:spPr bwMode="auto">
          <a:xfrm>
            <a:off x="381000" y="3810000"/>
            <a:ext cx="8610600" cy="1187450"/>
          </a:xfrm>
          <a:prstGeom prst="rect">
            <a:avLst/>
          </a:prstGeom>
          <a:noFill/>
          <a:ln w="9525">
            <a:noFill/>
            <a:miter lim="800000"/>
            <a:headEnd/>
            <a:tailEnd/>
          </a:ln>
          <a:effectLst/>
        </p:spPr>
        <p:txBody>
          <a:bodyPr>
            <a:spAutoFit/>
          </a:bodyPr>
          <a:lstStyle/>
          <a:p>
            <a:r>
              <a:rPr lang="en-US"/>
              <a:t>Thomson believed that the electrons were like plums embedded in a positively charged “pudding,” thus it was called the “plum pudding” model.</a:t>
            </a:r>
          </a:p>
        </p:txBody>
      </p:sp>
      <p:pic>
        <p:nvPicPr>
          <p:cNvPr id="16388" name="Picture 4" descr="plumpudding"/>
          <p:cNvPicPr>
            <a:picLocks noChangeAspect="1" noChangeArrowheads="1"/>
          </p:cNvPicPr>
          <p:nvPr/>
        </p:nvPicPr>
        <p:blipFill>
          <a:blip r:embed="rId2"/>
          <a:srcRect/>
          <a:stretch>
            <a:fillRect/>
          </a:stretch>
        </p:blipFill>
        <p:spPr bwMode="auto">
          <a:xfrm>
            <a:off x="5105400" y="838200"/>
            <a:ext cx="3276600" cy="2892425"/>
          </a:xfrm>
          <a:prstGeom prst="rect">
            <a:avLst/>
          </a:prstGeom>
          <a:noFill/>
        </p:spPr>
      </p:pic>
      <p:pic>
        <p:nvPicPr>
          <p:cNvPr id="16389" name="Picture 5" descr="jjthomson"/>
          <p:cNvPicPr>
            <a:picLocks noChangeAspect="1" noChangeArrowheads="1"/>
          </p:cNvPicPr>
          <p:nvPr/>
        </p:nvPicPr>
        <p:blipFill>
          <a:blip r:embed="rId3"/>
          <a:srcRect/>
          <a:stretch>
            <a:fillRect/>
          </a:stretch>
        </p:blipFill>
        <p:spPr bwMode="auto">
          <a:xfrm>
            <a:off x="1524000" y="990600"/>
            <a:ext cx="1905000" cy="2794000"/>
          </a:xfrm>
          <a:prstGeom prst="rect">
            <a:avLst/>
          </a:prstGeom>
          <a:noFill/>
        </p:spPr>
      </p:pic>
    </p:spTree>
    <p:extLst>
      <p:ext uri="{BB962C8B-B14F-4D97-AF65-F5344CB8AC3E}">
        <p14:creationId xmlns:p14="http://schemas.microsoft.com/office/powerpoint/2010/main" val="266638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additive="base">
                                        <p:cTn id="7" dur="500" fill="hold"/>
                                        <p:tgtEl>
                                          <p:spTgt spid="16387"/>
                                        </p:tgtEl>
                                        <p:attrNameLst>
                                          <p:attrName>ppt_x</p:attrName>
                                        </p:attrNameLst>
                                      </p:cBhvr>
                                      <p:tavLst>
                                        <p:tav tm="0">
                                          <p:val>
                                            <p:strVal val="0-#ppt_w/2"/>
                                          </p:val>
                                        </p:tav>
                                        <p:tav tm="100000">
                                          <p:val>
                                            <p:strVal val="#ppt_x"/>
                                          </p:val>
                                        </p:tav>
                                      </p:tavLst>
                                    </p:anim>
                                    <p:anim calcmode="lin" valueType="num">
                                      <p:cBhvr additive="base">
                                        <p:cTn id="8" dur="500" fill="hold"/>
                                        <p:tgtEl>
                                          <p:spTgt spid="1638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Difference between solids, liquids, &amp; gases are the attractive forces amongst the particles and their energy.</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normAutofit/>
          </a:bodyPr>
          <a:lstStyle/>
          <a:p>
            <a:fld id="{CE8079A4-7AA8-4A4F-87E2-7781EC5097DD}" type="slidenum">
              <a:rPr lang="en-US" smtClean="0"/>
              <a:pPr/>
              <a:t>3</a:t>
            </a:fld>
            <a:endParaRPr lang="en-US" dirty="0"/>
          </a:p>
        </p:txBody>
      </p:sp>
      <p:sp>
        <p:nvSpPr>
          <p:cNvPr id="2" name="Title 1"/>
          <p:cNvSpPr>
            <a:spLocks noGrp="1"/>
          </p:cNvSpPr>
          <p:nvPr>
            <p:ph type="title"/>
          </p:nvPr>
        </p:nvSpPr>
        <p:spPr/>
        <p:txBody>
          <a:bodyPr/>
          <a:lstStyle/>
          <a:p>
            <a:r>
              <a:rPr lang="en-US" dirty="0" smtClean="0"/>
              <a:t>States of Matter</a:t>
            </a:r>
            <a:endParaRPr lang="en-US" dirty="0"/>
          </a:p>
        </p:txBody>
      </p:sp>
      <p:pic>
        <p:nvPicPr>
          <p:cNvPr id="7" name="Picture 5" descr="Microscopic view of a ga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419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Microscopic view of a liqui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67100" y="4419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Microscopic view of a soli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419600"/>
            <a:ext cx="990600" cy="990600"/>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8"/>
          <p:cNvSpPr>
            <a:spLocks noChangeArrowheads="1"/>
          </p:cNvSpPr>
          <p:nvPr/>
        </p:nvSpPr>
        <p:spPr bwMode="auto">
          <a:xfrm>
            <a:off x="1981200" y="5486400"/>
            <a:ext cx="5562600" cy="1371600"/>
          </a:xfrm>
          <a:prstGeom prst="rightArrow">
            <a:avLst>
              <a:gd name="adj1" fmla="val 50000"/>
              <a:gd name="adj2" fmla="val 101389"/>
            </a:avLst>
          </a:prstGeom>
          <a:solidFill>
            <a:schemeClr val="accent1"/>
          </a:solidFill>
          <a:ln w="9525">
            <a:solidFill>
              <a:schemeClr val="accent1"/>
            </a:solidFill>
            <a:miter lim="800000"/>
            <a:headEnd/>
            <a:tailEnd/>
          </a:ln>
          <a:effectLst/>
        </p:spPr>
        <p:txBody>
          <a:bodyPr wrap="none" anchor="ctr"/>
          <a:lstStyle/>
          <a:p>
            <a:pPr algn="ctr" eaLnBrk="0" hangingPunct="0"/>
            <a:r>
              <a:rPr lang="en-US" sz="2400" b="1" dirty="0" smtClean="0">
                <a:solidFill>
                  <a:srgbClr val="000000"/>
                </a:solidFill>
                <a:latin typeface="Tahoma" pitchFamily="34" charset="0"/>
              </a:rPr>
              <a:t> </a:t>
            </a:r>
            <a:r>
              <a:rPr lang="en-US" dirty="0" smtClean="0"/>
              <a:t>Force of attraction increase</a:t>
            </a:r>
            <a:endParaRPr lang="en-US" dirty="0"/>
          </a:p>
        </p:txBody>
      </p:sp>
      <p:sp>
        <p:nvSpPr>
          <p:cNvPr id="11" name="Left Arrow 10"/>
          <p:cNvSpPr/>
          <p:nvPr/>
        </p:nvSpPr>
        <p:spPr>
          <a:xfrm>
            <a:off x="1219200" y="3352800"/>
            <a:ext cx="5486400" cy="1219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Energy increases</a:t>
            </a:r>
            <a:endParaRPr lang="en-US" dirty="0"/>
          </a:p>
        </p:txBody>
      </p:sp>
    </p:spTree>
    <p:extLst>
      <p:ext uri="{BB962C8B-B14F-4D97-AF65-F5344CB8AC3E}">
        <p14:creationId xmlns:p14="http://schemas.microsoft.com/office/powerpoint/2010/main" val="113333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457200"/>
            <a:ext cx="7772400" cy="609600"/>
          </a:xfrm>
        </p:spPr>
        <p:txBody>
          <a:bodyPr>
            <a:normAutofit fontScale="90000"/>
          </a:bodyPr>
          <a:lstStyle/>
          <a:p>
            <a:r>
              <a:rPr lang="en-US" dirty="0">
                <a:solidFill>
                  <a:srgbClr val="000000"/>
                </a:solidFill>
                <a:effectLst>
                  <a:outerShdw blurRad="38100" dist="38100" dir="2700000" algn="tl">
                    <a:srgbClr val="808080"/>
                  </a:outerShdw>
                </a:effectLst>
              </a:rPr>
              <a:t>Rutherford’s Gold Foil Experiment</a:t>
            </a:r>
          </a:p>
        </p:txBody>
      </p:sp>
      <p:pic>
        <p:nvPicPr>
          <p:cNvPr id="13315" name="Picture 3" descr="ruthexp"/>
          <p:cNvPicPr>
            <a:picLocks noChangeAspect="1" noChangeArrowheads="1"/>
          </p:cNvPicPr>
          <p:nvPr/>
        </p:nvPicPr>
        <p:blipFill>
          <a:blip r:embed="rId2"/>
          <a:srcRect/>
          <a:stretch>
            <a:fillRect/>
          </a:stretch>
        </p:blipFill>
        <p:spPr bwMode="auto">
          <a:xfrm>
            <a:off x="533400" y="1066800"/>
            <a:ext cx="8077200" cy="2624138"/>
          </a:xfrm>
          <a:prstGeom prst="rect">
            <a:avLst/>
          </a:prstGeom>
          <a:noFill/>
        </p:spPr>
      </p:pic>
      <p:sp>
        <p:nvSpPr>
          <p:cNvPr id="13318" name="Text Box 6"/>
          <p:cNvSpPr txBox="1">
            <a:spLocks noChangeArrowheads="1"/>
          </p:cNvSpPr>
          <p:nvPr/>
        </p:nvSpPr>
        <p:spPr bwMode="auto">
          <a:xfrm>
            <a:off x="746125" y="4008438"/>
            <a:ext cx="7788275" cy="1938992"/>
          </a:xfrm>
          <a:prstGeom prst="rect">
            <a:avLst/>
          </a:prstGeom>
          <a:noFill/>
          <a:ln w="9525">
            <a:noFill/>
            <a:miter lim="800000"/>
            <a:headEnd/>
            <a:tailEnd/>
          </a:ln>
          <a:effectLst/>
        </p:spPr>
        <p:txBody>
          <a:bodyPr>
            <a:spAutoFit/>
          </a:bodyPr>
          <a:lstStyle/>
          <a:p>
            <a:pPr>
              <a:buClr>
                <a:schemeClr val="accent1"/>
              </a:buClr>
              <a:buFont typeface="Wingdings" pitchFamily="2" charset="2"/>
              <a:buChar char="q"/>
            </a:pPr>
            <a:r>
              <a:rPr lang="en-US" dirty="0"/>
              <a:t> Alpha particles are helium </a:t>
            </a:r>
            <a:r>
              <a:rPr lang="en-US" dirty="0" smtClean="0"/>
              <a:t>nuclei which are </a:t>
            </a:r>
            <a:r>
              <a:rPr lang="en-US" dirty="0"/>
              <a:t>large, positively charged particles</a:t>
            </a:r>
          </a:p>
          <a:p>
            <a:pPr>
              <a:buClr>
                <a:schemeClr val="accent1"/>
              </a:buClr>
              <a:buFont typeface="Wingdings" pitchFamily="2" charset="2"/>
              <a:buChar char="q"/>
            </a:pPr>
            <a:r>
              <a:rPr lang="en-US" dirty="0"/>
              <a:t> Particles were fired at a thin sheet of gold foil</a:t>
            </a:r>
          </a:p>
          <a:p>
            <a:pPr>
              <a:buClr>
                <a:schemeClr val="accent1"/>
              </a:buClr>
              <a:buFont typeface="Wingdings" pitchFamily="2" charset="2"/>
              <a:buChar char="q"/>
            </a:pPr>
            <a:r>
              <a:rPr lang="en-US" dirty="0"/>
              <a:t> Particle hits on the detecting screen (film) are recorded</a:t>
            </a:r>
          </a:p>
        </p:txBody>
      </p:sp>
    </p:spTree>
    <p:extLst>
      <p:ext uri="{BB962C8B-B14F-4D97-AF65-F5344CB8AC3E}">
        <p14:creationId xmlns:p14="http://schemas.microsoft.com/office/powerpoint/2010/main" val="294029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checkerboard(across)">
                                      <p:cBhvr>
                                        <p:cTn id="7" dur="500"/>
                                        <p:tgtEl>
                                          <p:spTgt spid="133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318">
                                            <p:txEl>
                                              <p:pRg st="0" end="0"/>
                                            </p:txEl>
                                          </p:spTgt>
                                        </p:tgtEl>
                                        <p:attrNameLst>
                                          <p:attrName>style.visibility</p:attrName>
                                        </p:attrNameLst>
                                      </p:cBhvr>
                                      <p:to>
                                        <p:strVal val="visible"/>
                                      </p:to>
                                    </p:set>
                                    <p:anim calcmode="lin" valueType="num">
                                      <p:cBhvr additive="base">
                                        <p:cTn id="12" dur="500" fill="hold"/>
                                        <p:tgtEl>
                                          <p:spTgt spid="1331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3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318">
                                            <p:txEl>
                                              <p:pRg st="1" end="1"/>
                                            </p:txEl>
                                          </p:spTgt>
                                        </p:tgtEl>
                                        <p:attrNameLst>
                                          <p:attrName>style.visibility</p:attrName>
                                        </p:attrNameLst>
                                      </p:cBhvr>
                                      <p:to>
                                        <p:strVal val="visible"/>
                                      </p:to>
                                    </p:set>
                                    <p:anim calcmode="lin" valueType="num">
                                      <p:cBhvr additive="base">
                                        <p:cTn id="18" dur="500" fill="hold"/>
                                        <p:tgtEl>
                                          <p:spTgt spid="1331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3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318">
                                            <p:txEl>
                                              <p:pRg st="2" end="2"/>
                                            </p:txEl>
                                          </p:spTgt>
                                        </p:tgtEl>
                                        <p:attrNameLst>
                                          <p:attrName>style.visibility</p:attrName>
                                        </p:attrNameLst>
                                      </p:cBhvr>
                                      <p:to>
                                        <p:strVal val="visible"/>
                                      </p:to>
                                    </p:set>
                                    <p:anim calcmode="lin" valueType="num">
                                      <p:cBhvr additive="base">
                                        <p:cTn id="24" dur="500" fill="hold"/>
                                        <p:tgtEl>
                                          <p:spTgt spid="1331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31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458200" cy="685482"/>
          </a:xfrm>
        </p:spPr>
        <p:txBody>
          <a:bodyPr>
            <a:normAutofit fontScale="90000"/>
          </a:bodyPr>
          <a:lstStyle/>
          <a:p>
            <a:pPr algn="ctr"/>
            <a:r>
              <a:rPr lang="en-US" dirty="0" smtClean="0">
                <a:solidFill>
                  <a:schemeClr val="tx1"/>
                </a:solidFill>
              </a:rPr>
              <a:t>Determining Atomic Structure</a:t>
            </a:r>
            <a:endParaRPr lang="en-US" dirty="0">
              <a:solidFill>
                <a:schemeClr val="tx1"/>
              </a:solidFill>
            </a:endParaRPr>
          </a:p>
        </p:txBody>
      </p:sp>
      <p:pic>
        <p:nvPicPr>
          <p:cNvPr id="6" name="Content Placeholder 5"/>
          <p:cNvPicPr>
            <a:picLocks noGrp="1" noChangeAspect="1"/>
          </p:cNvPicPr>
          <p:nvPr>
            <p:ph sz="quarter" idx="4294967295"/>
          </p:nvPr>
        </p:nvPicPr>
        <p:blipFill rotWithShape="1">
          <a:blip r:embed="rId2"/>
          <a:srcRect l="4325" t="3183" r="4680" b="2625"/>
          <a:stretch/>
        </p:blipFill>
        <p:spPr>
          <a:xfrm>
            <a:off x="304800" y="1066800"/>
            <a:ext cx="2912225" cy="3014507"/>
          </a:xfrm>
          <a:prstGeom prst="rect">
            <a:avLst/>
          </a:prstGeom>
        </p:spPr>
      </p:pic>
      <p:sp>
        <p:nvSpPr>
          <p:cNvPr id="5" name="Content Placeholder 4"/>
          <p:cNvSpPr>
            <a:spLocks noGrp="1"/>
          </p:cNvSpPr>
          <p:nvPr>
            <p:ph sz="quarter" idx="4294967295"/>
          </p:nvPr>
        </p:nvSpPr>
        <p:spPr>
          <a:xfrm>
            <a:off x="3733800" y="838200"/>
            <a:ext cx="3899623" cy="3605212"/>
          </a:xfrm>
          <a:prstGeom prst="rect">
            <a:avLst/>
          </a:prstGeom>
        </p:spPr>
        <p:txBody>
          <a:bodyPr>
            <a:normAutofit/>
          </a:bodyPr>
          <a:lstStyle/>
          <a:p>
            <a:r>
              <a:rPr lang="en-US" dirty="0" smtClean="0"/>
              <a:t>Atomic Number is equal to the number of protons in the nucleus.</a:t>
            </a:r>
          </a:p>
          <a:p>
            <a:r>
              <a:rPr lang="en-US" dirty="0" smtClean="0"/>
              <a:t>Abbreviated as Z</a:t>
            </a:r>
          </a:p>
          <a:p>
            <a:pPr lvl="1"/>
            <a:r>
              <a:rPr lang="en-US" dirty="0" smtClean="0"/>
              <a:t>It is like a social security </a:t>
            </a:r>
            <a:r>
              <a:rPr lang="en-US" dirty="0"/>
              <a:t>n</a:t>
            </a:r>
            <a:r>
              <a:rPr lang="en-US" dirty="0" smtClean="0"/>
              <a:t>umber because it identifies the element.</a:t>
            </a:r>
          </a:p>
          <a:p>
            <a:pPr lvl="1"/>
            <a:r>
              <a:rPr lang="en-US" dirty="0" smtClean="0"/>
              <a:t>No two elements have the same atomic number.</a:t>
            </a:r>
            <a:endParaRPr lang="en-US" dirty="0"/>
          </a:p>
        </p:txBody>
      </p:sp>
      <p:graphicFrame>
        <p:nvGraphicFramePr>
          <p:cNvPr id="7" name="Group 61"/>
          <p:cNvGraphicFramePr>
            <a:graphicFrameLocks noGrp="1"/>
          </p:cNvGraphicFramePr>
          <p:nvPr>
            <p:extLst>
              <p:ext uri="{D42A27DB-BD31-4B8C-83A1-F6EECF244321}">
                <p14:modId xmlns:p14="http://schemas.microsoft.com/office/powerpoint/2010/main" val="4085291543"/>
              </p:ext>
            </p:extLst>
          </p:nvPr>
        </p:nvGraphicFramePr>
        <p:xfrm>
          <a:off x="1295400" y="4267200"/>
          <a:ext cx="6096000" cy="2057400"/>
        </p:xfrm>
        <a:graphic>
          <a:graphicData uri="http://schemas.openxmlformats.org/drawingml/2006/table">
            <a:tbl>
              <a:tblPr/>
              <a:tblGrid>
                <a:gridCol w="2032000"/>
                <a:gridCol w="2032000"/>
                <a:gridCol w="2032000"/>
              </a:tblGrid>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Comic Sans MS" pitchFamily="66" charset="0"/>
                        </a:rPr>
                        <a:t>Element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Comic Sans MS" pitchFamily="66" charset="0"/>
                        </a:rPr>
                        <a:t># of protons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Comic Sans MS" pitchFamily="66" charset="0"/>
                        </a:rPr>
                        <a:t>Atomic # (Z)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rPr>
                        <a:t>Carbon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Comic Sans MS" pitchFamily="66"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Comic Sans MS" pitchFamily="66" charset="0"/>
                        </a:rPr>
                        <a:t>Phosphorus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Comic Sans MS" pitchFamily="66"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Comic Sans MS" pitchFamily="66"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Comic Sans MS" pitchFamily="66" charset="0"/>
                        </a:rPr>
                        <a:t>Gold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Comic Sans MS" pitchFamily="66" charset="0"/>
                        </a:rPr>
                        <a:t>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rPr>
                        <a:t>79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4902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76200"/>
            <a:ext cx="7772400" cy="609600"/>
          </a:xfrm>
        </p:spPr>
        <p:txBody>
          <a:bodyPr>
            <a:normAutofit fontScale="90000"/>
          </a:bodyPr>
          <a:lstStyle/>
          <a:p>
            <a:r>
              <a:rPr lang="en-US" u="sng" dirty="0">
                <a:solidFill>
                  <a:schemeClr val="tx1"/>
                </a:solidFill>
              </a:rPr>
              <a:t>Mass Number</a:t>
            </a:r>
          </a:p>
        </p:txBody>
      </p:sp>
      <p:sp>
        <p:nvSpPr>
          <p:cNvPr id="18435" name="Text Box 3"/>
          <p:cNvSpPr txBox="1">
            <a:spLocks noChangeArrowheads="1"/>
          </p:cNvSpPr>
          <p:nvPr/>
        </p:nvSpPr>
        <p:spPr bwMode="auto">
          <a:xfrm>
            <a:off x="1143000" y="685800"/>
            <a:ext cx="6781800" cy="822325"/>
          </a:xfrm>
          <a:prstGeom prst="rect">
            <a:avLst/>
          </a:prstGeom>
          <a:noFill/>
          <a:ln w="9525">
            <a:noFill/>
            <a:miter lim="800000"/>
            <a:headEnd/>
            <a:tailEnd/>
          </a:ln>
          <a:effectLst/>
        </p:spPr>
        <p:txBody>
          <a:bodyPr>
            <a:spAutoFit/>
          </a:bodyPr>
          <a:lstStyle/>
          <a:p>
            <a:pPr fontAlgn="base">
              <a:spcBef>
                <a:spcPct val="0"/>
              </a:spcBef>
              <a:spcAft>
                <a:spcPct val="0"/>
              </a:spcAft>
            </a:pPr>
            <a:r>
              <a:rPr lang="en-US" sz="2400" b="1" dirty="0">
                <a:solidFill>
                  <a:srgbClr val="000000"/>
                </a:solidFill>
                <a:latin typeface="Comic Sans MS" pitchFamily="66" charset="0"/>
              </a:rPr>
              <a:t>Mass number is the number of protons and neutrons in the nucleus of an isotope.</a:t>
            </a:r>
          </a:p>
        </p:txBody>
      </p:sp>
      <p:sp>
        <p:nvSpPr>
          <p:cNvPr id="18436" name="Text Box 4"/>
          <p:cNvSpPr txBox="1">
            <a:spLocks noChangeArrowheads="1"/>
          </p:cNvSpPr>
          <p:nvPr/>
        </p:nvSpPr>
        <p:spPr bwMode="auto">
          <a:xfrm>
            <a:off x="2954338" y="1524000"/>
            <a:ext cx="3065462"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400" b="1" dirty="0">
                <a:solidFill>
                  <a:srgbClr val="B4B392">
                    <a:lumMod val="50000"/>
                  </a:srgbClr>
                </a:solidFill>
                <a:latin typeface="Comic Sans MS" pitchFamily="66" charset="0"/>
              </a:rPr>
              <a:t>Mass # = p</a:t>
            </a:r>
            <a:r>
              <a:rPr lang="en-US" sz="2800" b="1" baseline="30000" dirty="0">
                <a:solidFill>
                  <a:srgbClr val="B4B392">
                    <a:lumMod val="50000"/>
                  </a:srgbClr>
                </a:solidFill>
                <a:latin typeface="Comic Sans MS" pitchFamily="66" charset="0"/>
              </a:rPr>
              <a:t>+</a:t>
            </a:r>
            <a:r>
              <a:rPr lang="en-US" sz="2400" b="1" dirty="0">
                <a:solidFill>
                  <a:srgbClr val="B4B392">
                    <a:lumMod val="50000"/>
                  </a:srgbClr>
                </a:solidFill>
                <a:latin typeface="Comic Sans MS" pitchFamily="66" charset="0"/>
              </a:rPr>
              <a:t>  +  n</a:t>
            </a:r>
            <a:r>
              <a:rPr lang="en-US" sz="2400" b="1" baseline="30000" dirty="0">
                <a:solidFill>
                  <a:srgbClr val="B4B392">
                    <a:lumMod val="50000"/>
                  </a:srgbClr>
                </a:solidFill>
                <a:latin typeface="Comic Sans MS" pitchFamily="66" charset="0"/>
              </a:rPr>
              <a:t>0</a:t>
            </a:r>
          </a:p>
        </p:txBody>
      </p:sp>
      <p:graphicFrame>
        <p:nvGraphicFramePr>
          <p:cNvPr id="18492" name="Group 60"/>
          <p:cNvGraphicFramePr>
            <a:graphicFrameLocks noGrp="1"/>
          </p:cNvGraphicFramePr>
          <p:nvPr>
            <p:extLst>
              <p:ext uri="{D42A27DB-BD31-4B8C-83A1-F6EECF244321}">
                <p14:modId xmlns:p14="http://schemas.microsoft.com/office/powerpoint/2010/main" val="1420514950"/>
              </p:ext>
            </p:extLst>
          </p:nvPr>
        </p:nvGraphicFramePr>
        <p:xfrm>
          <a:off x="609600" y="2133600"/>
          <a:ext cx="8001000" cy="2209800"/>
        </p:xfrm>
        <a:graphic>
          <a:graphicData uri="http://schemas.openxmlformats.org/drawingml/2006/table">
            <a:tbl>
              <a:tblPr/>
              <a:tblGrid>
                <a:gridCol w="3429000"/>
                <a:gridCol w="1219200"/>
                <a:gridCol w="914400"/>
                <a:gridCol w="914400"/>
                <a:gridCol w="1524000"/>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accent6">
                              <a:lumMod val="50000"/>
                            </a:schemeClr>
                          </a:solidFill>
                          <a:effectLst/>
                          <a:latin typeface="Comic Sans MS" pitchFamily="66" charset="0"/>
                        </a:rPr>
                        <a:t>Nuclide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accent6">
                              <a:lumMod val="50000"/>
                            </a:schemeClr>
                          </a:solidFill>
                          <a:effectLst/>
                          <a:latin typeface="Comic Sans MS" pitchFamily="66" charset="0"/>
                        </a:rPr>
                        <a:t>p</a:t>
                      </a:r>
                      <a:r>
                        <a:rPr kumimoji="0" lang="en-US" sz="2800" b="1" i="0" u="none" strike="noStrike" cap="none" normalizeH="0" baseline="30000" dirty="0" smtClean="0">
                          <a:ln>
                            <a:noFill/>
                          </a:ln>
                          <a:solidFill>
                            <a:schemeClr val="accent6">
                              <a:lumMod val="50000"/>
                            </a:schemeClr>
                          </a:solidFill>
                          <a:effectLst/>
                          <a:latin typeface="Comic Sans MS" pitchFamily="66"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accent6">
                              <a:lumMod val="50000"/>
                            </a:schemeClr>
                          </a:solidFill>
                          <a:effectLst/>
                          <a:latin typeface="Comic Sans MS" pitchFamily="66" charset="0"/>
                        </a:rPr>
                        <a:t>n</a:t>
                      </a:r>
                      <a:r>
                        <a:rPr kumimoji="0" lang="en-US" sz="2800" b="1" i="0" u="none" strike="noStrike" cap="none" normalizeH="0" baseline="30000" dirty="0" smtClean="0">
                          <a:ln>
                            <a:noFill/>
                          </a:ln>
                          <a:solidFill>
                            <a:schemeClr val="accent6">
                              <a:lumMod val="50000"/>
                            </a:schemeClr>
                          </a:solidFill>
                          <a:effectLst/>
                          <a:latin typeface="Comic Sans MS" pitchFamily="66"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accent6">
                              <a:lumMod val="50000"/>
                            </a:schemeClr>
                          </a:solidFill>
                          <a:effectLst/>
                          <a:latin typeface="Comic Sans MS" pitchFamily="66" charset="0"/>
                        </a:rPr>
                        <a:t>e</a:t>
                      </a:r>
                      <a:r>
                        <a:rPr kumimoji="0" lang="en-US" sz="2800" b="1" i="0" u="none" strike="noStrike" cap="none" normalizeH="0" baseline="30000" dirty="0" smtClean="0">
                          <a:ln>
                            <a:noFill/>
                          </a:ln>
                          <a:solidFill>
                            <a:schemeClr val="accent6">
                              <a:lumMod val="50000"/>
                            </a:schemeClr>
                          </a:solidFill>
                          <a:effectLst/>
                          <a:latin typeface="Comic Sans MS" pitchFamily="66"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accent6">
                              <a:lumMod val="50000"/>
                            </a:schemeClr>
                          </a:solidFill>
                          <a:effectLst/>
                          <a:latin typeface="Comic Sans MS" pitchFamily="66" charset="0"/>
                        </a:rPr>
                        <a:t>Mass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rPr>
                        <a:t>Oxygen -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Comic Sans MS" pitchFamily="66"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rPr>
                        <a:t>           -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Comic Sans MS" pitchFamily="66"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Comic Sans MS" pitchFamily="66" charset="0"/>
                        </a:rPr>
                        <a:t>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rPr>
                        <a:t>                - 31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80" name="Text Box 48"/>
          <p:cNvSpPr txBox="1">
            <a:spLocks noChangeArrowheads="1"/>
          </p:cNvSpPr>
          <p:nvPr/>
        </p:nvSpPr>
        <p:spPr bwMode="auto">
          <a:xfrm>
            <a:off x="4487069" y="2757616"/>
            <a:ext cx="369887"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400" b="1" dirty="0">
                <a:solidFill>
                  <a:srgbClr val="000000"/>
                </a:solidFill>
                <a:latin typeface="Comic Sans MS" pitchFamily="66" charset="0"/>
              </a:rPr>
              <a:t>8</a:t>
            </a:r>
          </a:p>
        </p:txBody>
      </p:sp>
      <p:sp>
        <p:nvSpPr>
          <p:cNvPr id="18481" name="Text Box 49"/>
          <p:cNvSpPr txBox="1">
            <a:spLocks noChangeArrowheads="1"/>
          </p:cNvSpPr>
          <p:nvPr/>
        </p:nvSpPr>
        <p:spPr bwMode="auto">
          <a:xfrm>
            <a:off x="6400800" y="2743200"/>
            <a:ext cx="369888"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400" b="1" dirty="0">
                <a:solidFill>
                  <a:srgbClr val="000000"/>
                </a:solidFill>
                <a:latin typeface="Comic Sans MS" pitchFamily="66" charset="0"/>
              </a:rPr>
              <a:t>8</a:t>
            </a:r>
          </a:p>
        </p:txBody>
      </p:sp>
      <p:sp>
        <p:nvSpPr>
          <p:cNvPr id="18482" name="Text Box 50"/>
          <p:cNvSpPr txBox="1">
            <a:spLocks noChangeArrowheads="1"/>
          </p:cNvSpPr>
          <p:nvPr/>
        </p:nvSpPr>
        <p:spPr bwMode="auto">
          <a:xfrm>
            <a:off x="7467600" y="2743200"/>
            <a:ext cx="555625"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400" b="1" dirty="0">
                <a:solidFill>
                  <a:srgbClr val="000000"/>
                </a:solidFill>
                <a:latin typeface="Comic Sans MS" pitchFamily="66" charset="0"/>
              </a:rPr>
              <a:t>18</a:t>
            </a:r>
          </a:p>
        </p:txBody>
      </p:sp>
      <p:sp>
        <p:nvSpPr>
          <p:cNvPr id="18483" name="Text Box 51"/>
          <p:cNvSpPr txBox="1">
            <a:spLocks noChangeArrowheads="1"/>
          </p:cNvSpPr>
          <p:nvPr/>
        </p:nvSpPr>
        <p:spPr bwMode="auto">
          <a:xfrm>
            <a:off x="1905000" y="2743200"/>
            <a:ext cx="555625"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400" b="1" dirty="0">
                <a:solidFill>
                  <a:srgbClr val="000000"/>
                </a:solidFill>
                <a:latin typeface="Comic Sans MS" pitchFamily="66" charset="0"/>
              </a:rPr>
              <a:t>18</a:t>
            </a:r>
          </a:p>
        </p:txBody>
      </p:sp>
      <p:sp>
        <p:nvSpPr>
          <p:cNvPr id="18484" name="Text Box 52"/>
          <p:cNvSpPr txBox="1">
            <a:spLocks noChangeArrowheads="1"/>
          </p:cNvSpPr>
          <p:nvPr/>
        </p:nvSpPr>
        <p:spPr bwMode="auto">
          <a:xfrm>
            <a:off x="609600" y="3276600"/>
            <a:ext cx="1273175"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400" b="1" dirty="0">
                <a:solidFill>
                  <a:srgbClr val="000000"/>
                </a:solidFill>
                <a:latin typeface="Comic Sans MS" pitchFamily="66" charset="0"/>
              </a:rPr>
              <a:t>Arsenic</a:t>
            </a:r>
          </a:p>
        </p:txBody>
      </p:sp>
      <p:sp>
        <p:nvSpPr>
          <p:cNvPr id="18485" name="Text Box 53"/>
          <p:cNvSpPr txBox="1">
            <a:spLocks noChangeArrowheads="1"/>
          </p:cNvSpPr>
          <p:nvPr/>
        </p:nvSpPr>
        <p:spPr bwMode="auto">
          <a:xfrm>
            <a:off x="2111375" y="3276600"/>
            <a:ext cx="555625"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400" b="1" dirty="0">
                <a:solidFill>
                  <a:srgbClr val="000000"/>
                </a:solidFill>
                <a:latin typeface="Comic Sans MS" pitchFamily="66" charset="0"/>
              </a:rPr>
              <a:t>75</a:t>
            </a:r>
          </a:p>
        </p:txBody>
      </p:sp>
      <p:sp>
        <p:nvSpPr>
          <p:cNvPr id="18486" name="Text Box 54"/>
          <p:cNvSpPr txBox="1">
            <a:spLocks noChangeArrowheads="1"/>
          </p:cNvSpPr>
          <p:nvPr/>
        </p:nvSpPr>
        <p:spPr bwMode="auto">
          <a:xfrm>
            <a:off x="6324600" y="3276600"/>
            <a:ext cx="555625"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400" b="1" dirty="0">
                <a:solidFill>
                  <a:srgbClr val="000000"/>
                </a:solidFill>
                <a:latin typeface="Comic Sans MS" pitchFamily="66" charset="0"/>
              </a:rPr>
              <a:t>33</a:t>
            </a:r>
          </a:p>
        </p:txBody>
      </p:sp>
      <p:sp>
        <p:nvSpPr>
          <p:cNvPr id="18487" name="Text Box 55"/>
          <p:cNvSpPr txBox="1">
            <a:spLocks noChangeArrowheads="1"/>
          </p:cNvSpPr>
          <p:nvPr/>
        </p:nvSpPr>
        <p:spPr bwMode="auto">
          <a:xfrm>
            <a:off x="7467600" y="3276600"/>
            <a:ext cx="555625"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400" b="1" dirty="0">
                <a:solidFill>
                  <a:srgbClr val="000000"/>
                </a:solidFill>
                <a:latin typeface="Comic Sans MS" pitchFamily="66" charset="0"/>
              </a:rPr>
              <a:t>75</a:t>
            </a:r>
          </a:p>
        </p:txBody>
      </p:sp>
      <p:sp>
        <p:nvSpPr>
          <p:cNvPr id="18493" name="Text Box 61"/>
          <p:cNvSpPr txBox="1">
            <a:spLocks noChangeArrowheads="1"/>
          </p:cNvSpPr>
          <p:nvPr/>
        </p:nvSpPr>
        <p:spPr bwMode="auto">
          <a:xfrm>
            <a:off x="655638" y="3810000"/>
            <a:ext cx="1782762"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400" b="1" dirty="0">
                <a:solidFill>
                  <a:srgbClr val="000000"/>
                </a:solidFill>
                <a:latin typeface="Comic Sans MS" pitchFamily="66" charset="0"/>
              </a:rPr>
              <a:t>Phosphorus</a:t>
            </a:r>
          </a:p>
        </p:txBody>
      </p:sp>
      <p:sp>
        <p:nvSpPr>
          <p:cNvPr id="18494" name="Text Box 62"/>
          <p:cNvSpPr txBox="1">
            <a:spLocks noChangeArrowheads="1"/>
          </p:cNvSpPr>
          <p:nvPr/>
        </p:nvSpPr>
        <p:spPr bwMode="auto">
          <a:xfrm>
            <a:off x="6324600" y="3810000"/>
            <a:ext cx="555625"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400" b="1" dirty="0">
                <a:solidFill>
                  <a:srgbClr val="000000"/>
                </a:solidFill>
                <a:latin typeface="Comic Sans MS" pitchFamily="66" charset="0"/>
              </a:rPr>
              <a:t>15</a:t>
            </a:r>
          </a:p>
        </p:txBody>
      </p:sp>
      <p:sp>
        <p:nvSpPr>
          <p:cNvPr id="18495" name="Text Box 63"/>
          <p:cNvSpPr txBox="1">
            <a:spLocks noChangeArrowheads="1"/>
          </p:cNvSpPr>
          <p:nvPr/>
        </p:nvSpPr>
        <p:spPr bwMode="auto">
          <a:xfrm>
            <a:off x="7467600" y="3810000"/>
            <a:ext cx="555625"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400" b="1" dirty="0">
                <a:solidFill>
                  <a:srgbClr val="000000"/>
                </a:solidFill>
                <a:latin typeface="Comic Sans MS" pitchFamily="66" charset="0"/>
              </a:rPr>
              <a:t>31</a:t>
            </a:r>
          </a:p>
        </p:txBody>
      </p:sp>
      <p:sp>
        <p:nvSpPr>
          <p:cNvPr id="18496" name="Text Box 64"/>
          <p:cNvSpPr txBox="1">
            <a:spLocks noChangeArrowheads="1"/>
          </p:cNvSpPr>
          <p:nvPr/>
        </p:nvSpPr>
        <p:spPr bwMode="auto">
          <a:xfrm>
            <a:off x="5410200" y="3810000"/>
            <a:ext cx="555625"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400" b="1" dirty="0">
                <a:solidFill>
                  <a:srgbClr val="000000"/>
                </a:solidFill>
                <a:latin typeface="Comic Sans MS" pitchFamily="66" charset="0"/>
              </a:rPr>
              <a:t>16</a:t>
            </a:r>
          </a:p>
        </p:txBody>
      </p:sp>
      <p:sp>
        <p:nvSpPr>
          <p:cNvPr id="2" name="TextBox 1"/>
          <p:cNvSpPr txBox="1"/>
          <p:nvPr/>
        </p:nvSpPr>
        <p:spPr>
          <a:xfrm>
            <a:off x="669744" y="4724400"/>
            <a:ext cx="4564070" cy="523220"/>
          </a:xfrm>
          <a:prstGeom prst="rect">
            <a:avLst/>
          </a:prstGeom>
          <a:noFill/>
        </p:spPr>
        <p:txBody>
          <a:bodyPr wrap="none" rtlCol="0">
            <a:spAutoFit/>
          </a:bodyPr>
          <a:lstStyle/>
          <a:p>
            <a:pPr fontAlgn="base">
              <a:spcBef>
                <a:spcPct val="0"/>
              </a:spcBef>
              <a:spcAft>
                <a:spcPct val="0"/>
              </a:spcAft>
            </a:pPr>
            <a:r>
              <a:rPr lang="en-US" sz="2400" b="1" dirty="0">
                <a:solidFill>
                  <a:srgbClr val="000000"/>
                </a:solidFill>
                <a:latin typeface="Comic Sans MS" pitchFamily="66" charset="0"/>
              </a:rPr>
              <a:t>Mass # is abbreviated as  </a:t>
            </a:r>
            <a:r>
              <a:rPr lang="en-US" sz="2800" b="1" dirty="0">
                <a:solidFill>
                  <a:srgbClr val="000000"/>
                </a:solidFill>
                <a:latin typeface="Comic Sans MS" pitchFamily="66" charset="0"/>
              </a:rPr>
              <a:t>A</a:t>
            </a:r>
          </a:p>
        </p:txBody>
      </p:sp>
    </p:spTree>
    <p:extLst>
      <p:ext uri="{BB962C8B-B14F-4D97-AF65-F5344CB8AC3E}">
        <p14:creationId xmlns:p14="http://schemas.microsoft.com/office/powerpoint/2010/main" val="161774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slide(fromTop)">
                                      <p:cBhvr>
                                        <p:cTn id="7" dur="500"/>
                                        <p:tgtEl>
                                          <p:spTgt spid="1843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18492"/>
                                        </p:tgtEl>
                                        <p:attrNameLst>
                                          <p:attrName>style.visibility</p:attrName>
                                        </p:attrNameLst>
                                      </p:cBhvr>
                                      <p:to>
                                        <p:strVal val="visible"/>
                                      </p:to>
                                    </p:set>
                                    <p:animEffect transition="in" filter="slide(fromTop)">
                                      <p:cBhvr>
                                        <p:cTn id="12" dur="500"/>
                                        <p:tgtEl>
                                          <p:spTgt spid="1849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8480"/>
                                        </p:tgtEl>
                                        <p:attrNameLst>
                                          <p:attrName>style.visibility</p:attrName>
                                        </p:attrNameLst>
                                      </p:cBhvr>
                                      <p:to>
                                        <p:strVal val="visible"/>
                                      </p:to>
                                    </p:set>
                                    <p:animEffect transition="in" filter="slide(fromTop)">
                                      <p:cBhvr>
                                        <p:cTn id="17" dur="500"/>
                                        <p:tgtEl>
                                          <p:spTgt spid="1848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8481"/>
                                        </p:tgtEl>
                                        <p:attrNameLst>
                                          <p:attrName>style.visibility</p:attrName>
                                        </p:attrNameLst>
                                      </p:cBhvr>
                                      <p:to>
                                        <p:strVal val="visible"/>
                                      </p:to>
                                    </p:set>
                                    <p:animEffect transition="in" filter="slide(fromTop)">
                                      <p:cBhvr>
                                        <p:cTn id="22" dur="500"/>
                                        <p:tgtEl>
                                          <p:spTgt spid="18481"/>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8482"/>
                                        </p:tgtEl>
                                        <p:attrNameLst>
                                          <p:attrName>style.visibility</p:attrName>
                                        </p:attrNameLst>
                                      </p:cBhvr>
                                      <p:to>
                                        <p:strVal val="visible"/>
                                      </p:to>
                                    </p:set>
                                    <p:animEffect transition="in" filter="slide(fromTop)">
                                      <p:cBhvr>
                                        <p:cTn id="27" dur="500"/>
                                        <p:tgtEl>
                                          <p:spTgt spid="18482"/>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18483"/>
                                        </p:tgtEl>
                                        <p:attrNameLst>
                                          <p:attrName>style.visibility</p:attrName>
                                        </p:attrNameLst>
                                      </p:cBhvr>
                                      <p:to>
                                        <p:strVal val="visible"/>
                                      </p:to>
                                    </p:set>
                                    <p:animEffect transition="in" filter="slide(fromTop)">
                                      <p:cBhvr>
                                        <p:cTn id="32" dur="500"/>
                                        <p:tgtEl>
                                          <p:spTgt spid="18483"/>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18484"/>
                                        </p:tgtEl>
                                        <p:attrNameLst>
                                          <p:attrName>style.visibility</p:attrName>
                                        </p:attrNameLst>
                                      </p:cBhvr>
                                      <p:to>
                                        <p:strVal val="visible"/>
                                      </p:to>
                                    </p:set>
                                    <p:animEffect transition="in" filter="slide(fromTop)">
                                      <p:cBhvr>
                                        <p:cTn id="37" dur="500"/>
                                        <p:tgtEl>
                                          <p:spTgt spid="18484"/>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18486"/>
                                        </p:tgtEl>
                                        <p:attrNameLst>
                                          <p:attrName>style.visibility</p:attrName>
                                        </p:attrNameLst>
                                      </p:cBhvr>
                                      <p:to>
                                        <p:strVal val="visible"/>
                                      </p:to>
                                    </p:set>
                                    <p:animEffect transition="in" filter="slide(fromTop)">
                                      <p:cBhvr>
                                        <p:cTn id="42" dur="500"/>
                                        <p:tgtEl>
                                          <p:spTgt spid="18486"/>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18487"/>
                                        </p:tgtEl>
                                        <p:attrNameLst>
                                          <p:attrName>style.visibility</p:attrName>
                                        </p:attrNameLst>
                                      </p:cBhvr>
                                      <p:to>
                                        <p:strVal val="visible"/>
                                      </p:to>
                                    </p:set>
                                    <p:animEffect transition="in" filter="slide(fromTop)">
                                      <p:cBhvr>
                                        <p:cTn id="47" dur="500"/>
                                        <p:tgtEl>
                                          <p:spTgt spid="18487"/>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1" fill="hold" grpId="0" nodeType="clickEffect">
                                  <p:stCondLst>
                                    <p:cond delay="0"/>
                                  </p:stCondLst>
                                  <p:childTnLst>
                                    <p:set>
                                      <p:cBhvr>
                                        <p:cTn id="51" dur="1" fill="hold">
                                          <p:stCondLst>
                                            <p:cond delay="0"/>
                                          </p:stCondLst>
                                        </p:cTn>
                                        <p:tgtEl>
                                          <p:spTgt spid="18485"/>
                                        </p:tgtEl>
                                        <p:attrNameLst>
                                          <p:attrName>style.visibility</p:attrName>
                                        </p:attrNameLst>
                                      </p:cBhvr>
                                      <p:to>
                                        <p:strVal val="visible"/>
                                      </p:to>
                                    </p:set>
                                    <p:animEffect transition="in" filter="slide(fromTop)">
                                      <p:cBhvr>
                                        <p:cTn id="52" dur="500"/>
                                        <p:tgtEl>
                                          <p:spTgt spid="18485"/>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1" fill="hold" grpId="0" nodeType="clickEffect">
                                  <p:stCondLst>
                                    <p:cond delay="0"/>
                                  </p:stCondLst>
                                  <p:childTnLst>
                                    <p:set>
                                      <p:cBhvr>
                                        <p:cTn id="56" dur="1" fill="hold">
                                          <p:stCondLst>
                                            <p:cond delay="0"/>
                                          </p:stCondLst>
                                        </p:cTn>
                                        <p:tgtEl>
                                          <p:spTgt spid="18495"/>
                                        </p:tgtEl>
                                        <p:attrNameLst>
                                          <p:attrName>style.visibility</p:attrName>
                                        </p:attrNameLst>
                                      </p:cBhvr>
                                      <p:to>
                                        <p:strVal val="visible"/>
                                      </p:to>
                                    </p:set>
                                    <p:animEffect transition="in" filter="slide(fromTop)">
                                      <p:cBhvr>
                                        <p:cTn id="57" dur="500"/>
                                        <p:tgtEl>
                                          <p:spTgt spid="18495"/>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1" fill="hold" grpId="0" nodeType="clickEffect">
                                  <p:stCondLst>
                                    <p:cond delay="0"/>
                                  </p:stCondLst>
                                  <p:childTnLst>
                                    <p:set>
                                      <p:cBhvr>
                                        <p:cTn id="61" dur="1" fill="hold">
                                          <p:stCondLst>
                                            <p:cond delay="0"/>
                                          </p:stCondLst>
                                        </p:cTn>
                                        <p:tgtEl>
                                          <p:spTgt spid="18493"/>
                                        </p:tgtEl>
                                        <p:attrNameLst>
                                          <p:attrName>style.visibility</p:attrName>
                                        </p:attrNameLst>
                                      </p:cBhvr>
                                      <p:to>
                                        <p:strVal val="visible"/>
                                      </p:to>
                                    </p:set>
                                    <p:animEffect transition="in" filter="slide(fromTop)">
                                      <p:cBhvr>
                                        <p:cTn id="62" dur="500"/>
                                        <p:tgtEl>
                                          <p:spTgt spid="18493"/>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1" fill="hold" grpId="0" nodeType="clickEffect">
                                  <p:stCondLst>
                                    <p:cond delay="0"/>
                                  </p:stCondLst>
                                  <p:childTnLst>
                                    <p:set>
                                      <p:cBhvr>
                                        <p:cTn id="66" dur="1" fill="hold">
                                          <p:stCondLst>
                                            <p:cond delay="0"/>
                                          </p:stCondLst>
                                        </p:cTn>
                                        <p:tgtEl>
                                          <p:spTgt spid="18494"/>
                                        </p:tgtEl>
                                        <p:attrNameLst>
                                          <p:attrName>style.visibility</p:attrName>
                                        </p:attrNameLst>
                                      </p:cBhvr>
                                      <p:to>
                                        <p:strVal val="visible"/>
                                      </p:to>
                                    </p:set>
                                    <p:animEffect transition="in" filter="slide(fromTop)">
                                      <p:cBhvr>
                                        <p:cTn id="67" dur="500"/>
                                        <p:tgtEl>
                                          <p:spTgt spid="18494"/>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1" fill="hold" grpId="0" nodeType="clickEffect">
                                  <p:stCondLst>
                                    <p:cond delay="0"/>
                                  </p:stCondLst>
                                  <p:childTnLst>
                                    <p:set>
                                      <p:cBhvr>
                                        <p:cTn id="71" dur="1" fill="hold">
                                          <p:stCondLst>
                                            <p:cond delay="0"/>
                                          </p:stCondLst>
                                        </p:cTn>
                                        <p:tgtEl>
                                          <p:spTgt spid="18496"/>
                                        </p:tgtEl>
                                        <p:attrNameLst>
                                          <p:attrName>style.visibility</p:attrName>
                                        </p:attrNameLst>
                                      </p:cBhvr>
                                      <p:to>
                                        <p:strVal val="visible"/>
                                      </p:to>
                                    </p:set>
                                    <p:animEffect transition="in" filter="slide(fromTop)">
                                      <p:cBhvr>
                                        <p:cTn id="72" dur="500"/>
                                        <p:tgtEl>
                                          <p:spTgt spid="1849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
                                            <p:txEl>
                                              <p:pRg st="0" end="0"/>
                                            </p:txEl>
                                          </p:spTgt>
                                        </p:tgtEl>
                                        <p:attrNameLst>
                                          <p:attrName>style.visibility</p:attrName>
                                        </p:attrNameLst>
                                      </p:cBhvr>
                                      <p:to>
                                        <p:strVal val="visible"/>
                                      </p:to>
                                    </p:set>
                                    <p:animEffect transition="in" filter="fade">
                                      <p:cBhvr>
                                        <p:cTn id="7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utoUpdateAnimBg="0"/>
      <p:bldP spid="18480" grpId="0" autoUpdateAnimBg="0"/>
      <p:bldP spid="18481" grpId="0" autoUpdateAnimBg="0"/>
      <p:bldP spid="18482" grpId="0" autoUpdateAnimBg="0"/>
      <p:bldP spid="18483" grpId="0" autoUpdateAnimBg="0"/>
      <p:bldP spid="18484" grpId="0" autoUpdateAnimBg="0"/>
      <p:bldP spid="18485" grpId="0" autoUpdateAnimBg="0"/>
      <p:bldP spid="18486" grpId="0" autoUpdateAnimBg="0"/>
      <p:bldP spid="18487" grpId="0" autoUpdateAnimBg="0"/>
      <p:bldP spid="18493" grpId="0" autoUpdateAnimBg="0"/>
      <p:bldP spid="18494" grpId="0" autoUpdateAnimBg="0"/>
      <p:bldP spid="18495" grpId="0" autoUpdateAnimBg="0"/>
      <p:bldP spid="18496"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228600"/>
            <a:ext cx="7543800" cy="838200"/>
          </a:xfrm>
        </p:spPr>
        <p:txBody>
          <a:bodyPr/>
          <a:lstStyle/>
          <a:p>
            <a:r>
              <a:rPr lang="en-US" dirty="0">
                <a:solidFill>
                  <a:schemeClr val="tx1"/>
                </a:solidFill>
                <a:effectLst>
                  <a:outerShdw blurRad="38100" dist="38100" dir="2700000" algn="tl">
                    <a:srgbClr val="808080"/>
                  </a:outerShdw>
                </a:effectLst>
              </a:rPr>
              <a:t>Nuclear Symbols</a:t>
            </a:r>
          </a:p>
        </p:txBody>
      </p:sp>
      <p:pic>
        <p:nvPicPr>
          <p:cNvPr id="41987" name="Picture 3"/>
          <p:cNvPicPr>
            <a:picLocks noChangeAspect="1" noChangeArrowheads="1"/>
          </p:cNvPicPr>
          <p:nvPr/>
        </p:nvPicPr>
        <p:blipFill>
          <a:blip r:embed="rId2"/>
          <a:srcRect/>
          <a:stretch>
            <a:fillRect/>
          </a:stretch>
        </p:blipFill>
        <p:spPr bwMode="auto">
          <a:xfrm>
            <a:off x="3200400" y="1752600"/>
            <a:ext cx="1981200" cy="1547813"/>
          </a:xfrm>
          <a:prstGeom prst="rect">
            <a:avLst/>
          </a:prstGeom>
          <a:noFill/>
        </p:spPr>
      </p:pic>
      <p:sp>
        <p:nvSpPr>
          <p:cNvPr id="41988" name="Text Box 4"/>
          <p:cNvSpPr txBox="1">
            <a:spLocks noChangeArrowheads="1"/>
          </p:cNvSpPr>
          <p:nvPr/>
        </p:nvSpPr>
        <p:spPr bwMode="auto">
          <a:xfrm>
            <a:off x="5699125" y="1673225"/>
            <a:ext cx="2825750" cy="519113"/>
          </a:xfrm>
          <a:prstGeom prst="rect">
            <a:avLst/>
          </a:prstGeom>
          <a:noFill/>
          <a:ln w="9525">
            <a:noFill/>
            <a:miter lim="800000"/>
            <a:headEnd/>
            <a:tailEnd/>
          </a:ln>
          <a:effectLst/>
        </p:spPr>
        <p:txBody>
          <a:bodyPr wrap="none">
            <a:spAutoFit/>
          </a:bodyPr>
          <a:lstStyle/>
          <a:p>
            <a:r>
              <a:rPr lang="en-US" sz="2800"/>
              <a:t>Element symbol</a:t>
            </a:r>
          </a:p>
        </p:txBody>
      </p:sp>
      <p:sp>
        <p:nvSpPr>
          <p:cNvPr id="41989" name="Text Box 5"/>
          <p:cNvSpPr txBox="1">
            <a:spLocks noChangeArrowheads="1"/>
          </p:cNvSpPr>
          <p:nvPr/>
        </p:nvSpPr>
        <p:spPr bwMode="auto">
          <a:xfrm>
            <a:off x="304800" y="1143000"/>
            <a:ext cx="2422525" cy="946150"/>
          </a:xfrm>
          <a:prstGeom prst="rect">
            <a:avLst/>
          </a:prstGeom>
          <a:noFill/>
          <a:ln w="9525">
            <a:noFill/>
            <a:miter lim="800000"/>
            <a:headEnd/>
            <a:tailEnd/>
          </a:ln>
          <a:effectLst/>
        </p:spPr>
        <p:txBody>
          <a:bodyPr wrap="none">
            <a:spAutoFit/>
          </a:bodyPr>
          <a:lstStyle/>
          <a:p>
            <a:r>
              <a:rPr lang="en-US" sz="2800"/>
              <a:t>Mass number</a:t>
            </a:r>
          </a:p>
          <a:p>
            <a:r>
              <a:rPr lang="en-US" sz="2800"/>
              <a:t>  (p</a:t>
            </a:r>
            <a:r>
              <a:rPr lang="en-US" sz="2800" baseline="30000"/>
              <a:t>+</a:t>
            </a:r>
            <a:r>
              <a:rPr lang="en-US" sz="2800"/>
              <a:t> + n</a:t>
            </a:r>
            <a:r>
              <a:rPr lang="en-US" sz="2800" baseline="30000"/>
              <a:t>o</a:t>
            </a:r>
            <a:r>
              <a:rPr lang="en-US" sz="2800"/>
              <a:t>)</a:t>
            </a:r>
            <a:endParaRPr lang="en-US" sz="2800" baseline="30000"/>
          </a:p>
        </p:txBody>
      </p:sp>
      <p:sp>
        <p:nvSpPr>
          <p:cNvPr id="41990" name="Text Box 6"/>
          <p:cNvSpPr txBox="1">
            <a:spLocks noChangeArrowheads="1"/>
          </p:cNvSpPr>
          <p:nvPr/>
        </p:nvSpPr>
        <p:spPr bwMode="auto">
          <a:xfrm>
            <a:off x="304800" y="3352800"/>
            <a:ext cx="2740025" cy="946150"/>
          </a:xfrm>
          <a:prstGeom prst="rect">
            <a:avLst/>
          </a:prstGeom>
          <a:noFill/>
          <a:ln w="9525">
            <a:noFill/>
            <a:miter lim="800000"/>
            <a:headEnd/>
            <a:tailEnd/>
          </a:ln>
          <a:effectLst/>
        </p:spPr>
        <p:txBody>
          <a:bodyPr wrap="none">
            <a:spAutoFit/>
          </a:bodyPr>
          <a:lstStyle/>
          <a:p>
            <a:r>
              <a:rPr lang="en-US" sz="2800"/>
              <a:t>Atomic number</a:t>
            </a:r>
          </a:p>
          <a:p>
            <a:r>
              <a:rPr lang="en-US" sz="2800"/>
              <a:t>(number of p</a:t>
            </a:r>
            <a:r>
              <a:rPr lang="en-US" sz="2800" baseline="30000"/>
              <a:t>+</a:t>
            </a:r>
            <a:r>
              <a:rPr lang="en-US" sz="2800"/>
              <a:t>)</a:t>
            </a:r>
          </a:p>
        </p:txBody>
      </p:sp>
      <p:sp>
        <p:nvSpPr>
          <p:cNvPr id="41991" name="Line 7"/>
          <p:cNvSpPr>
            <a:spLocks noChangeShapeType="1"/>
          </p:cNvSpPr>
          <p:nvPr/>
        </p:nvSpPr>
        <p:spPr bwMode="auto">
          <a:xfrm>
            <a:off x="2286000" y="1676400"/>
            <a:ext cx="914400" cy="381000"/>
          </a:xfrm>
          <a:prstGeom prst="line">
            <a:avLst/>
          </a:prstGeom>
          <a:noFill/>
          <a:ln w="57150">
            <a:solidFill>
              <a:srgbClr val="FF9999"/>
            </a:solidFill>
            <a:round/>
            <a:headEnd/>
            <a:tailEnd type="triangle" w="med" len="med"/>
          </a:ln>
          <a:effectLst/>
        </p:spPr>
        <p:txBody>
          <a:bodyPr/>
          <a:lstStyle/>
          <a:p>
            <a:endParaRPr lang="en-US"/>
          </a:p>
        </p:txBody>
      </p:sp>
      <p:sp>
        <p:nvSpPr>
          <p:cNvPr id="41992" name="Line 8"/>
          <p:cNvSpPr>
            <a:spLocks noChangeShapeType="1"/>
          </p:cNvSpPr>
          <p:nvPr/>
        </p:nvSpPr>
        <p:spPr bwMode="auto">
          <a:xfrm flipV="1">
            <a:off x="3124200" y="3200400"/>
            <a:ext cx="457200" cy="381000"/>
          </a:xfrm>
          <a:prstGeom prst="line">
            <a:avLst/>
          </a:prstGeom>
          <a:noFill/>
          <a:ln w="57150">
            <a:solidFill>
              <a:srgbClr val="FF9999"/>
            </a:solidFill>
            <a:round/>
            <a:headEnd/>
            <a:tailEnd type="triangle" w="med" len="med"/>
          </a:ln>
          <a:effectLst/>
        </p:spPr>
        <p:txBody>
          <a:bodyPr/>
          <a:lstStyle/>
          <a:p>
            <a:endParaRPr lang="en-US"/>
          </a:p>
        </p:txBody>
      </p:sp>
      <p:sp>
        <p:nvSpPr>
          <p:cNvPr id="41993" name="Line 9"/>
          <p:cNvSpPr>
            <a:spLocks noChangeShapeType="1"/>
          </p:cNvSpPr>
          <p:nvPr/>
        </p:nvSpPr>
        <p:spPr bwMode="auto">
          <a:xfrm flipH="1">
            <a:off x="5029200" y="1981200"/>
            <a:ext cx="609600" cy="228600"/>
          </a:xfrm>
          <a:prstGeom prst="line">
            <a:avLst/>
          </a:prstGeom>
          <a:noFill/>
          <a:ln w="57150">
            <a:solidFill>
              <a:srgbClr val="FF9999"/>
            </a:solidFill>
            <a:round/>
            <a:headEnd/>
            <a:tailEnd type="triangle" w="med" len="med"/>
          </a:ln>
          <a:effectLst/>
        </p:spPr>
        <p:txBody>
          <a:bodyPr/>
          <a:lstStyle/>
          <a:p>
            <a:endParaRPr lang="en-US"/>
          </a:p>
        </p:txBody>
      </p:sp>
    </p:spTree>
    <p:extLst>
      <p:ext uri="{BB962C8B-B14F-4D97-AF65-F5344CB8AC3E}">
        <p14:creationId xmlns:p14="http://schemas.microsoft.com/office/powerpoint/2010/main" val="219093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 calcmode="lin" valueType="num">
                                      <p:cBhvr additive="base">
                                        <p:cTn id="7" dur="500" fill="hold"/>
                                        <p:tgtEl>
                                          <p:spTgt spid="41988"/>
                                        </p:tgtEl>
                                        <p:attrNameLst>
                                          <p:attrName>ppt_x</p:attrName>
                                        </p:attrNameLst>
                                      </p:cBhvr>
                                      <p:tavLst>
                                        <p:tav tm="0">
                                          <p:val>
                                            <p:strVal val="1+#ppt_w/2"/>
                                          </p:val>
                                        </p:tav>
                                        <p:tav tm="100000">
                                          <p:val>
                                            <p:strVal val="#ppt_x"/>
                                          </p:val>
                                        </p:tav>
                                      </p:tavLst>
                                    </p:anim>
                                    <p:anim calcmode="lin" valueType="num">
                                      <p:cBhvr additive="base">
                                        <p:cTn id="8" dur="500" fill="hold"/>
                                        <p:tgtEl>
                                          <p:spTgt spid="41988"/>
                                        </p:tgtEl>
                                        <p:attrNameLst>
                                          <p:attrName>ppt_y</p:attrName>
                                        </p:attrNameLst>
                                      </p:cBhvr>
                                      <p:tavLst>
                                        <p:tav tm="0">
                                          <p:val>
                                            <p:strVal val="0-#ppt_h/2"/>
                                          </p:val>
                                        </p:tav>
                                        <p:tav tm="100000">
                                          <p:val>
                                            <p:strVal val="#ppt_y"/>
                                          </p:val>
                                        </p:tav>
                                      </p:tavLst>
                                    </p:anim>
                                  </p:childTnLst>
                                </p:cTn>
                              </p:par>
                              <p:par>
                                <p:cTn id="9" presetID="4" presetClass="entr" presetSubtype="32" fill="hold" grpId="0" nodeType="withEffect">
                                  <p:stCondLst>
                                    <p:cond delay="0"/>
                                  </p:stCondLst>
                                  <p:childTnLst>
                                    <p:set>
                                      <p:cBhvr>
                                        <p:cTn id="10" dur="1" fill="hold">
                                          <p:stCondLst>
                                            <p:cond delay="0"/>
                                          </p:stCondLst>
                                        </p:cTn>
                                        <p:tgtEl>
                                          <p:spTgt spid="41993"/>
                                        </p:tgtEl>
                                        <p:attrNameLst>
                                          <p:attrName>style.visibility</p:attrName>
                                        </p:attrNameLst>
                                      </p:cBhvr>
                                      <p:to>
                                        <p:strVal val="visible"/>
                                      </p:to>
                                    </p:set>
                                    <p:animEffect transition="in" filter="box(out)">
                                      <p:cBhvr>
                                        <p:cTn id="11" dur="500"/>
                                        <p:tgtEl>
                                          <p:spTgt spid="4199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12" fill="hold" grpId="0" nodeType="clickEffect">
                                  <p:stCondLst>
                                    <p:cond delay="0"/>
                                  </p:stCondLst>
                                  <p:childTnLst>
                                    <p:set>
                                      <p:cBhvr>
                                        <p:cTn id="15" dur="1" fill="hold">
                                          <p:stCondLst>
                                            <p:cond delay="0"/>
                                          </p:stCondLst>
                                        </p:cTn>
                                        <p:tgtEl>
                                          <p:spTgt spid="41990"/>
                                        </p:tgtEl>
                                        <p:attrNameLst>
                                          <p:attrName>style.visibility</p:attrName>
                                        </p:attrNameLst>
                                      </p:cBhvr>
                                      <p:to>
                                        <p:strVal val="visible"/>
                                      </p:to>
                                    </p:set>
                                    <p:anim calcmode="lin" valueType="num">
                                      <p:cBhvr additive="base">
                                        <p:cTn id="16" dur="500" fill="hold"/>
                                        <p:tgtEl>
                                          <p:spTgt spid="41990"/>
                                        </p:tgtEl>
                                        <p:attrNameLst>
                                          <p:attrName>ppt_x</p:attrName>
                                        </p:attrNameLst>
                                      </p:cBhvr>
                                      <p:tavLst>
                                        <p:tav tm="0">
                                          <p:val>
                                            <p:strVal val="0-#ppt_w/2"/>
                                          </p:val>
                                        </p:tav>
                                        <p:tav tm="100000">
                                          <p:val>
                                            <p:strVal val="#ppt_x"/>
                                          </p:val>
                                        </p:tav>
                                      </p:tavLst>
                                    </p:anim>
                                    <p:anim calcmode="lin" valueType="num">
                                      <p:cBhvr additive="base">
                                        <p:cTn id="17" dur="500" fill="hold"/>
                                        <p:tgtEl>
                                          <p:spTgt spid="41990"/>
                                        </p:tgtEl>
                                        <p:attrNameLst>
                                          <p:attrName>ppt_y</p:attrName>
                                        </p:attrNameLst>
                                      </p:cBhvr>
                                      <p:tavLst>
                                        <p:tav tm="0">
                                          <p:val>
                                            <p:strVal val="1+#ppt_h/2"/>
                                          </p:val>
                                        </p:tav>
                                        <p:tav tm="100000">
                                          <p:val>
                                            <p:strVal val="#ppt_y"/>
                                          </p:val>
                                        </p:tav>
                                      </p:tavLst>
                                    </p:anim>
                                  </p:childTnLst>
                                </p:cTn>
                              </p:par>
                              <p:par>
                                <p:cTn id="18" presetID="4" presetClass="entr" presetSubtype="32" fill="hold" grpId="0" nodeType="withEffect">
                                  <p:stCondLst>
                                    <p:cond delay="0"/>
                                  </p:stCondLst>
                                  <p:childTnLst>
                                    <p:set>
                                      <p:cBhvr>
                                        <p:cTn id="19" dur="1" fill="hold">
                                          <p:stCondLst>
                                            <p:cond delay="0"/>
                                          </p:stCondLst>
                                        </p:cTn>
                                        <p:tgtEl>
                                          <p:spTgt spid="41992"/>
                                        </p:tgtEl>
                                        <p:attrNameLst>
                                          <p:attrName>style.visibility</p:attrName>
                                        </p:attrNameLst>
                                      </p:cBhvr>
                                      <p:to>
                                        <p:strVal val="visible"/>
                                      </p:to>
                                    </p:set>
                                    <p:animEffect transition="in" filter="box(out)">
                                      <p:cBhvr>
                                        <p:cTn id="20" dur="500"/>
                                        <p:tgtEl>
                                          <p:spTgt spid="4199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41989"/>
                                        </p:tgtEl>
                                        <p:attrNameLst>
                                          <p:attrName>style.visibility</p:attrName>
                                        </p:attrNameLst>
                                      </p:cBhvr>
                                      <p:to>
                                        <p:strVal val="visible"/>
                                      </p:to>
                                    </p:set>
                                    <p:anim calcmode="lin" valueType="num">
                                      <p:cBhvr additive="base">
                                        <p:cTn id="25" dur="500" fill="hold"/>
                                        <p:tgtEl>
                                          <p:spTgt spid="41989"/>
                                        </p:tgtEl>
                                        <p:attrNameLst>
                                          <p:attrName>ppt_x</p:attrName>
                                        </p:attrNameLst>
                                      </p:cBhvr>
                                      <p:tavLst>
                                        <p:tav tm="0">
                                          <p:val>
                                            <p:strVal val="0-#ppt_w/2"/>
                                          </p:val>
                                        </p:tav>
                                        <p:tav tm="100000">
                                          <p:val>
                                            <p:strVal val="#ppt_x"/>
                                          </p:val>
                                        </p:tav>
                                      </p:tavLst>
                                    </p:anim>
                                    <p:anim calcmode="lin" valueType="num">
                                      <p:cBhvr additive="base">
                                        <p:cTn id="26" dur="500" fill="hold"/>
                                        <p:tgtEl>
                                          <p:spTgt spid="41989"/>
                                        </p:tgtEl>
                                        <p:attrNameLst>
                                          <p:attrName>ppt_y</p:attrName>
                                        </p:attrNameLst>
                                      </p:cBhvr>
                                      <p:tavLst>
                                        <p:tav tm="0">
                                          <p:val>
                                            <p:strVal val="0-#ppt_h/2"/>
                                          </p:val>
                                        </p:tav>
                                        <p:tav tm="100000">
                                          <p:val>
                                            <p:strVal val="#ppt_y"/>
                                          </p:val>
                                        </p:tav>
                                      </p:tavLst>
                                    </p:anim>
                                  </p:childTnLst>
                                </p:cTn>
                              </p:par>
                              <p:par>
                                <p:cTn id="27" presetID="4" presetClass="entr" presetSubtype="32" fill="hold" grpId="0" nodeType="withEffect">
                                  <p:stCondLst>
                                    <p:cond delay="0"/>
                                  </p:stCondLst>
                                  <p:childTnLst>
                                    <p:set>
                                      <p:cBhvr>
                                        <p:cTn id="28" dur="1" fill="hold">
                                          <p:stCondLst>
                                            <p:cond delay="0"/>
                                          </p:stCondLst>
                                        </p:cTn>
                                        <p:tgtEl>
                                          <p:spTgt spid="41991"/>
                                        </p:tgtEl>
                                        <p:attrNameLst>
                                          <p:attrName>style.visibility</p:attrName>
                                        </p:attrNameLst>
                                      </p:cBhvr>
                                      <p:to>
                                        <p:strVal val="visible"/>
                                      </p:to>
                                    </p:set>
                                    <p:animEffect transition="in" filter="box(out)">
                                      <p:cBhvr>
                                        <p:cTn id="29" dur="500"/>
                                        <p:tgtEl>
                                          <p:spTgt spid="41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P spid="41989" grpId="0"/>
      <p:bldP spid="41990" grpId="0"/>
      <p:bldP spid="41991" grpId="0" animBg="1"/>
      <p:bldP spid="41992" grpId="0" animBg="1"/>
      <p:bldP spid="4199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457200" y="274638"/>
            <a:ext cx="8229600" cy="715962"/>
          </a:xfrm>
        </p:spPr>
        <p:txBody>
          <a:bodyPr/>
          <a:lstStyle/>
          <a:p>
            <a:pPr algn="ctr" eaLnBrk="1" hangingPunct="1"/>
            <a:r>
              <a:rPr lang="en-US" dirty="0" smtClean="0"/>
              <a:t>Valence electrons</a:t>
            </a:r>
          </a:p>
        </p:txBody>
      </p:sp>
      <p:sp>
        <p:nvSpPr>
          <p:cNvPr id="28675" name="Rectangle 3"/>
          <p:cNvSpPr>
            <a:spLocks noGrp="1"/>
          </p:cNvSpPr>
          <p:nvPr>
            <p:ph type="body" sz="half" idx="2"/>
          </p:nvPr>
        </p:nvSpPr>
        <p:spPr>
          <a:xfrm>
            <a:off x="4419600" y="1066800"/>
            <a:ext cx="4495800" cy="4983163"/>
          </a:xfrm>
        </p:spPr>
        <p:txBody>
          <a:bodyPr>
            <a:normAutofit/>
          </a:bodyPr>
          <a:lstStyle/>
          <a:p>
            <a:pPr eaLnBrk="1" hangingPunct="1"/>
            <a:r>
              <a:rPr lang="en-US" sz="2800" dirty="0" smtClean="0"/>
              <a:t>Valence electrons: an electron that is able to be lost gained or shared during bonding, due to it’s location in the outer shell  of the electron cloud.</a:t>
            </a:r>
          </a:p>
          <a:p>
            <a:pPr eaLnBrk="1" hangingPunct="1"/>
            <a:r>
              <a:rPr lang="en-US" sz="2800" dirty="0" smtClean="0"/>
              <a:t>Number of Valence electrons = group number</a:t>
            </a:r>
          </a:p>
        </p:txBody>
      </p:sp>
      <p:pic>
        <p:nvPicPr>
          <p:cNvPr id="28676" name="Picture 4" descr="IN00358_"/>
          <p:cNvPicPr>
            <a:picLocks noGrp="1" noChangeAspect="1" noChangeArrowheads="1"/>
          </p:cNvPicPr>
          <p:nvPr>
            <p:ph type="clipArt" sz="half" idx="1"/>
          </p:nvPr>
        </p:nvPicPr>
        <p:blipFill>
          <a:blip r:embed="rId2" cstate="print">
            <a:extLst>
              <a:ext uri="{28A0092B-C50C-407E-A947-70E740481C1C}">
                <a14:useLocalDpi xmlns:a14="http://schemas.microsoft.com/office/drawing/2010/main" val="0"/>
              </a:ext>
            </a:extLst>
          </a:blip>
          <a:srcRect/>
          <a:stretch>
            <a:fillRect/>
          </a:stretch>
        </p:blipFill>
        <p:spPr>
          <a:xfrm>
            <a:off x="0" y="1066800"/>
            <a:ext cx="4038600" cy="3646487"/>
          </a:xfrm>
        </p:spPr>
      </p:pic>
    </p:spTree>
    <p:extLst>
      <p:ext uri="{BB962C8B-B14F-4D97-AF65-F5344CB8AC3E}">
        <p14:creationId xmlns:p14="http://schemas.microsoft.com/office/powerpoint/2010/main" val="3461258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xfrm>
            <a:off x="457200" y="274638"/>
            <a:ext cx="8229600" cy="792162"/>
          </a:xfrm>
        </p:spPr>
        <p:txBody>
          <a:bodyPr/>
          <a:lstStyle/>
          <a:p>
            <a:pPr eaLnBrk="1" hangingPunct="1"/>
            <a:r>
              <a:rPr lang="en-US" smtClean="0"/>
              <a:t>Lewis Dot Diagrams</a:t>
            </a:r>
          </a:p>
        </p:txBody>
      </p:sp>
      <p:sp>
        <p:nvSpPr>
          <p:cNvPr id="29699" name="Rectangle 3"/>
          <p:cNvSpPr>
            <a:spLocks noGrp="1"/>
          </p:cNvSpPr>
          <p:nvPr>
            <p:ph type="body" idx="1"/>
          </p:nvPr>
        </p:nvSpPr>
        <p:spPr>
          <a:xfrm>
            <a:off x="457200" y="1143000"/>
            <a:ext cx="8229600" cy="1828800"/>
          </a:xfrm>
        </p:spPr>
        <p:txBody>
          <a:bodyPr/>
          <a:lstStyle/>
          <a:p>
            <a:pPr eaLnBrk="1" hangingPunct="1"/>
            <a:r>
              <a:rPr lang="en-US" dirty="0" smtClean="0"/>
              <a:t>Shows the kernel of the atom ( all inner shells and nucleus) as the symbol and dots represent the outer electrons- Valence Electrons</a:t>
            </a:r>
          </a:p>
          <a:p>
            <a:pPr eaLnBrk="1" hangingPunct="1"/>
            <a:endParaRPr lang="en-US" dirty="0" smtClean="0"/>
          </a:p>
          <a:p>
            <a:pPr eaLnBrk="1" hangingPunct="1"/>
            <a:endParaRPr lang="en-US" dirty="0" smtClean="0"/>
          </a:p>
        </p:txBody>
      </p:sp>
      <p:pic>
        <p:nvPicPr>
          <p:cNvPr id="29700" name="Picture 5" descr="image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82772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03291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14400" y="381000"/>
            <a:ext cx="7543800" cy="762000"/>
          </a:xfrm>
          <a:noFill/>
          <a:ln/>
        </p:spPr>
        <p:txBody>
          <a:bodyPr lIns="90488" tIns="44450" rIns="90488" bIns="44450"/>
          <a:lstStyle/>
          <a:p>
            <a:r>
              <a:rPr lang="en-US" sz="3200" dirty="0">
                <a:solidFill>
                  <a:schemeClr val="tx1"/>
                </a:solidFill>
                <a:effectLst>
                  <a:outerShdw blurRad="38100" dist="38100" dir="2700000" algn="tl">
                    <a:srgbClr val="808080"/>
                  </a:outerShdw>
                </a:effectLst>
              </a:rPr>
              <a:t>Types of Radioactive Decay</a:t>
            </a:r>
          </a:p>
        </p:txBody>
      </p:sp>
      <p:sp>
        <p:nvSpPr>
          <p:cNvPr id="43011" name="Rectangle 3"/>
          <p:cNvSpPr>
            <a:spLocks noGrp="1" noChangeArrowheads="1"/>
          </p:cNvSpPr>
          <p:nvPr>
            <p:ph idx="1"/>
          </p:nvPr>
        </p:nvSpPr>
        <p:spPr>
          <a:xfrm>
            <a:off x="609600" y="1371600"/>
            <a:ext cx="7772400" cy="4114800"/>
          </a:xfrm>
          <a:noFill/>
          <a:ln/>
        </p:spPr>
        <p:txBody>
          <a:bodyPr lIns="90488" tIns="44450" rIns="90488" bIns="44450"/>
          <a:lstStyle/>
          <a:p>
            <a:pPr>
              <a:buClr>
                <a:schemeClr val="accent1"/>
              </a:buClr>
              <a:buFont typeface="Wingdings" pitchFamily="2" charset="2"/>
              <a:buChar char="v"/>
            </a:pPr>
            <a:r>
              <a:rPr lang="en-US" sz="2800"/>
              <a:t>alpha production (</a:t>
            </a:r>
            <a:r>
              <a:rPr lang="en-US" sz="2800">
                <a:latin typeface="Symbol" pitchFamily="18" charset="2"/>
              </a:rPr>
              <a:t>a</a:t>
            </a:r>
            <a:r>
              <a:rPr lang="en-US" sz="2800"/>
              <a:t>):  helium nucleus</a:t>
            </a:r>
          </a:p>
          <a:p>
            <a:endParaRPr lang="en-US"/>
          </a:p>
          <a:p>
            <a:endParaRPr lang="en-US"/>
          </a:p>
          <a:p>
            <a:pPr>
              <a:buClr>
                <a:schemeClr val="accent1"/>
              </a:buClr>
              <a:buFont typeface="Wingdings" pitchFamily="2" charset="2"/>
              <a:buChar char="v"/>
            </a:pPr>
            <a:r>
              <a:rPr lang="en-US" sz="2800"/>
              <a:t>beta production (</a:t>
            </a:r>
            <a:r>
              <a:rPr lang="en-US" sz="2800">
                <a:latin typeface="Symbol" pitchFamily="18" charset="2"/>
              </a:rPr>
              <a:t>b</a:t>
            </a:r>
            <a:r>
              <a:rPr lang="en-US" sz="2800"/>
              <a:t>): </a:t>
            </a:r>
          </a:p>
        </p:txBody>
      </p:sp>
      <p:graphicFrame>
        <p:nvGraphicFramePr>
          <p:cNvPr id="43012" name="Object 4"/>
          <p:cNvGraphicFramePr>
            <a:graphicFrameLocks/>
          </p:cNvGraphicFramePr>
          <p:nvPr/>
        </p:nvGraphicFramePr>
        <p:xfrm>
          <a:off x="2438400" y="1981200"/>
          <a:ext cx="4495800" cy="609600"/>
        </p:xfrm>
        <a:graphic>
          <a:graphicData uri="http://schemas.openxmlformats.org/presentationml/2006/ole">
            <mc:AlternateContent xmlns:mc="http://schemas.openxmlformats.org/markup-compatibility/2006">
              <mc:Choice xmlns:v="urn:schemas-microsoft-com:vml" Requires="v">
                <p:oleObj spid="_x0000_s1044" name="Corel Equation 1.0 Equation" r:id="rId3" imgW="3516120" imgH="531720" progId="CorelEquation">
                  <p:embed/>
                </p:oleObj>
              </mc:Choice>
              <mc:Fallback>
                <p:oleObj name="Corel Equation 1.0 Equation" r:id="rId3" imgW="3516120" imgH="531720" progId="CorelEquation">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981200"/>
                        <a:ext cx="449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3" name="Object 5"/>
          <p:cNvGraphicFramePr>
            <a:graphicFrameLocks/>
          </p:cNvGraphicFramePr>
          <p:nvPr/>
        </p:nvGraphicFramePr>
        <p:xfrm>
          <a:off x="2438400" y="3581400"/>
          <a:ext cx="4191000" cy="609600"/>
        </p:xfrm>
        <a:graphic>
          <a:graphicData uri="http://schemas.openxmlformats.org/presentationml/2006/ole">
            <mc:AlternateContent xmlns:mc="http://schemas.openxmlformats.org/markup-compatibility/2006">
              <mc:Choice xmlns:v="urn:schemas-microsoft-com:vml" Requires="v">
                <p:oleObj spid="_x0000_s1045" name="Corel Equation 1.0 Equation" r:id="rId5" imgW="3490560" imgH="531720" progId="CorelEquation">
                  <p:embed/>
                </p:oleObj>
              </mc:Choice>
              <mc:Fallback>
                <p:oleObj name="Corel Equation 1.0 Equation" r:id="rId5" imgW="3490560" imgH="531720" progId="CorelEquation">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3581400"/>
                        <a:ext cx="4191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4" name="Rectangle 6"/>
          <p:cNvSpPr>
            <a:spLocks noChangeArrowheads="1"/>
          </p:cNvSpPr>
          <p:nvPr/>
        </p:nvSpPr>
        <p:spPr bwMode="auto">
          <a:xfrm>
            <a:off x="7620000" y="1600200"/>
            <a:ext cx="336550" cy="454025"/>
          </a:xfrm>
          <a:prstGeom prst="rect">
            <a:avLst/>
          </a:prstGeom>
          <a:noFill/>
          <a:ln w="12700">
            <a:noFill/>
            <a:miter lim="800000"/>
            <a:headEnd/>
            <a:tailEnd/>
          </a:ln>
          <a:effectLst/>
        </p:spPr>
        <p:txBody>
          <a:bodyPr lIns="90488" tIns="44450" rIns="90488" bIns="44450">
            <a:spAutoFit/>
          </a:bodyPr>
          <a:lstStyle/>
          <a:p>
            <a:pPr eaLnBrk="0" hangingPunct="0"/>
            <a:r>
              <a:rPr lang="en-US" b="0">
                <a:solidFill>
                  <a:srgbClr val="FFFFFF"/>
                </a:solidFill>
                <a:latin typeface="Times New Roman" pitchFamily="18" charset="0"/>
              </a:rPr>
              <a:t>2</a:t>
            </a:r>
          </a:p>
        </p:txBody>
      </p:sp>
      <p:sp>
        <p:nvSpPr>
          <p:cNvPr id="43015" name="Rectangle 7"/>
          <p:cNvSpPr>
            <a:spLocks noChangeArrowheads="1"/>
          </p:cNvSpPr>
          <p:nvPr/>
        </p:nvSpPr>
        <p:spPr bwMode="auto">
          <a:xfrm>
            <a:off x="7620000" y="1219200"/>
            <a:ext cx="333375" cy="454025"/>
          </a:xfrm>
          <a:prstGeom prst="rect">
            <a:avLst/>
          </a:prstGeom>
          <a:noFill/>
          <a:ln w="12700">
            <a:noFill/>
            <a:miter lim="800000"/>
            <a:headEnd/>
            <a:tailEnd/>
          </a:ln>
          <a:effectLst/>
        </p:spPr>
        <p:txBody>
          <a:bodyPr wrap="none" lIns="90488" tIns="44450" rIns="90488" bIns="44450">
            <a:spAutoFit/>
          </a:bodyPr>
          <a:lstStyle/>
          <a:p>
            <a:pPr eaLnBrk="0" hangingPunct="0"/>
            <a:r>
              <a:rPr lang="en-US" b="0">
                <a:solidFill>
                  <a:srgbClr val="FFFFFF"/>
                </a:solidFill>
                <a:latin typeface="Times New Roman" pitchFamily="18" charset="0"/>
              </a:rPr>
              <a:t>4</a:t>
            </a:r>
          </a:p>
        </p:txBody>
      </p:sp>
      <p:sp>
        <p:nvSpPr>
          <p:cNvPr id="43016" name="Rectangle 8"/>
          <p:cNvSpPr>
            <a:spLocks noChangeArrowheads="1"/>
          </p:cNvSpPr>
          <p:nvPr/>
        </p:nvSpPr>
        <p:spPr bwMode="auto">
          <a:xfrm>
            <a:off x="7848600" y="1371600"/>
            <a:ext cx="655638" cy="576263"/>
          </a:xfrm>
          <a:prstGeom prst="rect">
            <a:avLst/>
          </a:prstGeom>
          <a:noFill/>
          <a:ln w="12700">
            <a:noFill/>
            <a:miter lim="800000"/>
            <a:headEnd/>
            <a:tailEnd/>
          </a:ln>
          <a:effectLst/>
        </p:spPr>
        <p:txBody>
          <a:bodyPr wrap="none" lIns="90488" tIns="44450" rIns="90488" bIns="44450">
            <a:spAutoFit/>
          </a:bodyPr>
          <a:lstStyle/>
          <a:p>
            <a:pPr eaLnBrk="0" hangingPunct="0"/>
            <a:r>
              <a:rPr lang="en-US" sz="3200" b="0">
                <a:solidFill>
                  <a:srgbClr val="FFFFFF"/>
                </a:solidFill>
                <a:latin typeface="Times New Roman" pitchFamily="18" charset="0"/>
              </a:rPr>
              <a:t>He</a:t>
            </a:r>
          </a:p>
        </p:txBody>
      </p:sp>
      <p:sp>
        <p:nvSpPr>
          <p:cNvPr id="43017" name="Rectangle 9"/>
          <p:cNvSpPr>
            <a:spLocks noChangeArrowheads="1"/>
          </p:cNvSpPr>
          <p:nvPr/>
        </p:nvSpPr>
        <p:spPr bwMode="auto">
          <a:xfrm>
            <a:off x="4605338" y="2974975"/>
            <a:ext cx="347662" cy="454025"/>
          </a:xfrm>
          <a:prstGeom prst="rect">
            <a:avLst/>
          </a:prstGeom>
          <a:noFill/>
          <a:ln w="12700">
            <a:noFill/>
            <a:miter lim="800000"/>
            <a:headEnd/>
            <a:tailEnd/>
          </a:ln>
          <a:effectLst/>
        </p:spPr>
        <p:txBody>
          <a:bodyPr wrap="none" lIns="90488" tIns="44450" rIns="90488" bIns="44450">
            <a:spAutoFit/>
          </a:bodyPr>
          <a:lstStyle/>
          <a:p>
            <a:pPr eaLnBrk="0" hangingPunct="0"/>
            <a:r>
              <a:rPr lang="en-US" b="0">
                <a:solidFill>
                  <a:srgbClr val="FFFFFF"/>
                </a:solidFill>
                <a:latin typeface="Symbol" pitchFamily="18" charset="2"/>
              </a:rPr>
              <a:t>-</a:t>
            </a:r>
          </a:p>
        </p:txBody>
      </p:sp>
      <p:sp>
        <p:nvSpPr>
          <p:cNvPr id="43018" name="Rectangle 10"/>
          <p:cNvSpPr>
            <a:spLocks noChangeArrowheads="1"/>
          </p:cNvSpPr>
          <p:nvPr/>
        </p:nvSpPr>
        <p:spPr bwMode="auto">
          <a:xfrm>
            <a:off x="4800600" y="2971800"/>
            <a:ext cx="333375" cy="454025"/>
          </a:xfrm>
          <a:prstGeom prst="rect">
            <a:avLst/>
          </a:prstGeom>
          <a:noFill/>
          <a:ln w="12700">
            <a:noFill/>
            <a:miter lim="800000"/>
            <a:headEnd/>
            <a:tailEnd/>
          </a:ln>
          <a:effectLst/>
        </p:spPr>
        <p:txBody>
          <a:bodyPr wrap="none" lIns="90488" tIns="44450" rIns="90488" bIns="44450">
            <a:spAutoFit/>
          </a:bodyPr>
          <a:lstStyle/>
          <a:p>
            <a:pPr eaLnBrk="0" hangingPunct="0"/>
            <a:r>
              <a:rPr lang="en-US" b="0">
                <a:solidFill>
                  <a:srgbClr val="FFFFFF"/>
                </a:solidFill>
                <a:latin typeface="Times New Roman" pitchFamily="18" charset="0"/>
              </a:rPr>
              <a:t>1</a:t>
            </a:r>
          </a:p>
        </p:txBody>
      </p:sp>
      <p:sp>
        <p:nvSpPr>
          <p:cNvPr id="43019" name="Rectangle 11"/>
          <p:cNvSpPr>
            <a:spLocks noChangeArrowheads="1"/>
          </p:cNvSpPr>
          <p:nvPr/>
        </p:nvSpPr>
        <p:spPr bwMode="auto">
          <a:xfrm>
            <a:off x="4800600" y="2590800"/>
            <a:ext cx="333375" cy="454025"/>
          </a:xfrm>
          <a:prstGeom prst="rect">
            <a:avLst/>
          </a:prstGeom>
          <a:noFill/>
          <a:ln w="12700">
            <a:noFill/>
            <a:miter lim="800000"/>
            <a:headEnd/>
            <a:tailEnd/>
          </a:ln>
          <a:effectLst/>
        </p:spPr>
        <p:txBody>
          <a:bodyPr wrap="none" lIns="90488" tIns="44450" rIns="90488" bIns="44450">
            <a:spAutoFit/>
          </a:bodyPr>
          <a:lstStyle/>
          <a:p>
            <a:pPr eaLnBrk="0" hangingPunct="0"/>
            <a:r>
              <a:rPr lang="en-US" b="0">
                <a:solidFill>
                  <a:srgbClr val="FFFFFF"/>
                </a:solidFill>
                <a:latin typeface="Times New Roman" pitchFamily="18" charset="0"/>
              </a:rPr>
              <a:t>0</a:t>
            </a:r>
          </a:p>
        </p:txBody>
      </p:sp>
      <p:sp>
        <p:nvSpPr>
          <p:cNvPr id="43020" name="Rectangle 12"/>
          <p:cNvSpPr>
            <a:spLocks noChangeArrowheads="1"/>
          </p:cNvSpPr>
          <p:nvPr/>
        </p:nvSpPr>
        <p:spPr bwMode="auto">
          <a:xfrm>
            <a:off x="5029200" y="2667000"/>
            <a:ext cx="361950" cy="576263"/>
          </a:xfrm>
          <a:prstGeom prst="rect">
            <a:avLst/>
          </a:prstGeom>
          <a:noFill/>
          <a:ln w="12700">
            <a:noFill/>
            <a:miter lim="800000"/>
            <a:headEnd/>
            <a:tailEnd/>
          </a:ln>
          <a:effectLst/>
        </p:spPr>
        <p:txBody>
          <a:bodyPr wrap="none" lIns="90488" tIns="44450" rIns="90488" bIns="44450">
            <a:spAutoFit/>
          </a:bodyPr>
          <a:lstStyle/>
          <a:p>
            <a:pPr eaLnBrk="0" hangingPunct="0"/>
            <a:r>
              <a:rPr lang="en-US" sz="3200" b="0">
                <a:solidFill>
                  <a:srgbClr val="FFFFFF"/>
                </a:solidFill>
                <a:latin typeface="Times New Roman" pitchFamily="18" charset="0"/>
              </a:rPr>
              <a:t>e</a:t>
            </a:r>
          </a:p>
        </p:txBody>
      </p:sp>
      <p:sp>
        <p:nvSpPr>
          <p:cNvPr id="43021" name="Text Box 13"/>
          <p:cNvSpPr txBox="1">
            <a:spLocks noChangeArrowheads="1"/>
          </p:cNvSpPr>
          <p:nvPr/>
        </p:nvSpPr>
        <p:spPr bwMode="auto">
          <a:xfrm>
            <a:off x="8305800" y="1295400"/>
            <a:ext cx="509588" cy="457200"/>
          </a:xfrm>
          <a:prstGeom prst="rect">
            <a:avLst/>
          </a:prstGeom>
          <a:noFill/>
          <a:ln w="9525">
            <a:noFill/>
            <a:miter lim="800000"/>
            <a:headEnd/>
            <a:tailEnd/>
          </a:ln>
          <a:effectLst/>
        </p:spPr>
        <p:txBody>
          <a:bodyPr wrap="none">
            <a:spAutoFit/>
          </a:bodyPr>
          <a:lstStyle/>
          <a:p>
            <a:r>
              <a:rPr lang="en-US">
                <a:latin typeface="Times New Roman" pitchFamily="18" charset="0"/>
              </a:rPr>
              <a:t>2+</a:t>
            </a:r>
          </a:p>
        </p:txBody>
      </p:sp>
    </p:spTree>
    <p:extLst>
      <p:ext uri="{BB962C8B-B14F-4D97-AF65-F5344CB8AC3E}">
        <p14:creationId xmlns:p14="http://schemas.microsoft.com/office/powerpoint/2010/main" val="40138082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slide(fromTop)">
                                      <p:cBhvr>
                                        <p:cTn id="7" dur="500"/>
                                        <p:tgtEl>
                                          <p:spTgt spid="4301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43013"/>
                                        </p:tgtEl>
                                        <p:attrNameLst>
                                          <p:attrName>style.visibility</p:attrName>
                                        </p:attrNameLst>
                                      </p:cBhvr>
                                      <p:to>
                                        <p:strVal val="visible"/>
                                      </p:to>
                                    </p:set>
                                    <p:animEffect transition="in" filter="slide(fromTop)">
                                      <p:cBhvr>
                                        <p:cTn id="12" dur="500"/>
                                        <p:tgtEl>
                                          <p:spTgt spid="4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381000"/>
            <a:ext cx="7696200" cy="609600"/>
          </a:xfrm>
          <a:noFill/>
          <a:ln/>
        </p:spPr>
        <p:txBody>
          <a:bodyPr lIns="90488" tIns="44450" rIns="90488" bIns="44450"/>
          <a:lstStyle/>
          <a:p>
            <a:r>
              <a:rPr lang="en-US" sz="3200" dirty="0">
                <a:solidFill>
                  <a:schemeClr val="tx1"/>
                </a:solidFill>
                <a:effectLst>
                  <a:outerShdw blurRad="38100" dist="38100" dir="2700000" algn="tl">
                    <a:srgbClr val="808080"/>
                  </a:outerShdw>
                </a:effectLst>
              </a:rPr>
              <a:t>Nuclear Fission and Fusion</a:t>
            </a:r>
          </a:p>
        </p:txBody>
      </p:sp>
      <p:sp>
        <p:nvSpPr>
          <p:cNvPr id="53251" name="Rectangle 3"/>
          <p:cNvSpPr>
            <a:spLocks noGrp="1" noChangeArrowheads="1"/>
          </p:cNvSpPr>
          <p:nvPr>
            <p:ph idx="1"/>
          </p:nvPr>
        </p:nvSpPr>
        <p:spPr>
          <a:xfrm>
            <a:off x="762000" y="1143000"/>
            <a:ext cx="7772400" cy="4114800"/>
          </a:xfrm>
          <a:noFill/>
          <a:ln/>
        </p:spPr>
        <p:txBody>
          <a:bodyPr lIns="90488" tIns="44450" rIns="90488" bIns="44450"/>
          <a:lstStyle/>
          <a:p>
            <a:pPr marL="0" indent="0"/>
            <a:r>
              <a:rPr lang="en-US" sz="2800" dirty="0">
                <a:solidFill>
                  <a:srgbClr val="FF0000"/>
                </a:solidFill>
              </a:rPr>
              <a:t>Fusion:</a:t>
            </a:r>
            <a:r>
              <a:rPr lang="en-US" dirty="0">
                <a:solidFill>
                  <a:srgbClr val="FF0000"/>
                </a:solidFill>
              </a:rPr>
              <a:t>  </a:t>
            </a:r>
            <a:r>
              <a:rPr lang="en-US" sz="2800" dirty="0"/>
              <a:t>Combining two light nuclei to form a heavier, more stable nucleus.</a:t>
            </a:r>
          </a:p>
          <a:p>
            <a:pPr marL="0" indent="0">
              <a:buFontTx/>
              <a:buNone/>
            </a:pPr>
            <a:endParaRPr lang="en-US" dirty="0"/>
          </a:p>
          <a:p>
            <a:pPr marL="0" indent="0">
              <a:buFontTx/>
              <a:buNone/>
            </a:pPr>
            <a:endParaRPr lang="en-US" dirty="0"/>
          </a:p>
          <a:p>
            <a:pPr marL="0" indent="0">
              <a:spcBef>
                <a:spcPct val="100000"/>
              </a:spcBef>
            </a:pPr>
            <a:r>
              <a:rPr lang="en-US" sz="2800" dirty="0">
                <a:solidFill>
                  <a:srgbClr val="FF0000"/>
                </a:solidFill>
              </a:rPr>
              <a:t>Fission:  </a:t>
            </a:r>
            <a:r>
              <a:rPr lang="en-US" sz="2800" dirty="0"/>
              <a:t>Splitting a heavy nucleus into two nuclei with smaller mass numbers.</a:t>
            </a:r>
          </a:p>
        </p:txBody>
      </p:sp>
      <p:graphicFrame>
        <p:nvGraphicFramePr>
          <p:cNvPr id="53252" name="Object 4"/>
          <p:cNvGraphicFramePr>
            <a:graphicFrameLocks/>
          </p:cNvGraphicFramePr>
          <p:nvPr/>
        </p:nvGraphicFramePr>
        <p:xfrm>
          <a:off x="1676400" y="4343400"/>
          <a:ext cx="5715000" cy="685800"/>
        </p:xfrm>
        <a:graphic>
          <a:graphicData uri="http://schemas.openxmlformats.org/presentationml/2006/ole">
            <mc:AlternateContent xmlns:mc="http://schemas.openxmlformats.org/markup-compatibility/2006">
              <mc:Choice xmlns:v="urn:schemas-microsoft-com:vml" Requires="v">
                <p:oleObj spid="_x0000_s2068" name="Corel Equation 1.0 Equation" r:id="rId3" imgW="5497200" imgH="531720" progId="CorelEquation">
                  <p:embed/>
                </p:oleObj>
              </mc:Choice>
              <mc:Fallback>
                <p:oleObj name="Corel Equation 1.0 Equation" r:id="rId3" imgW="5497200" imgH="531720" progId="CorelEquation">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343400"/>
                        <a:ext cx="5715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3" name="Object 5"/>
          <p:cNvGraphicFramePr>
            <a:graphicFrameLocks/>
          </p:cNvGraphicFramePr>
          <p:nvPr/>
        </p:nvGraphicFramePr>
        <p:xfrm>
          <a:off x="2362200" y="2286000"/>
          <a:ext cx="4191000" cy="609600"/>
        </p:xfrm>
        <a:graphic>
          <a:graphicData uri="http://schemas.openxmlformats.org/presentationml/2006/ole">
            <mc:AlternateContent xmlns:mc="http://schemas.openxmlformats.org/markup-compatibility/2006">
              <mc:Choice xmlns:v="urn:schemas-microsoft-com:vml" Requires="v">
                <p:oleObj spid="_x0000_s2069" name="Corel Equation 1.0 Equation" r:id="rId5" imgW="3719160" imgH="518760" progId="CorelEquation">
                  <p:embed/>
                </p:oleObj>
              </mc:Choice>
              <mc:Fallback>
                <p:oleObj name="Corel Equation 1.0 Equation" r:id="rId5" imgW="3719160" imgH="518760" progId="CorelEquation">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286000"/>
                        <a:ext cx="4191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025383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3251">
                                            <p:txEl>
                                              <p:pRg st="3" end="3"/>
                                            </p:txEl>
                                          </p:spTgt>
                                        </p:tgtEl>
                                        <p:attrNameLst>
                                          <p:attrName>style.visibility</p:attrName>
                                        </p:attrNameLst>
                                      </p:cBhvr>
                                      <p:to>
                                        <p:strVal val="visible"/>
                                      </p:to>
                                    </p:set>
                                    <p:animEffect transition="in" filter="diamond(in)">
                                      <p:cBhvr>
                                        <p:cTn id="7" dur="500"/>
                                        <p:tgtEl>
                                          <p:spTgt spid="5325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3252"/>
                                        </p:tgtEl>
                                        <p:attrNameLst>
                                          <p:attrName>style.visibility</p:attrName>
                                        </p:attrNameLst>
                                      </p:cBhvr>
                                      <p:to>
                                        <p:strVal val="visible"/>
                                      </p:to>
                                    </p:set>
                                    <p:animEffect transition="in" filter="diamond(in)">
                                      <p:cBhvr>
                                        <p:cTn id="12"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505200" y="0"/>
            <a:ext cx="2514600" cy="685800"/>
          </a:xfrm>
        </p:spPr>
        <p:txBody>
          <a:bodyPr/>
          <a:lstStyle/>
          <a:p>
            <a:r>
              <a:rPr lang="en-US">
                <a:effectLst>
                  <a:outerShdw blurRad="38100" dist="38100" dir="2700000" algn="tl">
                    <a:srgbClr val="808080"/>
                  </a:outerShdw>
                </a:effectLst>
              </a:rPr>
              <a:t>Fission</a:t>
            </a:r>
          </a:p>
        </p:txBody>
      </p:sp>
      <p:pic>
        <p:nvPicPr>
          <p:cNvPr id="55299" name="Picture 3" descr="fission"/>
          <p:cNvPicPr>
            <a:picLocks noGrp="1" noChangeAspect="1" noChangeArrowheads="1"/>
          </p:cNvPicPr>
          <p:nvPr>
            <p:ph idx="1"/>
          </p:nvPr>
        </p:nvPicPr>
        <p:blipFill>
          <a:blip r:embed="rId2"/>
          <a:srcRect/>
          <a:stretch>
            <a:fillRect/>
          </a:stretch>
        </p:blipFill>
        <p:spPr>
          <a:xfrm>
            <a:off x="0" y="762000"/>
            <a:ext cx="9144000" cy="5699125"/>
          </a:xfrm>
          <a:noFill/>
          <a:ln/>
        </p:spPr>
      </p:pic>
    </p:spTree>
    <p:extLst>
      <p:ext uri="{BB962C8B-B14F-4D97-AF65-F5344CB8AC3E}">
        <p14:creationId xmlns:p14="http://schemas.microsoft.com/office/powerpoint/2010/main" val="6162431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581400" y="0"/>
            <a:ext cx="2133600" cy="685800"/>
          </a:xfrm>
        </p:spPr>
        <p:txBody>
          <a:bodyPr/>
          <a:lstStyle/>
          <a:p>
            <a:r>
              <a:rPr lang="en-US" dirty="0">
                <a:solidFill>
                  <a:schemeClr val="tx1"/>
                </a:solidFill>
                <a:effectLst>
                  <a:outerShdw blurRad="38100" dist="38100" dir="2700000" algn="tl">
                    <a:srgbClr val="808080"/>
                  </a:outerShdw>
                </a:effectLst>
              </a:rPr>
              <a:t>Fusion</a:t>
            </a:r>
          </a:p>
        </p:txBody>
      </p:sp>
      <p:pic>
        <p:nvPicPr>
          <p:cNvPr id="58371" name="Picture 3" descr="fusion"/>
          <p:cNvPicPr>
            <a:picLocks noGrp="1" noChangeAspect="1" noChangeArrowheads="1"/>
          </p:cNvPicPr>
          <p:nvPr>
            <p:ph idx="1"/>
          </p:nvPr>
        </p:nvPicPr>
        <p:blipFill>
          <a:blip r:embed="rId2"/>
          <a:srcRect/>
          <a:stretch>
            <a:fillRect/>
          </a:stretch>
        </p:blipFill>
        <p:spPr>
          <a:xfrm>
            <a:off x="0" y="803275"/>
            <a:ext cx="9144000" cy="6054725"/>
          </a:xfrm>
          <a:noFill/>
          <a:ln/>
        </p:spPr>
      </p:pic>
    </p:spTree>
    <p:extLst>
      <p:ext uri="{BB962C8B-B14F-4D97-AF65-F5344CB8AC3E}">
        <p14:creationId xmlns:p14="http://schemas.microsoft.com/office/powerpoint/2010/main" val="3119849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69439949"/>
              </p:ext>
            </p:extLst>
          </p:nvPr>
        </p:nvGraphicFramePr>
        <p:xfrm>
          <a:off x="457200" y="2743200"/>
          <a:ext cx="8382001" cy="3124200"/>
        </p:xfrm>
        <a:graphic>
          <a:graphicData uri="http://schemas.openxmlformats.org/drawingml/2006/table">
            <a:tbl>
              <a:tblPr firstRow="1" bandRow="1">
                <a:tableStyleId>{5C22544A-7EE6-4342-B048-85BDC9FD1C3A}</a:tableStyleId>
              </a:tblPr>
              <a:tblGrid>
                <a:gridCol w="1047750"/>
                <a:gridCol w="1397000"/>
                <a:gridCol w="1309688"/>
                <a:gridCol w="2182813"/>
                <a:gridCol w="2444750"/>
              </a:tblGrid>
              <a:tr h="643218">
                <a:tc>
                  <a:txBody>
                    <a:bodyPr/>
                    <a:lstStyle/>
                    <a:p>
                      <a:r>
                        <a:rPr lang="en-US" dirty="0" smtClean="0"/>
                        <a:t>State</a:t>
                      </a:r>
                      <a:endParaRPr lang="en-US" dirty="0"/>
                    </a:p>
                  </a:txBody>
                  <a:tcPr/>
                </a:tc>
                <a:tc>
                  <a:txBody>
                    <a:bodyPr/>
                    <a:lstStyle/>
                    <a:p>
                      <a:r>
                        <a:rPr lang="en-US" dirty="0" smtClean="0"/>
                        <a:t>Shape</a:t>
                      </a:r>
                      <a:endParaRPr lang="en-US" dirty="0"/>
                    </a:p>
                  </a:txBody>
                  <a:tcPr/>
                </a:tc>
                <a:tc>
                  <a:txBody>
                    <a:bodyPr/>
                    <a:lstStyle/>
                    <a:p>
                      <a:r>
                        <a:rPr lang="en-US" dirty="0" smtClean="0"/>
                        <a:t>Volume</a:t>
                      </a:r>
                      <a:endParaRPr lang="en-US" dirty="0"/>
                    </a:p>
                  </a:txBody>
                  <a:tcPr/>
                </a:tc>
                <a:tc>
                  <a:txBody>
                    <a:bodyPr/>
                    <a:lstStyle/>
                    <a:p>
                      <a:r>
                        <a:rPr lang="en-US" dirty="0" smtClean="0"/>
                        <a:t>Compressibility</a:t>
                      </a:r>
                      <a:endParaRPr lang="en-US" dirty="0"/>
                    </a:p>
                  </a:txBody>
                  <a:tcPr/>
                </a:tc>
                <a:tc>
                  <a:txBody>
                    <a:bodyPr/>
                    <a:lstStyle/>
                    <a:p>
                      <a:r>
                        <a:rPr lang="en-US" dirty="0" smtClean="0"/>
                        <a:t>Microscopic</a:t>
                      </a:r>
                      <a:r>
                        <a:rPr lang="en-US" baseline="0" dirty="0" smtClean="0"/>
                        <a:t> Properties</a:t>
                      </a:r>
                      <a:endParaRPr lang="en-US" dirty="0"/>
                    </a:p>
                  </a:txBody>
                  <a:tcPr/>
                </a:tc>
              </a:tr>
              <a:tr h="918882">
                <a:tc>
                  <a:txBody>
                    <a:bodyPr/>
                    <a:lstStyle/>
                    <a:p>
                      <a:r>
                        <a:rPr lang="en-US" dirty="0" smtClean="0"/>
                        <a:t>Solid</a:t>
                      </a:r>
                      <a:endParaRPr lang="en-US" dirty="0"/>
                    </a:p>
                  </a:txBody>
                  <a:tcPr/>
                </a:tc>
                <a:tc>
                  <a:txBody>
                    <a:bodyPr/>
                    <a:lstStyle/>
                    <a:p>
                      <a:r>
                        <a:rPr lang="en-US" dirty="0" smtClean="0"/>
                        <a:t>Definite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Definite</a:t>
                      </a:r>
                    </a:p>
                  </a:txBody>
                  <a:tcPr/>
                </a:tc>
                <a:tc>
                  <a:txBody>
                    <a:bodyPr/>
                    <a:lstStyle/>
                    <a:p>
                      <a:r>
                        <a:rPr lang="en-US" dirty="0" smtClean="0"/>
                        <a:t>Negligible</a:t>
                      </a:r>
                      <a:endParaRPr lang="en-US" dirty="0"/>
                    </a:p>
                  </a:txBody>
                  <a:tcPr/>
                </a:tc>
                <a:tc>
                  <a:txBody>
                    <a:bodyPr/>
                    <a:lstStyle/>
                    <a:p>
                      <a:r>
                        <a:rPr lang="en-US" dirty="0" smtClean="0"/>
                        <a:t>Particles touching &amp;</a:t>
                      </a:r>
                      <a:r>
                        <a:rPr lang="en-US" baseline="0" dirty="0" smtClean="0"/>
                        <a:t> tightly packed in rigid arrays.</a:t>
                      </a:r>
                      <a:endParaRPr lang="en-US" dirty="0"/>
                    </a:p>
                  </a:txBody>
                  <a:tcPr/>
                </a:tc>
              </a:tr>
              <a:tr h="643218">
                <a:tc>
                  <a:txBody>
                    <a:bodyPr/>
                    <a:lstStyle/>
                    <a:p>
                      <a:r>
                        <a:rPr lang="en-US" dirty="0" smtClean="0"/>
                        <a:t>Liquid</a:t>
                      </a:r>
                      <a:endParaRPr lang="en-US" dirty="0"/>
                    </a:p>
                  </a:txBody>
                  <a:tcPr/>
                </a:tc>
                <a:tc>
                  <a:txBody>
                    <a:bodyPr/>
                    <a:lstStyle/>
                    <a:p>
                      <a:r>
                        <a:rPr lang="en-US" dirty="0" smtClean="0"/>
                        <a:t>Indefinite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Definite</a:t>
                      </a:r>
                    </a:p>
                  </a:txBody>
                  <a:tcPr/>
                </a:tc>
                <a:tc>
                  <a:txBody>
                    <a:bodyPr/>
                    <a:lstStyle/>
                    <a:p>
                      <a:r>
                        <a:rPr lang="en-US" dirty="0" smtClean="0"/>
                        <a:t>Very</a:t>
                      </a:r>
                      <a:r>
                        <a:rPr lang="en-US" baseline="0" dirty="0" smtClean="0"/>
                        <a:t> Little</a:t>
                      </a:r>
                      <a:endParaRPr lang="en-US" dirty="0"/>
                    </a:p>
                  </a:txBody>
                  <a:tcPr/>
                </a:tc>
                <a:tc>
                  <a:txBody>
                    <a:bodyPr/>
                    <a:lstStyle/>
                    <a:p>
                      <a:r>
                        <a:rPr lang="en-US" dirty="0" smtClean="0"/>
                        <a:t>Particles touching but mobile.</a:t>
                      </a:r>
                      <a:endParaRPr lang="en-US" dirty="0"/>
                    </a:p>
                  </a:txBody>
                  <a:tcPr/>
                </a:tc>
              </a:tr>
              <a:tr h="918882">
                <a:tc>
                  <a:txBody>
                    <a:bodyPr/>
                    <a:lstStyle/>
                    <a:p>
                      <a:r>
                        <a:rPr lang="en-US" dirty="0" smtClean="0"/>
                        <a:t>Gas</a:t>
                      </a:r>
                      <a:endParaRPr lang="en-US" dirty="0"/>
                    </a:p>
                  </a:txBody>
                  <a:tcPr/>
                </a:tc>
                <a:tc>
                  <a:txBody>
                    <a:bodyPr/>
                    <a:lstStyle/>
                    <a:p>
                      <a:r>
                        <a:rPr lang="en-US" dirty="0" smtClean="0"/>
                        <a:t>Indefinite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Indefinite</a:t>
                      </a:r>
                    </a:p>
                  </a:txBody>
                  <a:tcPr/>
                </a:tc>
                <a:tc>
                  <a:txBody>
                    <a:bodyPr/>
                    <a:lstStyle/>
                    <a:p>
                      <a:r>
                        <a:rPr lang="en-US" dirty="0" smtClean="0"/>
                        <a:t>High</a:t>
                      </a:r>
                      <a:endParaRPr lang="en-US" dirty="0"/>
                    </a:p>
                  </a:txBody>
                  <a:tcPr/>
                </a:tc>
                <a:tc>
                  <a:txBody>
                    <a:bodyPr/>
                    <a:lstStyle/>
                    <a:p>
                      <a:r>
                        <a:rPr lang="en-US" dirty="0" smtClean="0"/>
                        <a:t>Particles</a:t>
                      </a:r>
                      <a:r>
                        <a:rPr lang="en-US" baseline="0" dirty="0" smtClean="0"/>
                        <a:t> far apart and independent of one another. </a:t>
                      </a:r>
                      <a:endParaRPr lang="en-US" dirty="0"/>
                    </a:p>
                  </a:txBody>
                  <a:tcPr/>
                </a:tc>
              </a:tr>
            </a:tbl>
          </a:graphicData>
        </a:graphic>
      </p:graphicFrame>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normAutofit/>
          </a:bodyPr>
          <a:lstStyle/>
          <a:p>
            <a:fld id="{CE8079A4-7AA8-4A4F-87E2-7781EC5097DD}" type="slidenum">
              <a:rPr lang="en-US" smtClean="0"/>
              <a:pPr/>
              <a:t>4</a:t>
            </a:fld>
            <a:endParaRPr lang="en-US" dirty="0"/>
          </a:p>
        </p:txBody>
      </p:sp>
      <p:sp>
        <p:nvSpPr>
          <p:cNvPr id="2" name="Title 1"/>
          <p:cNvSpPr>
            <a:spLocks noGrp="1"/>
          </p:cNvSpPr>
          <p:nvPr>
            <p:ph type="title"/>
          </p:nvPr>
        </p:nvSpPr>
        <p:spPr/>
        <p:txBody>
          <a:bodyPr>
            <a:normAutofit fontScale="90000"/>
          </a:bodyPr>
          <a:lstStyle/>
          <a:p>
            <a:r>
              <a:rPr lang="en-US" dirty="0" smtClean="0"/>
              <a:t>Properties of Solids, Liquids, &amp; Gases</a:t>
            </a:r>
            <a:endParaRPr lang="en-US" dirty="0"/>
          </a:p>
        </p:txBody>
      </p:sp>
    </p:spTree>
    <p:extLst>
      <p:ext uri="{BB962C8B-B14F-4D97-AF65-F5344CB8AC3E}">
        <p14:creationId xmlns:p14="http://schemas.microsoft.com/office/powerpoint/2010/main" val="21288211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n-US" sz="5400" smtClean="0"/>
              <a:t>Half-Life</a:t>
            </a:r>
          </a:p>
        </p:txBody>
      </p:sp>
      <p:sp>
        <p:nvSpPr>
          <p:cNvPr id="6148" name="Rectangle 3"/>
          <p:cNvSpPr>
            <a:spLocks noGrp="1" noChangeArrowheads="1"/>
          </p:cNvSpPr>
          <p:nvPr>
            <p:ph idx="1"/>
          </p:nvPr>
        </p:nvSpPr>
        <p:spPr/>
        <p:txBody>
          <a:bodyPr/>
          <a:lstStyle/>
          <a:p>
            <a:pPr eaLnBrk="1" hangingPunct="1"/>
            <a:r>
              <a:rPr lang="en-US" altLang="en-US" sz="4400" smtClean="0"/>
              <a:t>Amount of time it takes for one half of a sample of radioactive atoms to decay</a:t>
            </a:r>
          </a:p>
        </p:txBody>
      </p:sp>
      <p:sp>
        <p:nvSpPr>
          <p:cNvPr id="6146"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2D96532-6ACC-4564-AD76-D38C9C6C0972}" type="slidenum">
              <a:rPr lang="en-US" altLang="en-US" sz="1400" smtClean="0"/>
              <a:pPr eaLnBrk="1" hangingPunct="1"/>
              <a:t>40</a:t>
            </a:fld>
            <a:endParaRPr lang="en-US" altLang="en-US" sz="1400" smtClean="0"/>
          </a:p>
        </p:txBody>
      </p:sp>
    </p:spTree>
    <p:extLst>
      <p:ext uri="{BB962C8B-B14F-4D97-AF65-F5344CB8AC3E}">
        <p14:creationId xmlns:p14="http://schemas.microsoft.com/office/powerpoint/2010/main" val="6440638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57200" y="152718"/>
            <a:ext cx="7162800" cy="1371600"/>
          </a:xfrm>
        </p:spPr>
        <p:txBody>
          <a:bodyPr>
            <a:normAutofit fontScale="90000"/>
          </a:bodyPr>
          <a:lstStyle/>
          <a:p>
            <a:pPr eaLnBrk="1" hangingPunct="1"/>
            <a:r>
              <a:rPr lang="en-US" altLang="en-US" sz="5400" dirty="0" smtClean="0"/>
              <a:t>Half-Life Calculation #1</a:t>
            </a:r>
          </a:p>
        </p:txBody>
      </p:sp>
      <p:sp>
        <p:nvSpPr>
          <p:cNvPr id="7172" name="Rectangle 3"/>
          <p:cNvSpPr>
            <a:spLocks noGrp="1" noChangeArrowheads="1"/>
          </p:cNvSpPr>
          <p:nvPr>
            <p:ph idx="1"/>
          </p:nvPr>
        </p:nvSpPr>
        <p:spPr/>
        <p:txBody>
          <a:bodyPr/>
          <a:lstStyle/>
          <a:p>
            <a:pPr eaLnBrk="1" hangingPunct="1"/>
            <a:r>
              <a:rPr lang="en-US" altLang="en-US" sz="4400" dirty="0" smtClean="0"/>
              <a:t>You have 400 mg of a radioisotope with a half-life of 5 minutes.  How much will be left after 30 minutes?</a:t>
            </a:r>
          </a:p>
        </p:txBody>
      </p:sp>
      <p:sp>
        <p:nvSpPr>
          <p:cNvPr id="7170"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1BA33C9-71AC-4F6F-9FDE-E4A4E0C12515}" type="slidenum">
              <a:rPr lang="en-US" altLang="en-US" sz="1400" smtClean="0"/>
              <a:pPr eaLnBrk="1" hangingPunct="1"/>
              <a:t>41</a:t>
            </a:fld>
            <a:endParaRPr lang="en-US" altLang="en-US" sz="1400" smtClean="0"/>
          </a:p>
        </p:txBody>
      </p:sp>
    </p:spTree>
    <p:extLst>
      <p:ext uri="{BB962C8B-B14F-4D97-AF65-F5344CB8AC3E}">
        <p14:creationId xmlns:p14="http://schemas.microsoft.com/office/powerpoint/2010/main" val="2022519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534400" cy="6400800"/>
          </a:xfrm>
        </p:spPr>
        <p:txBody>
          <a:bodyPr>
            <a:normAutofit fontScale="85000" lnSpcReduction="10000"/>
          </a:bodyPr>
          <a:lstStyle/>
          <a:p>
            <a:r>
              <a:rPr lang="en-US" dirty="0"/>
              <a:t>Find the molar mass of each element in the compound. Multiply the element's atomic mass by the molar mass constant by the number of atoms of that element in the compound. Here's how you do it:</a:t>
            </a:r>
            <a:br>
              <a:rPr lang="en-US" dirty="0"/>
            </a:br>
            <a:r>
              <a:rPr lang="en-US" dirty="0"/>
              <a:t/>
            </a:r>
            <a:br>
              <a:rPr lang="en-US" dirty="0"/>
            </a:br>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endParaRPr lang="en-US" dirty="0" smtClean="0"/>
          </a:p>
          <a:p>
            <a:endParaRPr lang="en-US" dirty="0"/>
          </a:p>
          <a:p>
            <a:r>
              <a:rPr lang="en-US" dirty="0"/>
              <a:t>For hydrogen chloride, </a:t>
            </a:r>
            <a:r>
              <a:rPr lang="en-US" dirty="0" err="1"/>
              <a:t>HCl</a:t>
            </a:r>
            <a:r>
              <a:rPr lang="en-US" dirty="0"/>
              <a:t>, the molar mass of each element is 1.007 grams per mole for hydrogen and 35.453 grams per mole for chlorine.</a:t>
            </a:r>
          </a:p>
          <a:p>
            <a:r>
              <a:rPr lang="en-US" dirty="0"/>
              <a:t>For glucose, C</a:t>
            </a:r>
            <a:r>
              <a:rPr lang="en-US" baseline="-25000" dirty="0"/>
              <a:t>6</a:t>
            </a:r>
            <a:r>
              <a:rPr lang="en-US" dirty="0"/>
              <a:t>H</a:t>
            </a:r>
            <a:r>
              <a:rPr lang="en-US" baseline="-25000" dirty="0"/>
              <a:t>12</a:t>
            </a:r>
            <a:r>
              <a:rPr lang="en-US" dirty="0"/>
              <a:t>O</a:t>
            </a:r>
            <a:r>
              <a:rPr lang="en-US" baseline="-25000" dirty="0"/>
              <a:t>6</a:t>
            </a:r>
            <a:r>
              <a:rPr lang="en-US" dirty="0"/>
              <a:t>, the molar mass of each element is 12.0107 times 6, or 72.0642 grams per mole for carbon; 1.007 times 12, or 12.084 grams per mole for hydrogen; and 15.9994 times 6, or 95.9964 grams per mole for oxygen</a:t>
            </a:r>
            <a:r>
              <a:rPr lang="en-US" dirty="0" smtClean="0"/>
              <a:t>.</a:t>
            </a:r>
            <a:endParaRPr lang="en-US" dirty="0"/>
          </a:p>
        </p:txBody>
      </p:sp>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90600"/>
            <a:ext cx="5105400" cy="383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02824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380682"/>
          </a:xfrm>
        </p:spPr>
        <p:txBody>
          <a:bodyPr>
            <a:normAutofit fontScale="90000"/>
          </a:bodyPr>
          <a:lstStyle/>
          <a:p>
            <a:r>
              <a:rPr lang="en-US" dirty="0" smtClean="0"/>
              <a:t>Molar Mass</a:t>
            </a:r>
            <a:endParaRPr lang="en-US" dirty="0"/>
          </a:p>
        </p:txBody>
      </p:sp>
      <p:sp>
        <p:nvSpPr>
          <p:cNvPr id="3" name="Content Placeholder 2"/>
          <p:cNvSpPr>
            <a:spLocks noGrp="1"/>
          </p:cNvSpPr>
          <p:nvPr>
            <p:ph idx="1"/>
          </p:nvPr>
        </p:nvSpPr>
        <p:spPr>
          <a:xfrm>
            <a:off x="457200" y="533400"/>
            <a:ext cx="7620000" cy="6172200"/>
          </a:xfrm>
        </p:spPr>
        <p:txBody>
          <a:bodyPr>
            <a:normAutofit lnSpcReduction="10000"/>
          </a:bodyPr>
          <a:lstStyle/>
          <a:p>
            <a:r>
              <a:rPr lang="en-US" dirty="0"/>
              <a:t>Add the molar masses of each element in the compound. This determines the molar mass for the compound. Here's how you do it:</a:t>
            </a:r>
            <a:br>
              <a:rPr lang="en-US" dirty="0"/>
            </a:br>
            <a:r>
              <a:rPr lang="en-US" dirty="0"/>
              <a:t/>
            </a:r>
            <a:br>
              <a:rPr lang="en-US" dirty="0"/>
            </a:br>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dirty="0" smtClean="0"/>
              <a:t>For </a:t>
            </a:r>
            <a:r>
              <a:rPr lang="en-US" dirty="0"/>
              <a:t>hydrogen chloride, the molar mass is 1.007 + 35.453, or 36.460 grams per mole.</a:t>
            </a:r>
          </a:p>
          <a:p>
            <a:r>
              <a:rPr lang="en-US" dirty="0"/>
              <a:t>For glucose, the molar mass is 72.0642 + 12.084 + 95.9964, or 180.1446 grams per mole.</a:t>
            </a:r>
          </a:p>
          <a:p>
            <a:endParaRPr lang="en-US" dirty="0"/>
          </a:p>
        </p:txBody>
      </p:sp>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143000"/>
            <a:ext cx="5053012" cy="3791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09026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lstStyle/>
          <a:p>
            <a:pPr eaLnBrk="1" hangingPunct="1"/>
            <a:r>
              <a:rPr lang="en-US" b="1" dirty="0" smtClean="0"/>
              <a:t>Calculating Percent by Mass</a:t>
            </a:r>
          </a:p>
        </p:txBody>
      </p:sp>
      <p:sp>
        <p:nvSpPr>
          <p:cNvPr id="84995" name="Rectangle 3"/>
          <p:cNvSpPr>
            <a:spLocks noGrp="1"/>
          </p:cNvSpPr>
          <p:nvPr>
            <p:ph type="body" sz="half" idx="1"/>
          </p:nvPr>
        </p:nvSpPr>
        <p:spPr/>
        <p:txBody>
          <a:bodyPr>
            <a:normAutofit fontScale="92500" lnSpcReduction="10000"/>
          </a:bodyPr>
          <a:lstStyle/>
          <a:p>
            <a:pPr eaLnBrk="1" hangingPunct="1"/>
            <a:r>
              <a:rPr lang="en-US" sz="2400" smtClean="0"/>
              <a:t>What is the percent by mass of metal in the compound copper II phosphate? ( Cu</a:t>
            </a:r>
            <a:r>
              <a:rPr lang="en-US" sz="2400" baseline="-25000" smtClean="0"/>
              <a:t>3</a:t>
            </a:r>
            <a:r>
              <a:rPr lang="en-US" sz="2400" smtClean="0"/>
              <a:t>(PO</a:t>
            </a:r>
            <a:r>
              <a:rPr lang="en-US" sz="2400" baseline="-25000" smtClean="0"/>
              <a:t>4</a:t>
            </a:r>
            <a:r>
              <a:rPr lang="en-US" sz="2400" smtClean="0"/>
              <a:t>)</a:t>
            </a:r>
            <a:r>
              <a:rPr lang="en-US" sz="2400" baseline="-25000" smtClean="0"/>
              <a:t>2 </a:t>
            </a:r>
            <a:r>
              <a:rPr lang="en-US" sz="2400" smtClean="0"/>
              <a:t>)</a:t>
            </a:r>
          </a:p>
          <a:p>
            <a:pPr eaLnBrk="1" hangingPunct="1"/>
            <a:endParaRPr lang="en-US" sz="800" smtClean="0"/>
          </a:p>
          <a:p>
            <a:pPr eaLnBrk="1" hangingPunct="1"/>
            <a:r>
              <a:rPr lang="en-US" sz="2400" smtClean="0"/>
              <a:t>Find total mass</a:t>
            </a:r>
          </a:p>
          <a:p>
            <a:pPr eaLnBrk="1" hangingPunct="1"/>
            <a:r>
              <a:rPr lang="en-US" sz="2400" smtClean="0"/>
              <a:t>Find mass due to the part</a:t>
            </a:r>
          </a:p>
          <a:p>
            <a:pPr eaLnBrk="1" hangingPunct="1"/>
            <a:r>
              <a:rPr lang="en-US" sz="2400" smtClean="0"/>
              <a:t>Divide mass of part by total</a:t>
            </a:r>
          </a:p>
          <a:p>
            <a:pPr eaLnBrk="1" hangingPunct="1"/>
            <a:r>
              <a:rPr lang="en-US" sz="2400" smtClean="0"/>
              <a:t>Multiply by 100</a:t>
            </a:r>
          </a:p>
          <a:p>
            <a:pPr eaLnBrk="1" hangingPunct="1"/>
            <a:endParaRPr lang="en-US" sz="2400" smtClean="0"/>
          </a:p>
          <a:p>
            <a:pPr eaLnBrk="1" hangingPunct="1"/>
            <a:endParaRPr lang="en-US" sz="2400" smtClean="0"/>
          </a:p>
        </p:txBody>
      </p:sp>
      <p:sp>
        <p:nvSpPr>
          <p:cNvPr id="84996" name="Rectangle 4"/>
          <p:cNvSpPr>
            <a:spLocks noGrp="1"/>
          </p:cNvSpPr>
          <p:nvPr>
            <p:ph type="body" sz="half" idx="2"/>
          </p:nvPr>
        </p:nvSpPr>
        <p:spPr>
          <a:xfrm>
            <a:off x="4572000" y="1524000"/>
            <a:ext cx="4038600" cy="4525963"/>
          </a:xfrm>
        </p:spPr>
        <p:txBody>
          <a:bodyPr>
            <a:normAutofit fontScale="92500" lnSpcReduction="20000"/>
          </a:bodyPr>
          <a:lstStyle/>
          <a:p>
            <a:pPr eaLnBrk="1" hangingPunct="1">
              <a:buFont typeface="Arial" charset="0"/>
              <a:buNone/>
            </a:pPr>
            <a:r>
              <a:rPr lang="en-US" smtClean="0"/>
              <a:t>      ( Cu</a:t>
            </a:r>
            <a:r>
              <a:rPr lang="en-US" baseline="-25000" smtClean="0"/>
              <a:t>3</a:t>
            </a:r>
            <a:r>
              <a:rPr lang="en-US" smtClean="0"/>
              <a:t>(PO</a:t>
            </a:r>
            <a:r>
              <a:rPr lang="en-US" baseline="-25000" smtClean="0"/>
              <a:t>4</a:t>
            </a:r>
            <a:r>
              <a:rPr lang="en-US" smtClean="0"/>
              <a:t>)</a:t>
            </a:r>
            <a:r>
              <a:rPr lang="en-US" baseline="-25000" smtClean="0"/>
              <a:t>2 </a:t>
            </a:r>
            <a:r>
              <a:rPr lang="en-US" smtClean="0"/>
              <a:t>)</a:t>
            </a:r>
          </a:p>
          <a:p>
            <a:pPr eaLnBrk="1" hangingPunct="1">
              <a:buFont typeface="Arial" charset="0"/>
              <a:buNone/>
            </a:pPr>
            <a:r>
              <a:rPr lang="en-US" sz="900" smtClean="0"/>
              <a:t>                     </a:t>
            </a:r>
          </a:p>
          <a:p>
            <a:pPr eaLnBrk="1" hangingPunct="1">
              <a:buFont typeface="Arial" charset="0"/>
              <a:buNone/>
            </a:pPr>
            <a:r>
              <a:rPr lang="en-US" sz="900" smtClean="0"/>
              <a:t>                       subscript                  from P.T.</a:t>
            </a:r>
          </a:p>
          <a:p>
            <a:pPr eaLnBrk="1" hangingPunct="1">
              <a:buFont typeface="Arial" charset="0"/>
              <a:buNone/>
            </a:pPr>
            <a:r>
              <a:rPr lang="en-US" smtClean="0"/>
              <a:t>Cu   3  x  63.55     +</a:t>
            </a:r>
          </a:p>
          <a:p>
            <a:pPr eaLnBrk="1" hangingPunct="1">
              <a:buFont typeface="Arial" charset="0"/>
              <a:buNone/>
            </a:pPr>
            <a:r>
              <a:rPr lang="en-US" smtClean="0"/>
              <a:t>P     2  X  30.97    +</a:t>
            </a:r>
          </a:p>
          <a:p>
            <a:pPr eaLnBrk="1" hangingPunct="1">
              <a:buFont typeface="Arial" charset="0"/>
              <a:buNone/>
            </a:pPr>
            <a:r>
              <a:rPr lang="en-US" smtClean="0"/>
              <a:t>O     8  x 16.00      =</a:t>
            </a:r>
          </a:p>
          <a:p>
            <a:pPr eaLnBrk="1" hangingPunct="1">
              <a:buFont typeface="Arial" charset="0"/>
              <a:buNone/>
            </a:pPr>
            <a:endParaRPr lang="en-US" sz="900" smtClean="0"/>
          </a:p>
          <a:p>
            <a:pPr eaLnBrk="1" hangingPunct="1">
              <a:buFont typeface="Arial" charset="0"/>
              <a:buNone/>
            </a:pPr>
            <a:r>
              <a:rPr lang="en-US" sz="1800" smtClean="0"/>
              <a:t>Total mass=       380.59 amu</a:t>
            </a:r>
          </a:p>
          <a:p>
            <a:pPr eaLnBrk="1" hangingPunct="1"/>
            <a:endParaRPr lang="en-US" sz="800" smtClean="0"/>
          </a:p>
          <a:p>
            <a:pPr eaLnBrk="1" hangingPunct="1">
              <a:buFont typeface="Arial" charset="0"/>
              <a:buNone/>
            </a:pPr>
            <a:r>
              <a:rPr lang="en-US" sz="1800" smtClean="0"/>
              <a:t> Mass of metal = 190.7 amu</a:t>
            </a:r>
          </a:p>
          <a:p>
            <a:pPr eaLnBrk="1" hangingPunct="1">
              <a:buFont typeface="Arial" charset="0"/>
              <a:buNone/>
            </a:pPr>
            <a:endParaRPr lang="en-US" sz="1800" smtClean="0"/>
          </a:p>
          <a:p>
            <a:pPr eaLnBrk="1" hangingPunct="1">
              <a:buFont typeface="Arial" charset="0"/>
              <a:buNone/>
            </a:pPr>
            <a:r>
              <a:rPr lang="en-US" sz="1800" smtClean="0"/>
              <a:t>190.7           x   100   =    50.1%</a:t>
            </a:r>
          </a:p>
          <a:p>
            <a:pPr eaLnBrk="1" hangingPunct="1">
              <a:buFont typeface="Arial" charset="0"/>
              <a:buNone/>
            </a:pPr>
            <a:r>
              <a:rPr lang="en-US" sz="1800" smtClean="0"/>
              <a:t>380.59</a:t>
            </a:r>
          </a:p>
        </p:txBody>
      </p:sp>
      <p:sp>
        <p:nvSpPr>
          <p:cNvPr id="48133" name="Line 5"/>
          <p:cNvSpPr>
            <a:spLocks noChangeShapeType="1"/>
          </p:cNvSpPr>
          <p:nvPr/>
        </p:nvSpPr>
        <p:spPr bwMode="auto">
          <a:xfrm>
            <a:off x="4648200" y="5486400"/>
            <a:ext cx="83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b="0" smtClean="0">
              <a:solidFill>
                <a:prstClr val="black"/>
              </a:solidFill>
              <a:latin typeface="Arial" charset="0"/>
              <a:cs typeface="Arial" charset="0"/>
            </a:endParaRPr>
          </a:p>
        </p:txBody>
      </p:sp>
      <p:sp>
        <p:nvSpPr>
          <p:cNvPr id="48134" name="Line 6"/>
          <p:cNvSpPr>
            <a:spLocks noChangeShapeType="1"/>
          </p:cNvSpPr>
          <p:nvPr/>
        </p:nvSpPr>
        <p:spPr bwMode="auto">
          <a:xfrm>
            <a:off x="5257800" y="2209800"/>
            <a:ext cx="76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b="0" smtClean="0">
              <a:solidFill>
                <a:prstClr val="black"/>
              </a:solidFill>
              <a:latin typeface="Arial" charset="0"/>
              <a:cs typeface="Arial" charset="0"/>
            </a:endParaRPr>
          </a:p>
        </p:txBody>
      </p:sp>
      <p:sp>
        <p:nvSpPr>
          <p:cNvPr id="48135" name="Line 8"/>
          <p:cNvSpPr>
            <a:spLocks noChangeShapeType="1"/>
          </p:cNvSpPr>
          <p:nvPr/>
        </p:nvSpPr>
        <p:spPr bwMode="auto">
          <a:xfrm flipH="1">
            <a:off x="6934200" y="2286000"/>
            <a:ext cx="1524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b="0" smtClean="0">
              <a:solidFill>
                <a:prstClr val="black"/>
              </a:solidFill>
              <a:latin typeface="Arial" charset="0"/>
              <a:cs typeface="Arial" charset="0"/>
            </a:endParaRPr>
          </a:p>
        </p:txBody>
      </p:sp>
    </p:spTree>
    <p:extLst>
      <p:ext uri="{BB962C8B-B14F-4D97-AF65-F5344CB8AC3E}">
        <p14:creationId xmlns:p14="http://schemas.microsoft.com/office/powerpoint/2010/main" val="30696039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4995">
                                            <p:txEl>
                                              <p:pRg st="2" end="2"/>
                                            </p:txEl>
                                          </p:spTgt>
                                        </p:tgtEl>
                                        <p:attrNameLst>
                                          <p:attrName>style.visibility</p:attrName>
                                        </p:attrNameLst>
                                      </p:cBhvr>
                                      <p:to>
                                        <p:strVal val="visible"/>
                                      </p:to>
                                    </p:set>
                                    <p:animEffect transition="in" filter="box(in)">
                                      <p:cBhvr>
                                        <p:cTn id="7" dur="500"/>
                                        <p:tgtEl>
                                          <p:spTgt spid="8499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84996">
                                            <p:txEl>
                                              <p:pRg st="0" end="0"/>
                                            </p:txEl>
                                          </p:spTgt>
                                        </p:tgtEl>
                                        <p:attrNameLst>
                                          <p:attrName>style.visibility</p:attrName>
                                        </p:attrNameLst>
                                      </p:cBhvr>
                                      <p:to>
                                        <p:strVal val="visible"/>
                                      </p:to>
                                    </p:set>
                                    <p:anim calcmode="lin" valueType="num">
                                      <p:cBhvr>
                                        <p:cTn id="12" dur="500" fill="hold"/>
                                        <p:tgtEl>
                                          <p:spTgt spid="84996">
                                            <p:txEl>
                                              <p:pRg st="0" end="0"/>
                                            </p:txEl>
                                          </p:spTgt>
                                        </p:tgtEl>
                                        <p:attrNameLst>
                                          <p:attrName>ppt_w</p:attrName>
                                        </p:attrNameLst>
                                      </p:cBhvr>
                                      <p:tavLst>
                                        <p:tav tm="0">
                                          <p:val>
                                            <p:strVal val="#ppt_w*0.05"/>
                                          </p:val>
                                        </p:tav>
                                        <p:tav tm="100000">
                                          <p:val>
                                            <p:strVal val="#ppt_w"/>
                                          </p:val>
                                        </p:tav>
                                      </p:tavLst>
                                    </p:anim>
                                    <p:anim calcmode="lin" valueType="num">
                                      <p:cBhvr>
                                        <p:cTn id="13" dur="500" fill="hold"/>
                                        <p:tgtEl>
                                          <p:spTgt spid="84996">
                                            <p:txEl>
                                              <p:pRg st="0" end="0"/>
                                            </p:txEl>
                                          </p:spTgt>
                                        </p:tgtEl>
                                        <p:attrNameLst>
                                          <p:attrName>ppt_h</p:attrName>
                                        </p:attrNameLst>
                                      </p:cBhvr>
                                      <p:tavLst>
                                        <p:tav tm="0">
                                          <p:val>
                                            <p:strVal val="#ppt_h"/>
                                          </p:val>
                                        </p:tav>
                                        <p:tav tm="100000">
                                          <p:val>
                                            <p:strVal val="#ppt_h"/>
                                          </p:val>
                                        </p:tav>
                                      </p:tavLst>
                                    </p:anim>
                                    <p:anim calcmode="lin" valueType="num">
                                      <p:cBhvr>
                                        <p:cTn id="14" dur="500" fill="hold"/>
                                        <p:tgtEl>
                                          <p:spTgt spid="84996">
                                            <p:txEl>
                                              <p:pRg st="0" end="0"/>
                                            </p:txEl>
                                          </p:spTgt>
                                        </p:tgtEl>
                                        <p:attrNameLst>
                                          <p:attrName>ppt_x</p:attrName>
                                        </p:attrNameLst>
                                      </p:cBhvr>
                                      <p:tavLst>
                                        <p:tav tm="0">
                                          <p:val>
                                            <p:strVal val="#ppt_x-.2"/>
                                          </p:val>
                                        </p:tav>
                                        <p:tav tm="100000">
                                          <p:val>
                                            <p:strVal val="#ppt_x"/>
                                          </p:val>
                                        </p:tav>
                                      </p:tavLst>
                                    </p:anim>
                                    <p:anim calcmode="lin" valueType="num">
                                      <p:cBhvr>
                                        <p:cTn id="15" dur="500" fill="hold"/>
                                        <p:tgtEl>
                                          <p:spTgt spid="84996">
                                            <p:txEl>
                                              <p:pRg st="0" end="0"/>
                                            </p:txEl>
                                          </p:spTgt>
                                        </p:tgtEl>
                                        <p:attrNameLst>
                                          <p:attrName>ppt_y</p:attrName>
                                        </p:attrNameLst>
                                      </p:cBhvr>
                                      <p:tavLst>
                                        <p:tav tm="0">
                                          <p:val>
                                            <p:strVal val="#ppt_y"/>
                                          </p:val>
                                        </p:tav>
                                        <p:tav tm="100000">
                                          <p:val>
                                            <p:strVal val="#ppt_y"/>
                                          </p:val>
                                        </p:tav>
                                      </p:tavLst>
                                    </p:anim>
                                    <p:animEffect transition="in" filter="fade">
                                      <p:cBhvr>
                                        <p:cTn id="16" dur="500"/>
                                        <p:tgtEl>
                                          <p:spTgt spid="84996">
                                            <p:txEl>
                                              <p:pRg st="0" end="0"/>
                                            </p:txEl>
                                          </p:spTgt>
                                        </p:tgtEl>
                                      </p:cBhvr>
                                    </p:animEffect>
                                  </p:childTnLst>
                                </p:cTn>
                              </p:par>
                              <p:par>
                                <p:cTn id="17" presetID="54" presetClass="entr" presetSubtype="0" accel="100000" fill="hold" nodeType="withEffect">
                                  <p:stCondLst>
                                    <p:cond delay="0"/>
                                  </p:stCondLst>
                                  <p:childTnLst>
                                    <p:set>
                                      <p:cBhvr>
                                        <p:cTn id="18" dur="1" fill="hold">
                                          <p:stCondLst>
                                            <p:cond delay="0"/>
                                          </p:stCondLst>
                                        </p:cTn>
                                        <p:tgtEl>
                                          <p:spTgt spid="84996">
                                            <p:txEl>
                                              <p:pRg st="1" end="1"/>
                                            </p:txEl>
                                          </p:spTgt>
                                        </p:tgtEl>
                                        <p:attrNameLst>
                                          <p:attrName>style.visibility</p:attrName>
                                        </p:attrNameLst>
                                      </p:cBhvr>
                                      <p:to>
                                        <p:strVal val="visible"/>
                                      </p:to>
                                    </p:set>
                                    <p:anim calcmode="lin" valueType="num">
                                      <p:cBhvr>
                                        <p:cTn id="19" dur="500" fill="hold"/>
                                        <p:tgtEl>
                                          <p:spTgt spid="84996">
                                            <p:txEl>
                                              <p:pRg st="1" end="1"/>
                                            </p:txEl>
                                          </p:spTgt>
                                        </p:tgtEl>
                                        <p:attrNameLst>
                                          <p:attrName>ppt_w</p:attrName>
                                        </p:attrNameLst>
                                      </p:cBhvr>
                                      <p:tavLst>
                                        <p:tav tm="0">
                                          <p:val>
                                            <p:strVal val="#ppt_w*0.05"/>
                                          </p:val>
                                        </p:tav>
                                        <p:tav tm="100000">
                                          <p:val>
                                            <p:strVal val="#ppt_w"/>
                                          </p:val>
                                        </p:tav>
                                      </p:tavLst>
                                    </p:anim>
                                    <p:anim calcmode="lin" valueType="num">
                                      <p:cBhvr>
                                        <p:cTn id="20" dur="500" fill="hold"/>
                                        <p:tgtEl>
                                          <p:spTgt spid="84996">
                                            <p:txEl>
                                              <p:pRg st="1" end="1"/>
                                            </p:txEl>
                                          </p:spTgt>
                                        </p:tgtEl>
                                        <p:attrNameLst>
                                          <p:attrName>ppt_h</p:attrName>
                                        </p:attrNameLst>
                                      </p:cBhvr>
                                      <p:tavLst>
                                        <p:tav tm="0">
                                          <p:val>
                                            <p:strVal val="#ppt_h"/>
                                          </p:val>
                                        </p:tav>
                                        <p:tav tm="100000">
                                          <p:val>
                                            <p:strVal val="#ppt_h"/>
                                          </p:val>
                                        </p:tav>
                                      </p:tavLst>
                                    </p:anim>
                                    <p:anim calcmode="lin" valueType="num">
                                      <p:cBhvr>
                                        <p:cTn id="21" dur="500" fill="hold"/>
                                        <p:tgtEl>
                                          <p:spTgt spid="84996">
                                            <p:txEl>
                                              <p:pRg st="1" end="1"/>
                                            </p:txEl>
                                          </p:spTgt>
                                        </p:tgtEl>
                                        <p:attrNameLst>
                                          <p:attrName>ppt_x</p:attrName>
                                        </p:attrNameLst>
                                      </p:cBhvr>
                                      <p:tavLst>
                                        <p:tav tm="0">
                                          <p:val>
                                            <p:strVal val="#ppt_x-.2"/>
                                          </p:val>
                                        </p:tav>
                                        <p:tav tm="100000">
                                          <p:val>
                                            <p:strVal val="#ppt_x"/>
                                          </p:val>
                                        </p:tav>
                                      </p:tavLst>
                                    </p:anim>
                                    <p:anim calcmode="lin" valueType="num">
                                      <p:cBhvr>
                                        <p:cTn id="22" dur="500" fill="hold"/>
                                        <p:tgtEl>
                                          <p:spTgt spid="84996">
                                            <p:txEl>
                                              <p:pRg st="1" end="1"/>
                                            </p:txEl>
                                          </p:spTgt>
                                        </p:tgtEl>
                                        <p:attrNameLst>
                                          <p:attrName>ppt_y</p:attrName>
                                        </p:attrNameLst>
                                      </p:cBhvr>
                                      <p:tavLst>
                                        <p:tav tm="0">
                                          <p:val>
                                            <p:strVal val="#ppt_y"/>
                                          </p:val>
                                        </p:tav>
                                        <p:tav tm="100000">
                                          <p:val>
                                            <p:strVal val="#ppt_y"/>
                                          </p:val>
                                        </p:tav>
                                      </p:tavLst>
                                    </p:anim>
                                    <p:animEffect transition="in" filter="fade">
                                      <p:cBhvr>
                                        <p:cTn id="23" dur="500"/>
                                        <p:tgtEl>
                                          <p:spTgt spid="84996">
                                            <p:txEl>
                                              <p:pRg st="1" end="1"/>
                                            </p:txEl>
                                          </p:spTgt>
                                        </p:tgtEl>
                                      </p:cBhvr>
                                    </p:animEffect>
                                  </p:childTnLst>
                                </p:cTn>
                              </p:par>
                              <p:par>
                                <p:cTn id="24" presetID="54" presetClass="entr" presetSubtype="0" accel="100000" fill="hold" nodeType="withEffect">
                                  <p:stCondLst>
                                    <p:cond delay="0"/>
                                  </p:stCondLst>
                                  <p:childTnLst>
                                    <p:set>
                                      <p:cBhvr>
                                        <p:cTn id="25" dur="1" fill="hold">
                                          <p:stCondLst>
                                            <p:cond delay="0"/>
                                          </p:stCondLst>
                                        </p:cTn>
                                        <p:tgtEl>
                                          <p:spTgt spid="84996">
                                            <p:txEl>
                                              <p:pRg st="2" end="2"/>
                                            </p:txEl>
                                          </p:spTgt>
                                        </p:tgtEl>
                                        <p:attrNameLst>
                                          <p:attrName>style.visibility</p:attrName>
                                        </p:attrNameLst>
                                      </p:cBhvr>
                                      <p:to>
                                        <p:strVal val="visible"/>
                                      </p:to>
                                    </p:set>
                                    <p:anim calcmode="lin" valueType="num">
                                      <p:cBhvr>
                                        <p:cTn id="26" dur="500" fill="hold"/>
                                        <p:tgtEl>
                                          <p:spTgt spid="84996">
                                            <p:txEl>
                                              <p:pRg st="2" end="2"/>
                                            </p:txEl>
                                          </p:spTgt>
                                        </p:tgtEl>
                                        <p:attrNameLst>
                                          <p:attrName>ppt_w</p:attrName>
                                        </p:attrNameLst>
                                      </p:cBhvr>
                                      <p:tavLst>
                                        <p:tav tm="0">
                                          <p:val>
                                            <p:strVal val="#ppt_w*0.05"/>
                                          </p:val>
                                        </p:tav>
                                        <p:tav tm="100000">
                                          <p:val>
                                            <p:strVal val="#ppt_w"/>
                                          </p:val>
                                        </p:tav>
                                      </p:tavLst>
                                    </p:anim>
                                    <p:anim calcmode="lin" valueType="num">
                                      <p:cBhvr>
                                        <p:cTn id="27" dur="500" fill="hold"/>
                                        <p:tgtEl>
                                          <p:spTgt spid="84996">
                                            <p:txEl>
                                              <p:pRg st="2" end="2"/>
                                            </p:txEl>
                                          </p:spTgt>
                                        </p:tgtEl>
                                        <p:attrNameLst>
                                          <p:attrName>ppt_h</p:attrName>
                                        </p:attrNameLst>
                                      </p:cBhvr>
                                      <p:tavLst>
                                        <p:tav tm="0">
                                          <p:val>
                                            <p:strVal val="#ppt_h"/>
                                          </p:val>
                                        </p:tav>
                                        <p:tav tm="100000">
                                          <p:val>
                                            <p:strVal val="#ppt_h"/>
                                          </p:val>
                                        </p:tav>
                                      </p:tavLst>
                                    </p:anim>
                                    <p:anim calcmode="lin" valueType="num">
                                      <p:cBhvr>
                                        <p:cTn id="28" dur="500" fill="hold"/>
                                        <p:tgtEl>
                                          <p:spTgt spid="84996">
                                            <p:txEl>
                                              <p:pRg st="2" end="2"/>
                                            </p:txEl>
                                          </p:spTgt>
                                        </p:tgtEl>
                                        <p:attrNameLst>
                                          <p:attrName>ppt_x</p:attrName>
                                        </p:attrNameLst>
                                      </p:cBhvr>
                                      <p:tavLst>
                                        <p:tav tm="0">
                                          <p:val>
                                            <p:strVal val="#ppt_x-.2"/>
                                          </p:val>
                                        </p:tav>
                                        <p:tav tm="100000">
                                          <p:val>
                                            <p:strVal val="#ppt_x"/>
                                          </p:val>
                                        </p:tav>
                                      </p:tavLst>
                                    </p:anim>
                                    <p:anim calcmode="lin" valueType="num">
                                      <p:cBhvr>
                                        <p:cTn id="29" dur="500" fill="hold"/>
                                        <p:tgtEl>
                                          <p:spTgt spid="84996">
                                            <p:txEl>
                                              <p:pRg st="2" end="2"/>
                                            </p:txEl>
                                          </p:spTgt>
                                        </p:tgtEl>
                                        <p:attrNameLst>
                                          <p:attrName>ppt_y</p:attrName>
                                        </p:attrNameLst>
                                      </p:cBhvr>
                                      <p:tavLst>
                                        <p:tav tm="0">
                                          <p:val>
                                            <p:strVal val="#ppt_y"/>
                                          </p:val>
                                        </p:tav>
                                        <p:tav tm="100000">
                                          <p:val>
                                            <p:strVal val="#ppt_y"/>
                                          </p:val>
                                        </p:tav>
                                      </p:tavLst>
                                    </p:anim>
                                    <p:animEffect transition="in" filter="fade">
                                      <p:cBhvr>
                                        <p:cTn id="30" dur="500"/>
                                        <p:tgtEl>
                                          <p:spTgt spid="84996">
                                            <p:txEl>
                                              <p:pRg st="2" end="2"/>
                                            </p:txEl>
                                          </p:spTgt>
                                        </p:tgtEl>
                                      </p:cBhvr>
                                    </p:animEffect>
                                  </p:childTnLst>
                                </p:cTn>
                              </p:par>
                              <p:par>
                                <p:cTn id="31" presetID="54" presetClass="entr" presetSubtype="0" accel="100000" fill="hold" nodeType="withEffect">
                                  <p:stCondLst>
                                    <p:cond delay="0"/>
                                  </p:stCondLst>
                                  <p:childTnLst>
                                    <p:set>
                                      <p:cBhvr>
                                        <p:cTn id="32" dur="1" fill="hold">
                                          <p:stCondLst>
                                            <p:cond delay="0"/>
                                          </p:stCondLst>
                                        </p:cTn>
                                        <p:tgtEl>
                                          <p:spTgt spid="84996">
                                            <p:txEl>
                                              <p:pRg st="3" end="3"/>
                                            </p:txEl>
                                          </p:spTgt>
                                        </p:tgtEl>
                                        <p:attrNameLst>
                                          <p:attrName>style.visibility</p:attrName>
                                        </p:attrNameLst>
                                      </p:cBhvr>
                                      <p:to>
                                        <p:strVal val="visible"/>
                                      </p:to>
                                    </p:set>
                                    <p:anim calcmode="lin" valueType="num">
                                      <p:cBhvr>
                                        <p:cTn id="33" dur="500" fill="hold"/>
                                        <p:tgtEl>
                                          <p:spTgt spid="84996">
                                            <p:txEl>
                                              <p:pRg st="3" end="3"/>
                                            </p:txEl>
                                          </p:spTgt>
                                        </p:tgtEl>
                                        <p:attrNameLst>
                                          <p:attrName>ppt_w</p:attrName>
                                        </p:attrNameLst>
                                      </p:cBhvr>
                                      <p:tavLst>
                                        <p:tav tm="0">
                                          <p:val>
                                            <p:strVal val="#ppt_w*0.05"/>
                                          </p:val>
                                        </p:tav>
                                        <p:tav tm="100000">
                                          <p:val>
                                            <p:strVal val="#ppt_w"/>
                                          </p:val>
                                        </p:tav>
                                      </p:tavLst>
                                    </p:anim>
                                    <p:anim calcmode="lin" valueType="num">
                                      <p:cBhvr>
                                        <p:cTn id="34" dur="500" fill="hold"/>
                                        <p:tgtEl>
                                          <p:spTgt spid="84996">
                                            <p:txEl>
                                              <p:pRg st="3" end="3"/>
                                            </p:txEl>
                                          </p:spTgt>
                                        </p:tgtEl>
                                        <p:attrNameLst>
                                          <p:attrName>ppt_h</p:attrName>
                                        </p:attrNameLst>
                                      </p:cBhvr>
                                      <p:tavLst>
                                        <p:tav tm="0">
                                          <p:val>
                                            <p:strVal val="#ppt_h"/>
                                          </p:val>
                                        </p:tav>
                                        <p:tav tm="100000">
                                          <p:val>
                                            <p:strVal val="#ppt_h"/>
                                          </p:val>
                                        </p:tav>
                                      </p:tavLst>
                                    </p:anim>
                                    <p:anim calcmode="lin" valueType="num">
                                      <p:cBhvr>
                                        <p:cTn id="35" dur="500" fill="hold"/>
                                        <p:tgtEl>
                                          <p:spTgt spid="84996">
                                            <p:txEl>
                                              <p:pRg st="3" end="3"/>
                                            </p:txEl>
                                          </p:spTgt>
                                        </p:tgtEl>
                                        <p:attrNameLst>
                                          <p:attrName>ppt_x</p:attrName>
                                        </p:attrNameLst>
                                      </p:cBhvr>
                                      <p:tavLst>
                                        <p:tav tm="0">
                                          <p:val>
                                            <p:strVal val="#ppt_x-.2"/>
                                          </p:val>
                                        </p:tav>
                                        <p:tav tm="100000">
                                          <p:val>
                                            <p:strVal val="#ppt_x"/>
                                          </p:val>
                                        </p:tav>
                                      </p:tavLst>
                                    </p:anim>
                                    <p:anim calcmode="lin" valueType="num">
                                      <p:cBhvr>
                                        <p:cTn id="36" dur="500" fill="hold"/>
                                        <p:tgtEl>
                                          <p:spTgt spid="84996">
                                            <p:txEl>
                                              <p:pRg st="3" end="3"/>
                                            </p:txEl>
                                          </p:spTgt>
                                        </p:tgtEl>
                                        <p:attrNameLst>
                                          <p:attrName>ppt_y</p:attrName>
                                        </p:attrNameLst>
                                      </p:cBhvr>
                                      <p:tavLst>
                                        <p:tav tm="0">
                                          <p:val>
                                            <p:strVal val="#ppt_y"/>
                                          </p:val>
                                        </p:tav>
                                        <p:tav tm="100000">
                                          <p:val>
                                            <p:strVal val="#ppt_y"/>
                                          </p:val>
                                        </p:tav>
                                      </p:tavLst>
                                    </p:anim>
                                    <p:animEffect transition="in" filter="fade">
                                      <p:cBhvr>
                                        <p:cTn id="37" dur="500"/>
                                        <p:tgtEl>
                                          <p:spTgt spid="84996">
                                            <p:txEl>
                                              <p:pRg st="3" end="3"/>
                                            </p:txEl>
                                          </p:spTgt>
                                        </p:tgtEl>
                                      </p:cBhvr>
                                    </p:animEffect>
                                  </p:childTnLst>
                                </p:cTn>
                              </p:par>
                              <p:par>
                                <p:cTn id="38" presetID="54" presetClass="entr" presetSubtype="0" accel="100000" fill="hold" nodeType="withEffect">
                                  <p:stCondLst>
                                    <p:cond delay="0"/>
                                  </p:stCondLst>
                                  <p:childTnLst>
                                    <p:set>
                                      <p:cBhvr>
                                        <p:cTn id="39" dur="1" fill="hold">
                                          <p:stCondLst>
                                            <p:cond delay="0"/>
                                          </p:stCondLst>
                                        </p:cTn>
                                        <p:tgtEl>
                                          <p:spTgt spid="84996">
                                            <p:txEl>
                                              <p:pRg st="4" end="4"/>
                                            </p:txEl>
                                          </p:spTgt>
                                        </p:tgtEl>
                                        <p:attrNameLst>
                                          <p:attrName>style.visibility</p:attrName>
                                        </p:attrNameLst>
                                      </p:cBhvr>
                                      <p:to>
                                        <p:strVal val="visible"/>
                                      </p:to>
                                    </p:set>
                                    <p:anim calcmode="lin" valueType="num">
                                      <p:cBhvr>
                                        <p:cTn id="40" dur="500" fill="hold"/>
                                        <p:tgtEl>
                                          <p:spTgt spid="84996">
                                            <p:txEl>
                                              <p:pRg st="4" end="4"/>
                                            </p:txEl>
                                          </p:spTgt>
                                        </p:tgtEl>
                                        <p:attrNameLst>
                                          <p:attrName>ppt_w</p:attrName>
                                        </p:attrNameLst>
                                      </p:cBhvr>
                                      <p:tavLst>
                                        <p:tav tm="0">
                                          <p:val>
                                            <p:strVal val="#ppt_w*0.05"/>
                                          </p:val>
                                        </p:tav>
                                        <p:tav tm="100000">
                                          <p:val>
                                            <p:strVal val="#ppt_w"/>
                                          </p:val>
                                        </p:tav>
                                      </p:tavLst>
                                    </p:anim>
                                    <p:anim calcmode="lin" valueType="num">
                                      <p:cBhvr>
                                        <p:cTn id="41" dur="500" fill="hold"/>
                                        <p:tgtEl>
                                          <p:spTgt spid="84996">
                                            <p:txEl>
                                              <p:pRg st="4" end="4"/>
                                            </p:txEl>
                                          </p:spTgt>
                                        </p:tgtEl>
                                        <p:attrNameLst>
                                          <p:attrName>ppt_h</p:attrName>
                                        </p:attrNameLst>
                                      </p:cBhvr>
                                      <p:tavLst>
                                        <p:tav tm="0">
                                          <p:val>
                                            <p:strVal val="#ppt_h"/>
                                          </p:val>
                                        </p:tav>
                                        <p:tav tm="100000">
                                          <p:val>
                                            <p:strVal val="#ppt_h"/>
                                          </p:val>
                                        </p:tav>
                                      </p:tavLst>
                                    </p:anim>
                                    <p:anim calcmode="lin" valueType="num">
                                      <p:cBhvr>
                                        <p:cTn id="42" dur="500" fill="hold"/>
                                        <p:tgtEl>
                                          <p:spTgt spid="84996">
                                            <p:txEl>
                                              <p:pRg st="4" end="4"/>
                                            </p:txEl>
                                          </p:spTgt>
                                        </p:tgtEl>
                                        <p:attrNameLst>
                                          <p:attrName>ppt_x</p:attrName>
                                        </p:attrNameLst>
                                      </p:cBhvr>
                                      <p:tavLst>
                                        <p:tav tm="0">
                                          <p:val>
                                            <p:strVal val="#ppt_x-.2"/>
                                          </p:val>
                                        </p:tav>
                                        <p:tav tm="100000">
                                          <p:val>
                                            <p:strVal val="#ppt_x"/>
                                          </p:val>
                                        </p:tav>
                                      </p:tavLst>
                                    </p:anim>
                                    <p:anim calcmode="lin" valueType="num">
                                      <p:cBhvr>
                                        <p:cTn id="43" dur="500" fill="hold"/>
                                        <p:tgtEl>
                                          <p:spTgt spid="84996">
                                            <p:txEl>
                                              <p:pRg st="4" end="4"/>
                                            </p:txEl>
                                          </p:spTgt>
                                        </p:tgtEl>
                                        <p:attrNameLst>
                                          <p:attrName>ppt_y</p:attrName>
                                        </p:attrNameLst>
                                      </p:cBhvr>
                                      <p:tavLst>
                                        <p:tav tm="0">
                                          <p:val>
                                            <p:strVal val="#ppt_y"/>
                                          </p:val>
                                        </p:tav>
                                        <p:tav tm="100000">
                                          <p:val>
                                            <p:strVal val="#ppt_y"/>
                                          </p:val>
                                        </p:tav>
                                      </p:tavLst>
                                    </p:anim>
                                    <p:animEffect transition="in" filter="fade">
                                      <p:cBhvr>
                                        <p:cTn id="44" dur="500"/>
                                        <p:tgtEl>
                                          <p:spTgt spid="84996">
                                            <p:txEl>
                                              <p:pRg st="4" end="4"/>
                                            </p:txEl>
                                          </p:spTgt>
                                        </p:tgtEl>
                                      </p:cBhvr>
                                    </p:animEffect>
                                  </p:childTnLst>
                                </p:cTn>
                              </p:par>
                              <p:par>
                                <p:cTn id="45" presetID="54" presetClass="entr" presetSubtype="0" accel="100000" fill="hold" nodeType="withEffect">
                                  <p:stCondLst>
                                    <p:cond delay="0"/>
                                  </p:stCondLst>
                                  <p:childTnLst>
                                    <p:set>
                                      <p:cBhvr>
                                        <p:cTn id="46" dur="1" fill="hold">
                                          <p:stCondLst>
                                            <p:cond delay="0"/>
                                          </p:stCondLst>
                                        </p:cTn>
                                        <p:tgtEl>
                                          <p:spTgt spid="84996">
                                            <p:txEl>
                                              <p:pRg st="5" end="5"/>
                                            </p:txEl>
                                          </p:spTgt>
                                        </p:tgtEl>
                                        <p:attrNameLst>
                                          <p:attrName>style.visibility</p:attrName>
                                        </p:attrNameLst>
                                      </p:cBhvr>
                                      <p:to>
                                        <p:strVal val="visible"/>
                                      </p:to>
                                    </p:set>
                                    <p:anim calcmode="lin" valueType="num">
                                      <p:cBhvr>
                                        <p:cTn id="47" dur="500" fill="hold"/>
                                        <p:tgtEl>
                                          <p:spTgt spid="84996">
                                            <p:txEl>
                                              <p:pRg st="5" end="5"/>
                                            </p:txEl>
                                          </p:spTgt>
                                        </p:tgtEl>
                                        <p:attrNameLst>
                                          <p:attrName>ppt_w</p:attrName>
                                        </p:attrNameLst>
                                      </p:cBhvr>
                                      <p:tavLst>
                                        <p:tav tm="0">
                                          <p:val>
                                            <p:strVal val="#ppt_w*0.05"/>
                                          </p:val>
                                        </p:tav>
                                        <p:tav tm="100000">
                                          <p:val>
                                            <p:strVal val="#ppt_w"/>
                                          </p:val>
                                        </p:tav>
                                      </p:tavLst>
                                    </p:anim>
                                    <p:anim calcmode="lin" valueType="num">
                                      <p:cBhvr>
                                        <p:cTn id="48" dur="500" fill="hold"/>
                                        <p:tgtEl>
                                          <p:spTgt spid="84996">
                                            <p:txEl>
                                              <p:pRg st="5" end="5"/>
                                            </p:txEl>
                                          </p:spTgt>
                                        </p:tgtEl>
                                        <p:attrNameLst>
                                          <p:attrName>ppt_h</p:attrName>
                                        </p:attrNameLst>
                                      </p:cBhvr>
                                      <p:tavLst>
                                        <p:tav tm="0">
                                          <p:val>
                                            <p:strVal val="#ppt_h"/>
                                          </p:val>
                                        </p:tav>
                                        <p:tav tm="100000">
                                          <p:val>
                                            <p:strVal val="#ppt_h"/>
                                          </p:val>
                                        </p:tav>
                                      </p:tavLst>
                                    </p:anim>
                                    <p:anim calcmode="lin" valueType="num">
                                      <p:cBhvr>
                                        <p:cTn id="49" dur="500" fill="hold"/>
                                        <p:tgtEl>
                                          <p:spTgt spid="84996">
                                            <p:txEl>
                                              <p:pRg st="5" end="5"/>
                                            </p:txEl>
                                          </p:spTgt>
                                        </p:tgtEl>
                                        <p:attrNameLst>
                                          <p:attrName>ppt_x</p:attrName>
                                        </p:attrNameLst>
                                      </p:cBhvr>
                                      <p:tavLst>
                                        <p:tav tm="0">
                                          <p:val>
                                            <p:strVal val="#ppt_x-.2"/>
                                          </p:val>
                                        </p:tav>
                                        <p:tav tm="100000">
                                          <p:val>
                                            <p:strVal val="#ppt_x"/>
                                          </p:val>
                                        </p:tav>
                                      </p:tavLst>
                                    </p:anim>
                                    <p:anim calcmode="lin" valueType="num">
                                      <p:cBhvr>
                                        <p:cTn id="50" dur="500" fill="hold"/>
                                        <p:tgtEl>
                                          <p:spTgt spid="84996">
                                            <p:txEl>
                                              <p:pRg st="5" end="5"/>
                                            </p:txEl>
                                          </p:spTgt>
                                        </p:tgtEl>
                                        <p:attrNameLst>
                                          <p:attrName>ppt_y</p:attrName>
                                        </p:attrNameLst>
                                      </p:cBhvr>
                                      <p:tavLst>
                                        <p:tav tm="0">
                                          <p:val>
                                            <p:strVal val="#ppt_y"/>
                                          </p:val>
                                        </p:tav>
                                        <p:tav tm="100000">
                                          <p:val>
                                            <p:strVal val="#ppt_y"/>
                                          </p:val>
                                        </p:tav>
                                      </p:tavLst>
                                    </p:anim>
                                    <p:animEffect transition="in" filter="fade">
                                      <p:cBhvr>
                                        <p:cTn id="51" dur="500"/>
                                        <p:tgtEl>
                                          <p:spTgt spid="84996">
                                            <p:txEl>
                                              <p:pRg st="5" end="5"/>
                                            </p:txEl>
                                          </p:spTgt>
                                        </p:tgtEl>
                                      </p:cBhvr>
                                    </p:animEffect>
                                  </p:childTnLst>
                                </p:cTn>
                              </p:par>
                              <p:par>
                                <p:cTn id="52" presetID="54" presetClass="entr" presetSubtype="0" accel="100000" fill="hold" nodeType="withEffect">
                                  <p:stCondLst>
                                    <p:cond delay="0"/>
                                  </p:stCondLst>
                                  <p:childTnLst>
                                    <p:set>
                                      <p:cBhvr>
                                        <p:cTn id="53" dur="1" fill="hold">
                                          <p:stCondLst>
                                            <p:cond delay="0"/>
                                          </p:stCondLst>
                                        </p:cTn>
                                        <p:tgtEl>
                                          <p:spTgt spid="84996">
                                            <p:txEl>
                                              <p:pRg st="7" end="7"/>
                                            </p:txEl>
                                          </p:spTgt>
                                        </p:tgtEl>
                                        <p:attrNameLst>
                                          <p:attrName>style.visibility</p:attrName>
                                        </p:attrNameLst>
                                      </p:cBhvr>
                                      <p:to>
                                        <p:strVal val="visible"/>
                                      </p:to>
                                    </p:set>
                                    <p:anim calcmode="lin" valueType="num">
                                      <p:cBhvr>
                                        <p:cTn id="54" dur="500" fill="hold"/>
                                        <p:tgtEl>
                                          <p:spTgt spid="84996">
                                            <p:txEl>
                                              <p:pRg st="7" end="7"/>
                                            </p:txEl>
                                          </p:spTgt>
                                        </p:tgtEl>
                                        <p:attrNameLst>
                                          <p:attrName>ppt_w</p:attrName>
                                        </p:attrNameLst>
                                      </p:cBhvr>
                                      <p:tavLst>
                                        <p:tav tm="0">
                                          <p:val>
                                            <p:strVal val="#ppt_w*0.05"/>
                                          </p:val>
                                        </p:tav>
                                        <p:tav tm="100000">
                                          <p:val>
                                            <p:strVal val="#ppt_w"/>
                                          </p:val>
                                        </p:tav>
                                      </p:tavLst>
                                    </p:anim>
                                    <p:anim calcmode="lin" valueType="num">
                                      <p:cBhvr>
                                        <p:cTn id="55" dur="500" fill="hold"/>
                                        <p:tgtEl>
                                          <p:spTgt spid="84996">
                                            <p:txEl>
                                              <p:pRg st="7" end="7"/>
                                            </p:txEl>
                                          </p:spTgt>
                                        </p:tgtEl>
                                        <p:attrNameLst>
                                          <p:attrName>ppt_h</p:attrName>
                                        </p:attrNameLst>
                                      </p:cBhvr>
                                      <p:tavLst>
                                        <p:tav tm="0">
                                          <p:val>
                                            <p:strVal val="#ppt_h"/>
                                          </p:val>
                                        </p:tav>
                                        <p:tav tm="100000">
                                          <p:val>
                                            <p:strVal val="#ppt_h"/>
                                          </p:val>
                                        </p:tav>
                                      </p:tavLst>
                                    </p:anim>
                                    <p:anim calcmode="lin" valueType="num">
                                      <p:cBhvr>
                                        <p:cTn id="56" dur="500" fill="hold"/>
                                        <p:tgtEl>
                                          <p:spTgt spid="84996">
                                            <p:txEl>
                                              <p:pRg st="7" end="7"/>
                                            </p:txEl>
                                          </p:spTgt>
                                        </p:tgtEl>
                                        <p:attrNameLst>
                                          <p:attrName>ppt_x</p:attrName>
                                        </p:attrNameLst>
                                      </p:cBhvr>
                                      <p:tavLst>
                                        <p:tav tm="0">
                                          <p:val>
                                            <p:strVal val="#ppt_x-.2"/>
                                          </p:val>
                                        </p:tav>
                                        <p:tav tm="100000">
                                          <p:val>
                                            <p:strVal val="#ppt_x"/>
                                          </p:val>
                                        </p:tav>
                                      </p:tavLst>
                                    </p:anim>
                                    <p:anim calcmode="lin" valueType="num">
                                      <p:cBhvr>
                                        <p:cTn id="57" dur="500" fill="hold"/>
                                        <p:tgtEl>
                                          <p:spTgt spid="84996">
                                            <p:txEl>
                                              <p:pRg st="7" end="7"/>
                                            </p:txEl>
                                          </p:spTgt>
                                        </p:tgtEl>
                                        <p:attrNameLst>
                                          <p:attrName>ppt_y</p:attrName>
                                        </p:attrNameLst>
                                      </p:cBhvr>
                                      <p:tavLst>
                                        <p:tav tm="0">
                                          <p:val>
                                            <p:strVal val="#ppt_y"/>
                                          </p:val>
                                        </p:tav>
                                        <p:tav tm="100000">
                                          <p:val>
                                            <p:strVal val="#ppt_y"/>
                                          </p:val>
                                        </p:tav>
                                      </p:tavLst>
                                    </p:anim>
                                    <p:animEffect transition="in" filter="fade">
                                      <p:cBhvr>
                                        <p:cTn id="58" dur="500"/>
                                        <p:tgtEl>
                                          <p:spTgt spid="84996">
                                            <p:txEl>
                                              <p:pRg st="7" end="7"/>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8" fill="hold" nodeType="clickEffect">
                                  <p:stCondLst>
                                    <p:cond delay="0"/>
                                  </p:stCondLst>
                                  <p:childTnLst>
                                    <p:set>
                                      <p:cBhvr>
                                        <p:cTn id="62" dur="1" fill="hold">
                                          <p:stCondLst>
                                            <p:cond delay="0"/>
                                          </p:stCondLst>
                                        </p:cTn>
                                        <p:tgtEl>
                                          <p:spTgt spid="84995">
                                            <p:txEl>
                                              <p:pRg st="3" end="3"/>
                                            </p:txEl>
                                          </p:spTgt>
                                        </p:tgtEl>
                                        <p:attrNameLst>
                                          <p:attrName>style.visibility</p:attrName>
                                        </p:attrNameLst>
                                      </p:cBhvr>
                                      <p:to>
                                        <p:strVal val="visible"/>
                                      </p:to>
                                    </p:set>
                                    <p:anim calcmode="lin" valueType="num">
                                      <p:cBhvr additive="base">
                                        <p:cTn id="63" dur="500" fill="hold"/>
                                        <p:tgtEl>
                                          <p:spTgt spid="84995">
                                            <p:txEl>
                                              <p:pRg st="3" end="3"/>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849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4" presetClass="entr" presetSubtype="16" fill="hold" nodeType="clickEffect">
                                  <p:stCondLst>
                                    <p:cond delay="0"/>
                                  </p:stCondLst>
                                  <p:childTnLst>
                                    <p:set>
                                      <p:cBhvr>
                                        <p:cTn id="68" dur="1" fill="hold">
                                          <p:stCondLst>
                                            <p:cond delay="0"/>
                                          </p:stCondLst>
                                        </p:cTn>
                                        <p:tgtEl>
                                          <p:spTgt spid="84996">
                                            <p:txEl>
                                              <p:pRg st="9" end="9"/>
                                            </p:txEl>
                                          </p:spTgt>
                                        </p:tgtEl>
                                        <p:attrNameLst>
                                          <p:attrName>style.visibility</p:attrName>
                                        </p:attrNameLst>
                                      </p:cBhvr>
                                      <p:to>
                                        <p:strVal val="visible"/>
                                      </p:to>
                                    </p:set>
                                    <p:animEffect transition="in" filter="box(in)">
                                      <p:cBhvr>
                                        <p:cTn id="69" dur="500"/>
                                        <p:tgtEl>
                                          <p:spTgt spid="84996">
                                            <p:txEl>
                                              <p:pRg st="9" end="9"/>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4" presetClass="entr" presetSubtype="0" accel="100000" fill="hold" nodeType="clickEffect">
                                  <p:stCondLst>
                                    <p:cond delay="0"/>
                                  </p:stCondLst>
                                  <p:childTnLst>
                                    <p:set>
                                      <p:cBhvr>
                                        <p:cTn id="73" dur="1" fill="hold">
                                          <p:stCondLst>
                                            <p:cond delay="0"/>
                                          </p:stCondLst>
                                        </p:cTn>
                                        <p:tgtEl>
                                          <p:spTgt spid="84995">
                                            <p:txEl>
                                              <p:pRg st="4" end="4"/>
                                            </p:txEl>
                                          </p:spTgt>
                                        </p:tgtEl>
                                        <p:attrNameLst>
                                          <p:attrName>style.visibility</p:attrName>
                                        </p:attrNameLst>
                                      </p:cBhvr>
                                      <p:to>
                                        <p:strVal val="visible"/>
                                      </p:to>
                                    </p:set>
                                    <p:anim calcmode="lin" valueType="num">
                                      <p:cBhvr>
                                        <p:cTn id="74" dur="500" fill="hold"/>
                                        <p:tgtEl>
                                          <p:spTgt spid="84995">
                                            <p:txEl>
                                              <p:pRg st="4" end="4"/>
                                            </p:txEl>
                                          </p:spTgt>
                                        </p:tgtEl>
                                        <p:attrNameLst>
                                          <p:attrName>ppt_w</p:attrName>
                                        </p:attrNameLst>
                                      </p:cBhvr>
                                      <p:tavLst>
                                        <p:tav tm="0">
                                          <p:val>
                                            <p:strVal val="#ppt_w*0.05"/>
                                          </p:val>
                                        </p:tav>
                                        <p:tav tm="100000">
                                          <p:val>
                                            <p:strVal val="#ppt_w"/>
                                          </p:val>
                                        </p:tav>
                                      </p:tavLst>
                                    </p:anim>
                                    <p:anim calcmode="lin" valueType="num">
                                      <p:cBhvr>
                                        <p:cTn id="75" dur="500" fill="hold"/>
                                        <p:tgtEl>
                                          <p:spTgt spid="84995">
                                            <p:txEl>
                                              <p:pRg st="4" end="4"/>
                                            </p:txEl>
                                          </p:spTgt>
                                        </p:tgtEl>
                                        <p:attrNameLst>
                                          <p:attrName>ppt_h</p:attrName>
                                        </p:attrNameLst>
                                      </p:cBhvr>
                                      <p:tavLst>
                                        <p:tav tm="0">
                                          <p:val>
                                            <p:strVal val="#ppt_h"/>
                                          </p:val>
                                        </p:tav>
                                        <p:tav tm="100000">
                                          <p:val>
                                            <p:strVal val="#ppt_h"/>
                                          </p:val>
                                        </p:tav>
                                      </p:tavLst>
                                    </p:anim>
                                    <p:anim calcmode="lin" valueType="num">
                                      <p:cBhvr>
                                        <p:cTn id="76" dur="500" fill="hold"/>
                                        <p:tgtEl>
                                          <p:spTgt spid="84995">
                                            <p:txEl>
                                              <p:pRg st="4" end="4"/>
                                            </p:txEl>
                                          </p:spTgt>
                                        </p:tgtEl>
                                        <p:attrNameLst>
                                          <p:attrName>ppt_x</p:attrName>
                                        </p:attrNameLst>
                                      </p:cBhvr>
                                      <p:tavLst>
                                        <p:tav tm="0">
                                          <p:val>
                                            <p:strVal val="#ppt_x-.2"/>
                                          </p:val>
                                        </p:tav>
                                        <p:tav tm="100000">
                                          <p:val>
                                            <p:strVal val="#ppt_x"/>
                                          </p:val>
                                        </p:tav>
                                      </p:tavLst>
                                    </p:anim>
                                    <p:anim calcmode="lin" valueType="num">
                                      <p:cBhvr>
                                        <p:cTn id="77" dur="500" fill="hold"/>
                                        <p:tgtEl>
                                          <p:spTgt spid="84995">
                                            <p:txEl>
                                              <p:pRg st="4" end="4"/>
                                            </p:txEl>
                                          </p:spTgt>
                                        </p:tgtEl>
                                        <p:attrNameLst>
                                          <p:attrName>ppt_y</p:attrName>
                                        </p:attrNameLst>
                                      </p:cBhvr>
                                      <p:tavLst>
                                        <p:tav tm="0">
                                          <p:val>
                                            <p:strVal val="#ppt_y"/>
                                          </p:val>
                                        </p:tav>
                                        <p:tav tm="100000">
                                          <p:val>
                                            <p:strVal val="#ppt_y"/>
                                          </p:val>
                                        </p:tav>
                                      </p:tavLst>
                                    </p:anim>
                                    <p:animEffect transition="in" filter="fade">
                                      <p:cBhvr>
                                        <p:cTn id="78" dur="500"/>
                                        <p:tgtEl>
                                          <p:spTgt spid="84995">
                                            <p:txEl>
                                              <p:pRg st="4" end="4"/>
                                            </p:txEl>
                                          </p:spTgt>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8" presetClass="entr" presetSubtype="16" fill="hold" nodeType="clickEffect">
                                  <p:stCondLst>
                                    <p:cond delay="0"/>
                                  </p:stCondLst>
                                  <p:childTnLst>
                                    <p:set>
                                      <p:cBhvr>
                                        <p:cTn id="82" dur="1" fill="hold">
                                          <p:stCondLst>
                                            <p:cond delay="0"/>
                                          </p:stCondLst>
                                        </p:cTn>
                                        <p:tgtEl>
                                          <p:spTgt spid="84995">
                                            <p:txEl>
                                              <p:pRg st="5" end="5"/>
                                            </p:txEl>
                                          </p:spTgt>
                                        </p:tgtEl>
                                        <p:attrNameLst>
                                          <p:attrName>style.visibility</p:attrName>
                                        </p:attrNameLst>
                                      </p:cBhvr>
                                      <p:to>
                                        <p:strVal val="visible"/>
                                      </p:to>
                                    </p:set>
                                    <p:animEffect transition="in" filter="diamond(in)">
                                      <p:cBhvr>
                                        <p:cTn id="83" dur="2000"/>
                                        <p:tgtEl>
                                          <p:spTgt spid="84995">
                                            <p:txEl>
                                              <p:pRg st="5" end="5"/>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9" presetClass="entr" presetSubtype="10" fill="hold" nodeType="clickEffect">
                                  <p:stCondLst>
                                    <p:cond delay="0"/>
                                  </p:stCondLst>
                                  <p:childTnLst>
                                    <p:set>
                                      <p:cBhvr>
                                        <p:cTn id="87" dur="1" fill="hold">
                                          <p:stCondLst>
                                            <p:cond delay="0"/>
                                          </p:stCondLst>
                                        </p:cTn>
                                        <p:tgtEl>
                                          <p:spTgt spid="84996">
                                            <p:txEl>
                                              <p:pRg st="11" end="11"/>
                                            </p:txEl>
                                          </p:spTgt>
                                        </p:tgtEl>
                                        <p:attrNameLst>
                                          <p:attrName>style.visibility</p:attrName>
                                        </p:attrNameLst>
                                      </p:cBhvr>
                                      <p:to>
                                        <p:strVal val="visible"/>
                                      </p:to>
                                    </p:set>
                                    <p:anim calcmode="lin" valueType="num">
                                      <p:cBhvr>
                                        <p:cTn id="88" dur="5000" fill="hold"/>
                                        <p:tgtEl>
                                          <p:spTgt spid="84996">
                                            <p:txEl>
                                              <p:pRg st="11" end="11"/>
                                            </p:txEl>
                                          </p:spTgt>
                                        </p:tgtEl>
                                        <p:attrNameLst>
                                          <p:attrName>ppt_w</p:attrName>
                                        </p:attrNameLst>
                                      </p:cBhvr>
                                      <p:tavLst>
                                        <p:tav tm="0" fmla="#ppt_w*sin(2.5*pi*$)">
                                          <p:val>
                                            <p:fltVal val="0"/>
                                          </p:val>
                                        </p:tav>
                                        <p:tav tm="100000">
                                          <p:val>
                                            <p:fltVal val="1"/>
                                          </p:val>
                                        </p:tav>
                                      </p:tavLst>
                                    </p:anim>
                                    <p:anim calcmode="lin" valueType="num">
                                      <p:cBhvr>
                                        <p:cTn id="89" dur="5000" fill="hold"/>
                                        <p:tgtEl>
                                          <p:spTgt spid="84996">
                                            <p:txEl>
                                              <p:pRg st="11" end="11"/>
                                            </p:txEl>
                                          </p:spTgt>
                                        </p:tgtEl>
                                        <p:attrNameLst>
                                          <p:attrName>ppt_h</p:attrName>
                                        </p:attrNameLst>
                                      </p:cBhvr>
                                      <p:tavLst>
                                        <p:tav tm="0">
                                          <p:val>
                                            <p:strVal val="#ppt_h"/>
                                          </p:val>
                                        </p:tav>
                                        <p:tav tm="100000">
                                          <p:val>
                                            <p:strVal val="#ppt_h"/>
                                          </p:val>
                                        </p:tav>
                                      </p:tavLst>
                                    </p:anim>
                                  </p:childTnLst>
                                </p:cTn>
                              </p:par>
                              <p:par>
                                <p:cTn id="90" presetID="19" presetClass="entr" presetSubtype="10" fill="hold" nodeType="withEffect">
                                  <p:stCondLst>
                                    <p:cond delay="0"/>
                                  </p:stCondLst>
                                  <p:childTnLst>
                                    <p:set>
                                      <p:cBhvr>
                                        <p:cTn id="91" dur="1" fill="hold">
                                          <p:stCondLst>
                                            <p:cond delay="0"/>
                                          </p:stCondLst>
                                        </p:cTn>
                                        <p:tgtEl>
                                          <p:spTgt spid="84996">
                                            <p:txEl>
                                              <p:pRg st="12" end="12"/>
                                            </p:txEl>
                                          </p:spTgt>
                                        </p:tgtEl>
                                        <p:attrNameLst>
                                          <p:attrName>style.visibility</p:attrName>
                                        </p:attrNameLst>
                                      </p:cBhvr>
                                      <p:to>
                                        <p:strVal val="visible"/>
                                      </p:to>
                                    </p:set>
                                    <p:anim calcmode="lin" valueType="num">
                                      <p:cBhvr>
                                        <p:cTn id="92" dur="5000" fill="hold"/>
                                        <p:tgtEl>
                                          <p:spTgt spid="84996">
                                            <p:txEl>
                                              <p:pRg st="12" end="12"/>
                                            </p:txEl>
                                          </p:spTgt>
                                        </p:tgtEl>
                                        <p:attrNameLst>
                                          <p:attrName>ppt_w</p:attrName>
                                        </p:attrNameLst>
                                      </p:cBhvr>
                                      <p:tavLst>
                                        <p:tav tm="0" fmla="#ppt_w*sin(2.5*pi*$)">
                                          <p:val>
                                            <p:fltVal val="0"/>
                                          </p:val>
                                        </p:tav>
                                        <p:tav tm="100000">
                                          <p:val>
                                            <p:fltVal val="1"/>
                                          </p:val>
                                        </p:tav>
                                      </p:tavLst>
                                    </p:anim>
                                    <p:anim calcmode="lin" valueType="num">
                                      <p:cBhvr>
                                        <p:cTn id="93" dur="5000" fill="hold"/>
                                        <p:tgtEl>
                                          <p:spTgt spid="84996">
                                            <p:txEl>
                                              <p:pRg st="12" end="1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moles??</a:t>
            </a:r>
            <a:endParaRPr lang="en-US" dirty="0"/>
          </a:p>
        </p:txBody>
      </p:sp>
      <p:sp>
        <p:nvSpPr>
          <p:cNvPr id="3" name="Content Placeholder 2"/>
          <p:cNvSpPr>
            <a:spLocks noGrp="1"/>
          </p:cNvSpPr>
          <p:nvPr>
            <p:ph idx="1"/>
          </p:nvPr>
        </p:nvSpPr>
        <p:spPr>
          <a:xfrm>
            <a:off x="381000" y="1828800"/>
            <a:ext cx="7620000" cy="4373563"/>
          </a:xfrm>
        </p:spPr>
        <p:txBody>
          <a:bodyPr/>
          <a:lstStyle/>
          <a:p>
            <a:r>
              <a:rPr lang="en-US" dirty="0" smtClean="0"/>
              <a:t>Chemistry counting unit</a:t>
            </a:r>
          </a:p>
          <a:p>
            <a:r>
              <a:rPr lang="en-US" dirty="0" smtClean="0"/>
              <a:t>Used to count atoms or particles</a:t>
            </a:r>
          </a:p>
          <a:p>
            <a:r>
              <a:rPr lang="en-US" b="1" i="1" dirty="0" smtClean="0"/>
              <a:t>One mole of any substances contains 6.022x10</a:t>
            </a:r>
            <a:r>
              <a:rPr lang="en-US" b="1" i="1" baseline="30000" dirty="0" smtClean="0"/>
              <a:t>23</a:t>
            </a:r>
            <a:r>
              <a:rPr lang="en-US" b="1" i="1" dirty="0" smtClean="0"/>
              <a:t> atoms or particles</a:t>
            </a:r>
          </a:p>
          <a:p>
            <a:pPr lvl="1"/>
            <a:r>
              <a:rPr lang="en-US" dirty="0" smtClean="0"/>
              <a:t>Particles is somewhat of a generic term that represents a minute piece of matter; like an atom, ion or molecule.</a:t>
            </a:r>
          </a:p>
          <a:p>
            <a:pPr lvl="1"/>
            <a:endParaRPr lang="en-US" dirty="0" smtClean="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85800" y="4724400"/>
            <a:ext cx="5935980" cy="1421130"/>
          </a:xfrm>
          <a:prstGeom prst="rect">
            <a:avLst/>
          </a:prstGeom>
          <a:noFill/>
          <a:ln>
            <a:noFill/>
          </a:ln>
        </p:spPr>
      </p:pic>
      <p:sp>
        <p:nvSpPr>
          <p:cNvPr id="5" name="Text Box 2"/>
          <p:cNvSpPr txBox="1">
            <a:spLocks noChangeArrowheads="1"/>
          </p:cNvSpPr>
          <p:nvPr/>
        </p:nvSpPr>
        <p:spPr bwMode="auto">
          <a:xfrm>
            <a:off x="4267200" y="5562600"/>
            <a:ext cx="1204595" cy="2717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a:effectLst/>
                <a:latin typeface="Calibri"/>
                <a:ea typeface="Calibri"/>
                <a:cs typeface="Times New Roman"/>
              </a:rPr>
              <a:t>6.022 x10</a:t>
            </a:r>
            <a:r>
              <a:rPr lang="en-US" sz="1100" baseline="30000">
                <a:effectLst/>
                <a:latin typeface="Calibri"/>
                <a:ea typeface="Calibri"/>
                <a:cs typeface="Times New Roman"/>
              </a:rPr>
              <a:t>23</a:t>
            </a:r>
            <a:endParaRPr lang="en-US" sz="1100">
              <a:effectLst/>
              <a:latin typeface="Calibri"/>
              <a:ea typeface="Calibri"/>
              <a:cs typeface="Times New Roman"/>
            </a:endParaRPr>
          </a:p>
        </p:txBody>
      </p:sp>
      <p:sp>
        <p:nvSpPr>
          <p:cNvPr id="6" name="Text Box 2"/>
          <p:cNvSpPr txBox="1">
            <a:spLocks noChangeArrowheads="1"/>
          </p:cNvSpPr>
          <p:nvPr/>
        </p:nvSpPr>
        <p:spPr bwMode="auto">
          <a:xfrm>
            <a:off x="4599709" y="4724400"/>
            <a:ext cx="1204595" cy="2717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a:effectLst/>
                <a:latin typeface="Calibri"/>
                <a:ea typeface="Calibri"/>
                <a:cs typeface="Times New Roman"/>
              </a:rPr>
              <a:t>6.022 x10</a:t>
            </a:r>
            <a:r>
              <a:rPr lang="en-US" sz="1100" baseline="30000">
                <a:effectLst/>
                <a:latin typeface="Calibri"/>
                <a:ea typeface="Calibri"/>
                <a:cs typeface="Times New Roman"/>
              </a:rPr>
              <a:t>23</a:t>
            </a:r>
            <a:endParaRPr lang="en-US" sz="1100">
              <a:effectLst/>
              <a:latin typeface="Calibri"/>
              <a:ea typeface="Calibri"/>
              <a:cs typeface="Times New Roman"/>
            </a:endParaRPr>
          </a:p>
        </p:txBody>
      </p:sp>
    </p:spTree>
    <p:extLst>
      <p:ext uri="{BB962C8B-B14F-4D97-AF65-F5344CB8AC3E}">
        <p14:creationId xmlns:p14="http://schemas.microsoft.com/office/powerpoint/2010/main" val="35088597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533082"/>
          </a:xfrm>
        </p:spPr>
        <p:txBody>
          <a:bodyPr>
            <a:normAutofit fontScale="90000"/>
          </a:bodyPr>
          <a:lstStyle/>
          <a:p>
            <a:r>
              <a:rPr lang="en-US" dirty="0" smtClean="0"/>
              <a:t>Examples</a:t>
            </a:r>
            <a:endParaRPr lang="en-US" dirty="0"/>
          </a:p>
        </p:txBody>
      </p:sp>
      <p:sp>
        <p:nvSpPr>
          <p:cNvPr id="3" name="Content Placeholder 2"/>
          <p:cNvSpPr>
            <a:spLocks noGrp="1"/>
          </p:cNvSpPr>
          <p:nvPr>
            <p:ph idx="1"/>
          </p:nvPr>
        </p:nvSpPr>
        <p:spPr>
          <a:xfrm>
            <a:off x="0" y="571818"/>
            <a:ext cx="7620000" cy="533400"/>
          </a:xfrm>
        </p:spPr>
        <p:txBody>
          <a:bodyPr/>
          <a:lstStyle/>
          <a:p>
            <a:pPr marL="68580" indent="0">
              <a:buNone/>
            </a:pPr>
            <a:r>
              <a:rPr lang="en-US" dirty="0" smtClean="0"/>
              <a:t>How many atoms of Carbon are in 2.25 moles of C?</a:t>
            </a:r>
          </a:p>
        </p:txBody>
      </p:sp>
      <p:graphicFrame>
        <p:nvGraphicFramePr>
          <p:cNvPr id="4" name="Object 3"/>
          <p:cNvGraphicFramePr>
            <a:graphicFrameLocks noChangeAspect="1"/>
          </p:cNvGraphicFramePr>
          <p:nvPr>
            <p:extLst>
              <p:ext uri="{D42A27DB-BD31-4B8C-83A1-F6EECF244321}">
                <p14:modId xmlns:p14="http://schemas.microsoft.com/office/powerpoint/2010/main" val="3965863303"/>
              </p:ext>
            </p:extLst>
          </p:nvPr>
        </p:nvGraphicFramePr>
        <p:xfrm>
          <a:off x="228600" y="1066800"/>
          <a:ext cx="6786880" cy="1060450"/>
        </p:xfrm>
        <a:graphic>
          <a:graphicData uri="http://schemas.openxmlformats.org/presentationml/2006/ole">
            <mc:AlternateContent xmlns:mc="http://schemas.openxmlformats.org/markup-compatibility/2006">
              <mc:Choice xmlns:v="urn:schemas-microsoft-com:vml" Requires="v">
                <p:oleObj spid="_x0000_s3092" name="Equation" r:id="rId3" imgW="2844720" imgH="444240" progId="Equation.3">
                  <p:embed/>
                </p:oleObj>
              </mc:Choice>
              <mc:Fallback>
                <p:oleObj name="Equation" r:id="rId3" imgW="2844720" imgH="444240" progId="Equation.3">
                  <p:embed/>
                  <p:pic>
                    <p:nvPicPr>
                      <p:cNvPr id="0" name=""/>
                      <p:cNvPicPr/>
                      <p:nvPr/>
                    </p:nvPicPr>
                    <p:blipFill>
                      <a:blip r:embed="rId4"/>
                      <a:stretch>
                        <a:fillRect/>
                      </a:stretch>
                    </p:blipFill>
                    <p:spPr>
                      <a:xfrm>
                        <a:off x="228600" y="1066800"/>
                        <a:ext cx="6786880" cy="1060450"/>
                      </a:xfrm>
                      <a:prstGeom prst="rect">
                        <a:avLst/>
                      </a:prstGeom>
                    </p:spPr>
                  </p:pic>
                </p:oleObj>
              </mc:Fallback>
            </mc:AlternateContent>
          </a:graphicData>
        </a:graphic>
      </p:graphicFrame>
      <p:sp>
        <p:nvSpPr>
          <p:cNvPr id="5" name="Title 1"/>
          <p:cNvSpPr txBox="1">
            <a:spLocks/>
          </p:cNvSpPr>
          <p:nvPr/>
        </p:nvSpPr>
        <p:spPr>
          <a:xfrm>
            <a:off x="457200" y="152718"/>
            <a:ext cx="5791200" cy="6858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endParaRPr lang="en-US" dirty="0"/>
          </a:p>
        </p:txBody>
      </p:sp>
      <p:sp>
        <p:nvSpPr>
          <p:cNvPr id="6" name="Content Placeholder 2"/>
          <p:cNvSpPr txBox="1">
            <a:spLocks/>
          </p:cNvSpPr>
          <p:nvPr/>
        </p:nvSpPr>
        <p:spPr>
          <a:xfrm>
            <a:off x="214745" y="2209800"/>
            <a:ext cx="7620000" cy="457200"/>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68580"/>
            <a:r>
              <a:rPr lang="en-US" dirty="0" smtClean="0"/>
              <a:t>How many grams are in 3.456 moles of Calcium?</a:t>
            </a:r>
          </a:p>
        </p:txBody>
      </p:sp>
      <p:graphicFrame>
        <p:nvGraphicFramePr>
          <p:cNvPr id="7" name="Object 6"/>
          <p:cNvGraphicFramePr>
            <a:graphicFrameLocks noChangeAspect="1"/>
          </p:cNvGraphicFramePr>
          <p:nvPr>
            <p:extLst>
              <p:ext uri="{D42A27DB-BD31-4B8C-83A1-F6EECF244321}">
                <p14:modId xmlns:p14="http://schemas.microsoft.com/office/powerpoint/2010/main" val="251901846"/>
              </p:ext>
            </p:extLst>
          </p:nvPr>
        </p:nvGraphicFramePr>
        <p:xfrm>
          <a:off x="214745" y="2667000"/>
          <a:ext cx="7967406" cy="1187450"/>
        </p:xfrm>
        <a:graphic>
          <a:graphicData uri="http://schemas.openxmlformats.org/presentationml/2006/ole">
            <mc:AlternateContent xmlns:mc="http://schemas.openxmlformats.org/markup-compatibility/2006">
              <mc:Choice xmlns:v="urn:schemas-microsoft-com:vml" Requires="v">
                <p:oleObj spid="_x0000_s3093" name="Equation" r:id="rId5" imgW="2641320" imgH="393480" progId="Equation.3">
                  <p:embed/>
                </p:oleObj>
              </mc:Choice>
              <mc:Fallback>
                <p:oleObj name="Equation" r:id="rId5" imgW="2641320" imgH="393480" progId="Equation.3">
                  <p:embed/>
                  <p:pic>
                    <p:nvPicPr>
                      <p:cNvPr id="0" name=""/>
                      <p:cNvPicPr/>
                      <p:nvPr/>
                    </p:nvPicPr>
                    <p:blipFill>
                      <a:blip r:embed="rId6"/>
                      <a:stretch>
                        <a:fillRect/>
                      </a:stretch>
                    </p:blipFill>
                    <p:spPr>
                      <a:xfrm>
                        <a:off x="214745" y="2667000"/>
                        <a:ext cx="7967406" cy="1187450"/>
                      </a:xfrm>
                      <a:prstGeom prst="rect">
                        <a:avLst/>
                      </a:prstGeom>
                    </p:spPr>
                  </p:pic>
                </p:oleObj>
              </mc:Fallback>
            </mc:AlternateContent>
          </a:graphicData>
        </a:graphic>
      </p:graphicFrame>
      <p:sp>
        <p:nvSpPr>
          <p:cNvPr id="9" name="Content Placeholder 2"/>
          <p:cNvSpPr txBox="1">
            <a:spLocks/>
          </p:cNvSpPr>
          <p:nvPr/>
        </p:nvSpPr>
        <p:spPr>
          <a:xfrm>
            <a:off x="228600" y="3810000"/>
            <a:ext cx="7620000" cy="609600"/>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68580"/>
            <a:r>
              <a:rPr lang="en-US" smtClean="0"/>
              <a:t>How many atoms are in 340g of Magnesium?</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1233317572"/>
              </p:ext>
            </p:extLst>
          </p:nvPr>
        </p:nvGraphicFramePr>
        <p:xfrm>
          <a:off x="228600" y="4447309"/>
          <a:ext cx="7800975" cy="962025"/>
        </p:xfrm>
        <a:graphic>
          <a:graphicData uri="http://schemas.openxmlformats.org/presentationml/2006/ole">
            <mc:AlternateContent xmlns:mc="http://schemas.openxmlformats.org/markup-compatibility/2006">
              <mc:Choice xmlns:v="urn:schemas-microsoft-com:vml" Requires="v">
                <p:oleObj spid="_x0000_s3094" name="Equation" r:id="rId7" imgW="3606480" imgH="444240" progId="Equation.3">
                  <p:embed/>
                </p:oleObj>
              </mc:Choice>
              <mc:Fallback>
                <p:oleObj name="Equation" r:id="rId7" imgW="3606480" imgH="44424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4447309"/>
                        <a:ext cx="78009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9839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5791200" cy="685800"/>
          </a:xfrm>
        </p:spPr>
        <p:txBody>
          <a:bodyPr/>
          <a:lstStyle/>
          <a:p>
            <a:r>
              <a:rPr lang="en-US" dirty="0" err="1" smtClean="0"/>
              <a:t>Emision</a:t>
            </a:r>
            <a:r>
              <a:rPr lang="en-US" dirty="0" smtClean="0"/>
              <a:t> Spectra</a:t>
            </a:r>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685800"/>
            <a:ext cx="7008912"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48689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571500"/>
            <a:ext cx="5572125"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96297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571500"/>
            <a:ext cx="5572125"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9599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420" y="1892301"/>
            <a:ext cx="3357007" cy="3975100"/>
          </a:xfrm>
        </p:spPr>
        <p:txBody>
          <a:bodyPr>
            <a:normAutofit/>
          </a:bodyPr>
          <a:lstStyle/>
          <a:p>
            <a:r>
              <a:rPr lang="en-US" sz="3200" u="sng" dirty="0" smtClean="0"/>
              <a:t>Endothermic</a:t>
            </a:r>
            <a:r>
              <a:rPr lang="en-US" sz="3200" dirty="0" smtClean="0"/>
              <a:t> : energy/heat is absorbed</a:t>
            </a:r>
          </a:p>
          <a:p>
            <a:r>
              <a:rPr lang="en-US" sz="3200" u="sng" dirty="0" smtClean="0"/>
              <a:t>Exothermic</a:t>
            </a:r>
            <a:r>
              <a:rPr lang="en-US" sz="3200" dirty="0" smtClean="0"/>
              <a:t> : energy/heat is released</a:t>
            </a:r>
            <a:endParaRPr lang="en-US" sz="3200" u="sng" dirty="0"/>
          </a:p>
        </p:txBody>
      </p:sp>
      <p:pic>
        <p:nvPicPr>
          <p:cNvPr id="4" name="Picture 3"/>
          <p:cNvPicPr>
            <a:picLocks noChangeAspect="1"/>
          </p:cNvPicPr>
          <p:nvPr/>
        </p:nvPicPr>
        <p:blipFill rotWithShape="1">
          <a:blip r:embed="rId2"/>
          <a:srcRect l="12447"/>
          <a:stretch/>
        </p:blipFill>
        <p:spPr>
          <a:xfrm>
            <a:off x="3015470" y="1217657"/>
            <a:ext cx="5790020" cy="5573955"/>
          </a:xfrm>
          <a:prstGeom prst="rect">
            <a:avLst/>
          </a:prstGeom>
          <a:solidFill>
            <a:schemeClr val="accent3"/>
          </a:solidFill>
        </p:spPr>
      </p:pic>
      <p:sp>
        <p:nvSpPr>
          <p:cNvPr id="5" name="TextBox 4"/>
          <p:cNvSpPr txBox="1"/>
          <p:nvPr/>
        </p:nvSpPr>
        <p:spPr>
          <a:xfrm>
            <a:off x="686727" y="249383"/>
            <a:ext cx="8118763" cy="769441"/>
          </a:xfrm>
          <a:prstGeom prst="rect">
            <a:avLst/>
          </a:prstGeom>
          <a:noFill/>
        </p:spPr>
        <p:txBody>
          <a:bodyPr wrap="square" rtlCol="0">
            <a:spAutoFit/>
          </a:bodyPr>
          <a:lstStyle/>
          <a:p>
            <a:pPr algn="ctr"/>
            <a:r>
              <a:rPr lang="en-US" sz="4400" dirty="0" smtClean="0">
                <a:effectLst>
                  <a:outerShdw blurRad="38100" dist="38100" dir="2700000" algn="tl">
                    <a:srgbClr val="000000">
                      <a:alpha val="43137"/>
                    </a:srgbClr>
                  </a:outerShdw>
                </a:effectLst>
              </a:rPr>
              <a:t>Energy and Phase Changes  </a:t>
            </a:r>
            <a:endParaRPr lang="en-US"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15907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Photoelectric Effect</a:t>
            </a:r>
          </a:p>
        </p:txBody>
      </p:sp>
      <p:pic>
        <p:nvPicPr>
          <p:cNvPr id="7179" name="Picture 11" descr="pel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8229600" cy="5145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1375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228600"/>
            <a:ext cx="87630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sz="2800" dirty="0" smtClean="0">
                <a:solidFill>
                  <a:schemeClr val="accent2"/>
                </a:solidFill>
                <a:effectLst/>
              </a:rPr>
              <a:t>How do electrons fill in an atom?</a:t>
            </a:r>
            <a:br>
              <a:rPr lang="en-US" sz="2800" dirty="0" smtClean="0">
                <a:solidFill>
                  <a:schemeClr val="accent2"/>
                </a:solidFill>
                <a:effectLst/>
              </a:rPr>
            </a:br>
            <a:r>
              <a:rPr lang="en-US" sz="2800" dirty="0" smtClean="0">
                <a:solidFill>
                  <a:schemeClr val="accent2"/>
                </a:solidFill>
                <a:effectLst/>
              </a:rPr>
              <a:t>The Diagonal Rule</a:t>
            </a:r>
          </a:p>
        </p:txBody>
      </p:sp>
      <p:sp>
        <p:nvSpPr>
          <p:cNvPr id="215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ffectLst/>
              </a:rPr>
              <a:t> </a:t>
            </a:r>
          </a:p>
        </p:txBody>
      </p:sp>
      <p:pic>
        <p:nvPicPr>
          <p:cNvPr id="70664" name="Picture 8" descr="orbfilli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3886200"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288971" y="1524000"/>
            <a:ext cx="4800600" cy="4191000"/>
          </a:xfrm>
          <a:prstGeom prst="rect">
            <a:avLst/>
          </a:prstGeom>
        </p:spPr>
      </p:pic>
    </p:spTree>
    <p:extLst>
      <p:ext uri="{BB962C8B-B14F-4D97-AF65-F5344CB8AC3E}">
        <p14:creationId xmlns:p14="http://schemas.microsoft.com/office/powerpoint/2010/main" val="1593290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70664"/>
                                        </p:tgtEl>
                                        <p:attrNameLst>
                                          <p:attrName>style.visibility</p:attrName>
                                        </p:attrNameLst>
                                      </p:cBhvr>
                                      <p:to>
                                        <p:strVal val="visible"/>
                                      </p:to>
                                    </p:set>
                                    <p:anim calcmode="lin" valueType="num">
                                      <p:cBhvr>
                                        <p:cTn id="7" dur="500" fill="hold"/>
                                        <p:tgtEl>
                                          <p:spTgt spid="70664"/>
                                        </p:tgtEl>
                                        <p:attrNameLst>
                                          <p:attrName>ppt_w</p:attrName>
                                        </p:attrNameLst>
                                      </p:cBhvr>
                                      <p:tavLst>
                                        <p:tav tm="0">
                                          <p:val>
                                            <p:fltVal val="0"/>
                                          </p:val>
                                        </p:tav>
                                        <p:tav tm="100000">
                                          <p:val>
                                            <p:strVal val="#ppt_w"/>
                                          </p:val>
                                        </p:tav>
                                      </p:tavLst>
                                    </p:anim>
                                    <p:anim calcmode="lin" valueType="num">
                                      <p:cBhvr>
                                        <p:cTn id="8" dur="500" fill="hold"/>
                                        <p:tgtEl>
                                          <p:spTgt spid="7066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effectLst/>
              </a:rPr>
              <a:t>How to fill</a:t>
            </a:r>
            <a:endParaRPr lang="en-US" dirty="0">
              <a:solidFill>
                <a:schemeClr val="tx1"/>
              </a:solidFill>
              <a:effectLst/>
            </a:endParaRPr>
          </a:p>
        </p:txBody>
      </p:sp>
      <p:sp>
        <p:nvSpPr>
          <p:cNvPr id="3" name="Content Placeholder 2"/>
          <p:cNvSpPr>
            <a:spLocks noGrp="1"/>
          </p:cNvSpPr>
          <p:nvPr>
            <p:ph idx="1"/>
          </p:nvPr>
        </p:nvSpPr>
        <p:spPr>
          <a:xfrm>
            <a:off x="457200" y="1752601"/>
            <a:ext cx="7620000" cy="1905000"/>
          </a:xfrm>
        </p:spPr>
        <p:txBody>
          <a:bodyPr/>
          <a:lstStyle/>
          <a:p>
            <a:r>
              <a:rPr lang="en-US" dirty="0" smtClean="0">
                <a:solidFill>
                  <a:schemeClr val="tx1"/>
                </a:solidFill>
              </a:rPr>
              <a:t>1  Find total # of electrons</a:t>
            </a:r>
          </a:p>
          <a:p>
            <a:r>
              <a:rPr lang="en-US" dirty="0" smtClean="0">
                <a:solidFill>
                  <a:schemeClr val="tx1"/>
                </a:solidFill>
              </a:rPr>
              <a:t>2  Write subshells in order of diagonal rule</a:t>
            </a:r>
            <a:endParaRPr lang="en-US" dirty="0">
              <a:solidFill>
                <a:schemeClr val="tx1"/>
              </a:solidFill>
            </a:endParaRPr>
          </a:p>
          <a:p>
            <a:r>
              <a:rPr lang="en-US" dirty="0" smtClean="0">
                <a:solidFill>
                  <a:schemeClr val="tx1"/>
                </a:solidFill>
              </a:rPr>
              <a:t>3.  Fill in subshells till all electrons are used</a:t>
            </a:r>
            <a:endParaRPr lang="en-US" dirty="0">
              <a:solidFill>
                <a:schemeClr val="tx1"/>
              </a:solidFill>
            </a:endParaRPr>
          </a:p>
          <a:p>
            <a:r>
              <a:rPr lang="en-US" dirty="0" smtClean="0">
                <a:solidFill>
                  <a:schemeClr val="tx1"/>
                </a:solidFill>
              </a:rPr>
              <a:t>4. Last subshell may be partially filled.</a:t>
            </a:r>
            <a:endParaRPr lang="en-US" dirty="0">
              <a:solidFill>
                <a:schemeClr val="tx1"/>
              </a:solidFill>
            </a:endParaRPr>
          </a:p>
        </p:txBody>
      </p:sp>
      <p:sp>
        <p:nvSpPr>
          <p:cNvPr id="4" name="Content Placeholder 2"/>
          <p:cNvSpPr txBox="1">
            <a:spLocks/>
          </p:cNvSpPr>
          <p:nvPr/>
        </p:nvSpPr>
        <p:spPr>
          <a:xfrm>
            <a:off x="762000" y="3886200"/>
            <a:ext cx="6477000" cy="1905000"/>
          </a:xfrm>
          <a:prstGeom prst="rect">
            <a:avLst/>
          </a:prstGeom>
        </p:spPr>
        <p:txBody>
          <a:bodyPr vert="horz" lIns="91440" tIns="45720" rIns="91440" bIns="45720" rtlCol="0">
            <a:normAutofit fontScale="77500" lnSpcReduction="20000"/>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mtClean="0"/>
              <a:t>	</a:t>
            </a:r>
            <a:r>
              <a:rPr lang="en-US" sz="2600" smtClean="0"/>
              <a:t>Sublevel                # of electrons can hold</a:t>
            </a:r>
          </a:p>
          <a:p>
            <a:r>
              <a:rPr lang="en-US" sz="2600" smtClean="0"/>
              <a:t>    	S				2</a:t>
            </a:r>
          </a:p>
          <a:p>
            <a:pPr marL="914400" lvl="2" indent="0">
              <a:buFont typeface="Arial" pitchFamily="34" charset="0"/>
              <a:buNone/>
            </a:pPr>
            <a:r>
              <a:rPr lang="en-US" sz="2600" b="1" smtClean="0"/>
              <a:t>P				6</a:t>
            </a:r>
          </a:p>
          <a:p>
            <a:pPr marL="914400" lvl="2" indent="0">
              <a:buFont typeface="Arial" pitchFamily="34" charset="0"/>
              <a:buNone/>
            </a:pPr>
            <a:r>
              <a:rPr lang="en-US" sz="2600" b="1" smtClean="0"/>
              <a:t>D				10</a:t>
            </a:r>
          </a:p>
          <a:p>
            <a:pPr marL="914400" lvl="2" indent="0">
              <a:buFont typeface="Arial" pitchFamily="34" charset="0"/>
              <a:buNone/>
            </a:pPr>
            <a:r>
              <a:rPr lang="en-US" sz="2600" b="1" smtClean="0"/>
              <a:t>F				14</a:t>
            </a:r>
            <a:endParaRPr lang="en-US" sz="2600" b="1" dirty="0"/>
          </a:p>
        </p:txBody>
      </p:sp>
    </p:spTree>
    <p:extLst>
      <p:ext uri="{BB962C8B-B14F-4D97-AF65-F5344CB8AC3E}">
        <p14:creationId xmlns:p14="http://schemas.microsoft.com/office/powerpoint/2010/main" val="15145052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50938" y="214313"/>
            <a:ext cx="4335462" cy="1462087"/>
          </a:xfrm>
        </p:spPr>
        <p:txBody>
          <a:bodyPr rtlCol="0">
            <a:normAutofit fontScale="90000"/>
          </a:bodyPr>
          <a:lstStyle/>
          <a:p>
            <a:pPr fontAlgn="auto">
              <a:spcAft>
                <a:spcPts val="0"/>
              </a:spcAft>
              <a:defRPr/>
            </a:pPr>
            <a:r>
              <a:rPr lang="en-US" sz="4000" smtClean="0"/>
              <a:t/>
            </a:r>
            <a:br>
              <a:rPr lang="en-US" sz="4000" smtClean="0"/>
            </a:br>
            <a:r>
              <a:rPr lang="en-US" sz="4000" smtClean="0"/>
              <a:t>Standard Notation </a:t>
            </a:r>
            <a:br>
              <a:rPr lang="en-US" sz="4000" smtClean="0"/>
            </a:br>
            <a:r>
              <a:rPr lang="en-US" sz="4000" smtClean="0"/>
              <a:t>of Fluorine</a:t>
            </a:r>
            <a:endParaRPr lang="en-US" sz="4000" baseline="30000" smtClean="0"/>
          </a:p>
        </p:txBody>
      </p:sp>
      <p:sp>
        <p:nvSpPr>
          <p:cNvPr id="37891" name="AutoShape 3"/>
          <p:cNvSpPr>
            <a:spLocks noChangeArrowheads="1"/>
          </p:cNvSpPr>
          <p:nvPr/>
        </p:nvSpPr>
        <p:spPr bwMode="auto">
          <a:xfrm rot="-1609893">
            <a:off x="228600" y="2362200"/>
            <a:ext cx="4254500" cy="4060825"/>
          </a:xfrm>
          <a:prstGeom prst="rightArrow">
            <a:avLst>
              <a:gd name="adj1" fmla="val 50000"/>
              <a:gd name="adj2" fmla="val 26192"/>
            </a:avLst>
          </a:prstGeom>
          <a:solidFill>
            <a:schemeClr val="accent1">
              <a:alpha val="27843"/>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endParaRPr lang="en-US" b="0">
              <a:solidFill>
                <a:prstClr val="black"/>
              </a:solidFill>
              <a:latin typeface="Tahoma" pitchFamily="34" charset="0"/>
              <a:cs typeface="+mn-cs"/>
            </a:endParaRPr>
          </a:p>
        </p:txBody>
      </p:sp>
      <p:sp>
        <p:nvSpPr>
          <p:cNvPr id="37892" name="Text Box 4"/>
          <p:cNvSpPr txBox="1">
            <a:spLocks noChangeArrowheads="1"/>
          </p:cNvSpPr>
          <p:nvPr/>
        </p:nvSpPr>
        <p:spPr bwMode="auto">
          <a:xfrm rot="-1540768">
            <a:off x="1158875" y="3581400"/>
            <a:ext cx="2362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800" b="0" dirty="0">
                <a:solidFill>
                  <a:prstClr val="black"/>
                </a:solidFill>
                <a:latin typeface="Arial" charset="0"/>
              </a:rPr>
              <a:t>Main Energy Level Numbers     </a:t>
            </a:r>
            <a:r>
              <a:rPr lang="en-US" sz="2800" dirty="0">
                <a:solidFill>
                  <a:prstClr val="black"/>
                </a:solidFill>
                <a:latin typeface="Arial" charset="0"/>
              </a:rPr>
              <a:t>1, 2, 2</a:t>
            </a:r>
          </a:p>
        </p:txBody>
      </p:sp>
      <p:sp>
        <p:nvSpPr>
          <p:cNvPr id="37893" name="Text Box 5"/>
          <p:cNvSpPr txBox="1">
            <a:spLocks noChangeArrowheads="1"/>
          </p:cNvSpPr>
          <p:nvPr/>
        </p:nvSpPr>
        <p:spPr bwMode="auto">
          <a:xfrm>
            <a:off x="5943600" y="4586288"/>
            <a:ext cx="24384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3600" b="0">
                <a:solidFill>
                  <a:prstClr val="black"/>
                </a:solidFill>
                <a:latin typeface="Arial" charset="0"/>
              </a:rPr>
              <a:t>Sublevels</a:t>
            </a:r>
          </a:p>
        </p:txBody>
      </p:sp>
      <p:sp>
        <p:nvSpPr>
          <p:cNvPr id="37894" name="Text Box 6"/>
          <p:cNvSpPr txBox="1">
            <a:spLocks noChangeArrowheads="1"/>
          </p:cNvSpPr>
          <p:nvPr/>
        </p:nvSpPr>
        <p:spPr bwMode="auto">
          <a:xfrm>
            <a:off x="5638800" y="725488"/>
            <a:ext cx="3014663" cy="8223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0"/>
              </a:spcBef>
            </a:pPr>
            <a:r>
              <a:rPr lang="en-US" sz="2400" b="0">
                <a:solidFill>
                  <a:srgbClr val="FF0000"/>
                </a:solidFill>
                <a:latin typeface="Arial" charset="0"/>
              </a:rPr>
              <a:t>Number of electrons</a:t>
            </a:r>
            <a:r>
              <a:rPr lang="en-US" sz="2400" b="0">
                <a:solidFill>
                  <a:prstClr val="black"/>
                </a:solidFill>
                <a:latin typeface="Arial" charset="0"/>
              </a:rPr>
              <a:t> </a:t>
            </a:r>
          </a:p>
          <a:p>
            <a:pPr eaLnBrk="1" hangingPunct="1">
              <a:spcBef>
                <a:spcPct val="0"/>
              </a:spcBef>
            </a:pPr>
            <a:r>
              <a:rPr lang="en-US" sz="2400" b="0">
                <a:solidFill>
                  <a:prstClr val="black"/>
                </a:solidFill>
                <a:latin typeface="Arial" charset="0"/>
              </a:rPr>
              <a:t>in the sub level </a:t>
            </a:r>
            <a:r>
              <a:rPr lang="en-US" sz="2400" b="0">
                <a:solidFill>
                  <a:srgbClr val="FF0000"/>
                </a:solidFill>
                <a:latin typeface="Arial" charset="0"/>
              </a:rPr>
              <a:t>2,2,5</a:t>
            </a:r>
          </a:p>
        </p:txBody>
      </p:sp>
      <p:sp>
        <p:nvSpPr>
          <p:cNvPr id="37895" name="Text Box 7"/>
          <p:cNvSpPr txBox="1">
            <a:spLocks noChangeArrowheads="1"/>
          </p:cNvSpPr>
          <p:nvPr/>
        </p:nvSpPr>
        <p:spPr bwMode="auto">
          <a:xfrm>
            <a:off x="4479925" y="2286000"/>
            <a:ext cx="40544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0"/>
              </a:spcBef>
            </a:pPr>
            <a:r>
              <a:rPr lang="en-US" sz="6000" b="0">
                <a:solidFill>
                  <a:prstClr val="black"/>
                </a:solidFill>
                <a:latin typeface="Arial" charset="0"/>
              </a:rPr>
              <a:t>1</a:t>
            </a:r>
            <a:r>
              <a:rPr lang="en-US" sz="6000" b="0">
                <a:solidFill>
                  <a:srgbClr val="3333CC"/>
                </a:solidFill>
                <a:latin typeface="Arial" charset="0"/>
              </a:rPr>
              <a:t>s</a:t>
            </a:r>
            <a:r>
              <a:rPr lang="en-US" sz="6000" b="0" baseline="30000">
                <a:solidFill>
                  <a:srgbClr val="FF0000"/>
                </a:solidFill>
                <a:latin typeface="Arial" charset="0"/>
              </a:rPr>
              <a:t>2</a:t>
            </a:r>
            <a:r>
              <a:rPr lang="en-US" sz="6000" b="0" baseline="30000">
                <a:solidFill>
                  <a:prstClr val="black"/>
                </a:solidFill>
                <a:latin typeface="Arial" charset="0"/>
              </a:rPr>
              <a:t>  </a:t>
            </a:r>
            <a:r>
              <a:rPr lang="en-US" sz="6000" b="0">
                <a:solidFill>
                  <a:prstClr val="black"/>
                </a:solidFill>
                <a:latin typeface="Arial" charset="0"/>
              </a:rPr>
              <a:t>2</a:t>
            </a:r>
            <a:r>
              <a:rPr lang="en-US" sz="6000" b="0">
                <a:solidFill>
                  <a:srgbClr val="3333CC"/>
                </a:solidFill>
                <a:latin typeface="Arial" charset="0"/>
              </a:rPr>
              <a:t>s</a:t>
            </a:r>
            <a:r>
              <a:rPr lang="en-US" sz="6000" b="0" baseline="30000">
                <a:solidFill>
                  <a:srgbClr val="FF0000"/>
                </a:solidFill>
                <a:latin typeface="Arial" charset="0"/>
              </a:rPr>
              <a:t>2</a:t>
            </a:r>
            <a:r>
              <a:rPr lang="en-US" sz="6000" b="0" baseline="30000">
                <a:solidFill>
                  <a:prstClr val="black"/>
                </a:solidFill>
                <a:latin typeface="Arial" charset="0"/>
              </a:rPr>
              <a:t>  </a:t>
            </a:r>
            <a:r>
              <a:rPr lang="en-US" sz="6000" b="0">
                <a:solidFill>
                  <a:prstClr val="black"/>
                </a:solidFill>
                <a:latin typeface="Arial" charset="0"/>
              </a:rPr>
              <a:t>2</a:t>
            </a:r>
            <a:r>
              <a:rPr lang="en-US" sz="6000" b="0">
                <a:solidFill>
                  <a:srgbClr val="3333CC"/>
                </a:solidFill>
                <a:latin typeface="Arial" charset="0"/>
              </a:rPr>
              <a:t>p</a:t>
            </a:r>
            <a:r>
              <a:rPr lang="en-US" sz="6000" b="0" baseline="30000">
                <a:solidFill>
                  <a:srgbClr val="FF0000"/>
                </a:solidFill>
                <a:latin typeface="Arial" charset="0"/>
              </a:rPr>
              <a:t>5</a:t>
            </a:r>
          </a:p>
        </p:txBody>
      </p:sp>
      <p:sp>
        <p:nvSpPr>
          <p:cNvPr id="37896" name="Line 8"/>
          <p:cNvSpPr>
            <a:spLocks noChangeShapeType="1"/>
          </p:cNvSpPr>
          <p:nvPr/>
        </p:nvSpPr>
        <p:spPr bwMode="auto">
          <a:xfrm flipH="1" flipV="1">
            <a:off x="5257800" y="3200400"/>
            <a:ext cx="129540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endParaRPr lang="en-US" b="0">
              <a:solidFill>
                <a:prstClr val="black"/>
              </a:solidFill>
              <a:latin typeface="Tahoma" pitchFamily="34" charset="0"/>
              <a:cs typeface="+mn-cs"/>
            </a:endParaRPr>
          </a:p>
        </p:txBody>
      </p:sp>
      <p:sp>
        <p:nvSpPr>
          <p:cNvPr id="37897" name="Line 9"/>
          <p:cNvSpPr>
            <a:spLocks noChangeShapeType="1"/>
          </p:cNvSpPr>
          <p:nvPr/>
        </p:nvSpPr>
        <p:spPr bwMode="auto">
          <a:xfrm flipH="1" flipV="1">
            <a:off x="6553200" y="3200400"/>
            <a:ext cx="38100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endParaRPr lang="en-US" b="0">
              <a:solidFill>
                <a:prstClr val="black"/>
              </a:solidFill>
              <a:latin typeface="Tahoma" pitchFamily="34" charset="0"/>
              <a:cs typeface="+mn-cs"/>
            </a:endParaRPr>
          </a:p>
        </p:txBody>
      </p:sp>
      <p:sp>
        <p:nvSpPr>
          <p:cNvPr id="37898" name="Line 10"/>
          <p:cNvSpPr>
            <a:spLocks noChangeShapeType="1"/>
          </p:cNvSpPr>
          <p:nvPr/>
        </p:nvSpPr>
        <p:spPr bwMode="auto">
          <a:xfrm flipV="1">
            <a:off x="7467600" y="3200400"/>
            <a:ext cx="38100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endParaRPr lang="en-US" b="0">
              <a:solidFill>
                <a:prstClr val="black"/>
              </a:solidFill>
              <a:latin typeface="Tahoma" pitchFamily="34" charset="0"/>
              <a:cs typeface="+mn-cs"/>
            </a:endParaRPr>
          </a:p>
        </p:txBody>
      </p:sp>
      <p:sp>
        <p:nvSpPr>
          <p:cNvPr id="37899" name="Line 11"/>
          <p:cNvSpPr>
            <a:spLocks noChangeShapeType="1"/>
          </p:cNvSpPr>
          <p:nvPr/>
        </p:nvSpPr>
        <p:spPr bwMode="auto">
          <a:xfrm flipH="1">
            <a:off x="5638800" y="1600200"/>
            <a:ext cx="990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endParaRPr lang="en-US" b="0">
              <a:solidFill>
                <a:prstClr val="black"/>
              </a:solidFill>
              <a:latin typeface="Tahoma" pitchFamily="34" charset="0"/>
              <a:cs typeface="+mn-cs"/>
            </a:endParaRPr>
          </a:p>
        </p:txBody>
      </p:sp>
      <p:sp>
        <p:nvSpPr>
          <p:cNvPr id="37900" name="Line 12"/>
          <p:cNvSpPr>
            <a:spLocks noChangeShapeType="1"/>
          </p:cNvSpPr>
          <p:nvPr/>
        </p:nvSpPr>
        <p:spPr bwMode="auto">
          <a:xfrm flipH="1">
            <a:off x="6629400" y="1600200"/>
            <a:ext cx="3810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endParaRPr lang="en-US" b="0">
              <a:solidFill>
                <a:prstClr val="black"/>
              </a:solidFill>
              <a:latin typeface="Tahoma" pitchFamily="34" charset="0"/>
              <a:cs typeface="+mn-cs"/>
            </a:endParaRPr>
          </a:p>
        </p:txBody>
      </p:sp>
      <p:sp>
        <p:nvSpPr>
          <p:cNvPr id="37901" name="Line 13"/>
          <p:cNvSpPr>
            <a:spLocks noChangeShapeType="1"/>
          </p:cNvSpPr>
          <p:nvPr/>
        </p:nvSpPr>
        <p:spPr bwMode="auto">
          <a:xfrm>
            <a:off x="7620000" y="1676400"/>
            <a:ext cx="152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endParaRPr lang="en-US" b="0">
              <a:solidFill>
                <a:prstClr val="black"/>
              </a:solidFill>
              <a:latin typeface="Tahoma" pitchFamily="34" charset="0"/>
              <a:cs typeface="+mn-cs"/>
            </a:endParaRPr>
          </a:p>
        </p:txBody>
      </p:sp>
    </p:spTree>
    <p:extLst>
      <p:ext uri="{BB962C8B-B14F-4D97-AF65-F5344CB8AC3E}">
        <p14:creationId xmlns:p14="http://schemas.microsoft.com/office/powerpoint/2010/main" val="5956749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153400" cy="1143000"/>
          </a:xfrm>
        </p:spPr>
        <p:txBody>
          <a:bodyPr>
            <a:normAutofit fontScale="90000"/>
          </a:bodyPr>
          <a:lstStyle/>
          <a:p>
            <a:r>
              <a:rPr lang="en-US" dirty="0" smtClean="0">
                <a:solidFill>
                  <a:schemeClr val="tx1"/>
                </a:solidFill>
              </a:rPr>
              <a:t>Steps for </a:t>
            </a:r>
            <a:r>
              <a:rPr lang="en-US" dirty="0">
                <a:solidFill>
                  <a:schemeClr val="tx1"/>
                </a:solidFill>
              </a:rPr>
              <a:t>N</a:t>
            </a:r>
            <a:r>
              <a:rPr lang="en-US" dirty="0" smtClean="0">
                <a:solidFill>
                  <a:schemeClr val="tx1"/>
                </a:solidFill>
              </a:rPr>
              <a:t>oble Gas Configuration</a:t>
            </a:r>
            <a:endParaRPr lang="en-US" dirty="0">
              <a:solidFill>
                <a:schemeClr val="tx1"/>
              </a:solidFill>
            </a:endParaRPr>
          </a:p>
        </p:txBody>
      </p:sp>
      <p:sp>
        <p:nvSpPr>
          <p:cNvPr id="4" name="TextBox 3"/>
          <p:cNvSpPr txBox="1"/>
          <p:nvPr/>
        </p:nvSpPr>
        <p:spPr>
          <a:xfrm>
            <a:off x="762000" y="1981200"/>
            <a:ext cx="7620000" cy="3477875"/>
          </a:xfrm>
          <a:prstGeom prst="rect">
            <a:avLst/>
          </a:prstGeom>
          <a:noFill/>
        </p:spPr>
        <p:txBody>
          <a:bodyPr wrap="square" rtlCol="0">
            <a:spAutoFit/>
          </a:bodyPr>
          <a:lstStyle/>
          <a:p>
            <a:r>
              <a:rPr lang="en-US" sz="2000" dirty="0" smtClean="0"/>
              <a:t>1  Find element on periodic table.</a:t>
            </a:r>
          </a:p>
          <a:p>
            <a:r>
              <a:rPr lang="en-US" sz="2000" dirty="0" smtClean="0"/>
              <a:t>2 Find number of electrons</a:t>
            </a:r>
          </a:p>
          <a:p>
            <a:r>
              <a:rPr lang="en-US" sz="2000" dirty="0" smtClean="0"/>
              <a:t>3 Find Group 8 element from period above target element</a:t>
            </a:r>
          </a:p>
          <a:p>
            <a:r>
              <a:rPr lang="en-US" sz="2000" dirty="0" smtClean="0"/>
              <a:t>4 Write group 8 element symbol in [brackets]</a:t>
            </a:r>
          </a:p>
          <a:p>
            <a:r>
              <a:rPr lang="en-US" sz="2000" dirty="0" smtClean="0"/>
              <a:t>5 Subtract noble gases electrons from initial elements </a:t>
            </a:r>
          </a:p>
          <a:p>
            <a:r>
              <a:rPr lang="en-US" sz="2000" dirty="0" smtClean="0"/>
              <a:t>6 Start filling from S subshell of initial elements period # </a:t>
            </a:r>
            <a:r>
              <a:rPr lang="en-US" sz="2000" dirty="0" err="1" smtClean="0"/>
              <a:t>til</a:t>
            </a:r>
            <a:r>
              <a:rPr lang="en-US" sz="2000" dirty="0" smtClean="0"/>
              <a:t> all electrons are placed</a:t>
            </a:r>
          </a:p>
          <a:p>
            <a:endParaRPr lang="en-US" sz="2000" dirty="0"/>
          </a:p>
        </p:txBody>
      </p:sp>
    </p:spTree>
    <p:extLst>
      <p:ext uri="{BB962C8B-B14F-4D97-AF65-F5344CB8AC3E}">
        <p14:creationId xmlns:p14="http://schemas.microsoft.com/office/powerpoint/2010/main" val="4543900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838200" y="228600"/>
            <a:ext cx="7772400" cy="1143000"/>
          </a:xfrm>
        </p:spPr>
        <p:txBody>
          <a:bodyPr/>
          <a:lstStyle/>
          <a:p>
            <a:r>
              <a:rPr lang="en-US" dirty="0" smtClean="0">
                <a:solidFill>
                  <a:schemeClr val="tx1"/>
                </a:solidFill>
              </a:rPr>
              <a:t>Orbital Notation or Diagrams</a:t>
            </a:r>
          </a:p>
        </p:txBody>
      </p:sp>
      <p:sp>
        <p:nvSpPr>
          <p:cNvPr id="3" name="Content Placeholder 2"/>
          <p:cNvSpPr>
            <a:spLocks noGrp="1"/>
          </p:cNvSpPr>
          <p:nvPr>
            <p:ph idx="1"/>
          </p:nvPr>
        </p:nvSpPr>
        <p:spPr>
          <a:xfrm>
            <a:off x="685800" y="1150257"/>
            <a:ext cx="7772400" cy="4800600"/>
          </a:xfrm>
        </p:spPr>
        <p:txBody>
          <a:bodyPr rtlCol="0">
            <a:normAutofit/>
          </a:bodyPr>
          <a:lstStyle/>
          <a:p>
            <a:pPr marL="82296" indent="0" fontAlgn="auto">
              <a:spcAft>
                <a:spcPts val="0"/>
              </a:spcAft>
              <a:buFont typeface="Arial" pitchFamily="34" charset="0"/>
              <a:buNone/>
              <a:defRPr/>
            </a:pPr>
            <a:r>
              <a:rPr lang="en-US" b="1" dirty="0" smtClean="0">
                <a:solidFill>
                  <a:schemeClr val="tx1"/>
                </a:solidFill>
                <a:effectLst/>
              </a:rPr>
              <a:t>Simply use horizontal lines and arrows instead of exponents to represent the electrons </a:t>
            </a:r>
            <a:endParaRPr lang="en-US" sz="2400" b="1" dirty="0" smtClean="0">
              <a:solidFill>
                <a:schemeClr val="tx1"/>
              </a:solidFill>
              <a:effectLst/>
              <a:latin typeface="Times New Roman" pitchFamily="18" charset="0"/>
              <a:cs typeface="Times New Roman" pitchFamily="18" charset="0"/>
            </a:endParaRPr>
          </a:p>
          <a:p>
            <a:pPr marL="82296" indent="0" fontAlgn="auto">
              <a:spcAft>
                <a:spcPts val="0"/>
              </a:spcAft>
              <a:buFont typeface="Arial" pitchFamily="34" charset="0"/>
              <a:buNone/>
              <a:defRPr/>
            </a:pPr>
            <a:r>
              <a:rPr lang="en-US" sz="2400" b="1" dirty="0" smtClean="0">
                <a:solidFill>
                  <a:schemeClr val="tx1"/>
                </a:solidFill>
                <a:effectLst/>
                <a:latin typeface="Times New Roman" pitchFamily="18" charset="0"/>
                <a:cs typeface="Times New Roman" pitchFamily="18" charset="0"/>
              </a:rPr>
              <a:t>1 arrow = 1electron           </a:t>
            </a:r>
            <a:r>
              <a:rPr lang="en-US" b="1" dirty="0" smtClean="0">
                <a:solidFill>
                  <a:schemeClr val="tx1"/>
                </a:solidFill>
                <a:effectLst/>
                <a:latin typeface="Times New Roman" pitchFamily="18" charset="0"/>
                <a:cs typeface="Times New Roman" pitchFamily="18" charset="0"/>
              </a:rPr>
              <a:t>Each line holds 2 electrons</a:t>
            </a:r>
          </a:p>
          <a:p>
            <a:pPr marL="82296" indent="0" fontAlgn="auto">
              <a:spcAft>
                <a:spcPts val="0"/>
              </a:spcAft>
              <a:buFont typeface="Arial" pitchFamily="34" charset="0"/>
              <a:buNone/>
              <a:defRPr/>
            </a:pPr>
            <a:r>
              <a:rPr lang="en-US" sz="2400" b="1" dirty="0" smtClean="0">
                <a:solidFill>
                  <a:schemeClr val="tx1"/>
                </a:solidFill>
                <a:effectLst/>
                <a:latin typeface="Times New Roman" pitchFamily="18" charset="0"/>
                <a:cs typeface="Times New Roman" pitchFamily="18" charset="0"/>
              </a:rPr>
              <a:t># of lines for S P D F must be able to hold same number of electrons as in longhand electron configuration</a:t>
            </a:r>
          </a:p>
          <a:p>
            <a:pPr marL="82296" indent="0" fontAlgn="auto">
              <a:spcAft>
                <a:spcPts val="0"/>
              </a:spcAft>
              <a:buFont typeface="Arial" pitchFamily="34" charset="0"/>
              <a:buNone/>
              <a:defRPr/>
            </a:pPr>
            <a:r>
              <a:rPr lang="en-US" b="1" dirty="0" smtClean="0">
                <a:solidFill>
                  <a:schemeClr val="tx1"/>
                </a:solidFill>
                <a:effectLst/>
                <a:latin typeface="Times New Roman" pitchFamily="18" charset="0"/>
                <a:cs typeface="Times New Roman" pitchFamily="18" charset="0"/>
              </a:rPr>
              <a:t>S = 2e</a:t>
            </a:r>
            <a:r>
              <a:rPr lang="en-US" b="1" baseline="30000" dirty="0" smtClean="0">
                <a:solidFill>
                  <a:schemeClr val="tx1"/>
                </a:solidFill>
                <a:effectLst/>
                <a:latin typeface="Times New Roman" pitchFamily="18" charset="0"/>
                <a:cs typeface="Times New Roman" pitchFamily="18" charset="0"/>
              </a:rPr>
              <a:t>-</a:t>
            </a:r>
            <a:r>
              <a:rPr lang="en-US" b="1" dirty="0" smtClean="0">
                <a:solidFill>
                  <a:schemeClr val="tx1"/>
                </a:solidFill>
                <a:effectLst/>
                <a:latin typeface="Times New Roman" pitchFamily="18" charset="0"/>
                <a:cs typeface="Times New Roman" pitchFamily="18" charset="0"/>
              </a:rPr>
              <a:t> so 1 line   P= 6e</a:t>
            </a:r>
            <a:r>
              <a:rPr lang="en-US" b="1" baseline="30000" dirty="0" smtClean="0">
                <a:solidFill>
                  <a:schemeClr val="tx1"/>
                </a:solidFill>
                <a:effectLst/>
                <a:latin typeface="Times New Roman" pitchFamily="18" charset="0"/>
                <a:cs typeface="Times New Roman" pitchFamily="18" charset="0"/>
              </a:rPr>
              <a:t>-</a:t>
            </a:r>
            <a:r>
              <a:rPr lang="en-US" b="1" dirty="0" smtClean="0">
                <a:solidFill>
                  <a:schemeClr val="tx1"/>
                </a:solidFill>
                <a:effectLst/>
                <a:latin typeface="Times New Roman" pitchFamily="18" charset="0"/>
                <a:cs typeface="Times New Roman" pitchFamily="18" charset="0"/>
              </a:rPr>
              <a:t> so 3 lines   d=10e</a:t>
            </a:r>
            <a:r>
              <a:rPr lang="en-US" b="1" baseline="30000" dirty="0" smtClean="0">
                <a:solidFill>
                  <a:schemeClr val="tx1"/>
                </a:solidFill>
                <a:effectLst/>
                <a:latin typeface="Times New Roman" pitchFamily="18" charset="0"/>
                <a:cs typeface="Times New Roman" pitchFamily="18" charset="0"/>
              </a:rPr>
              <a:t>-</a:t>
            </a:r>
            <a:r>
              <a:rPr lang="en-US" b="1" dirty="0" smtClean="0">
                <a:solidFill>
                  <a:schemeClr val="tx1"/>
                </a:solidFill>
                <a:effectLst/>
                <a:latin typeface="Times New Roman" pitchFamily="18" charset="0"/>
                <a:cs typeface="Times New Roman" pitchFamily="18" charset="0"/>
              </a:rPr>
              <a:t> so 5 lines</a:t>
            </a:r>
          </a:p>
          <a:p>
            <a:pPr marL="82296" indent="0" fontAlgn="auto">
              <a:spcAft>
                <a:spcPts val="0"/>
              </a:spcAft>
              <a:buFont typeface="Arial" pitchFamily="34" charset="0"/>
              <a:buNone/>
              <a:defRPr/>
            </a:pPr>
            <a:r>
              <a:rPr lang="en-US" b="1" dirty="0" smtClean="0">
                <a:solidFill>
                  <a:schemeClr val="tx1"/>
                </a:solidFill>
                <a:effectLst/>
                <a:latin typeface="Times New Roman" pitchFamily="18" charset="0"/>
                <a:cs typeface="Times New Roman" pitchFamily="18" charset="0"/>
              </a:rPr>
              <a:t>  f=</a:t>
            </a:r>
            <a:r>
              <a:rPr lang="en-US" b="1" dirty="0">
                <a:solidFill>
                  <a:schemeClr val="tx1"/>
                </a:solidFill>
                <a:effectLst/>
                <a:latin typeface="Times New Roman" pitchFamily="18" charset="0"/>
                <a:cs typeface="Times New Roman" pitchFamily="18" charset="0"/>
              </a:rPr>
              <a:t> </a:t>
            </a:r>
            <a:r>
              <a:rPr lang="en-US" b="1" dirty="0" smtClean="0">
                <a:solidFill>
                  <a:schemeClr val="tx1"/>
                </a:solidFill>
                <a:effectLst/>
                <a:latin typeface="Times New Roman" pitchFamily="18" charset="0"/>
                <a:cs typeface="Times New Roman" pitchFamily="18" charset="0"/>
              </a:rPr>
              <a:t>14e</a:t>
            </a:r>
            <a:r>
              <a:rPr lang="en-US" b="1" baseline="30000" dirty="0" smtClean="0">
                <a:solidFill>
                  <a:schemeClr val="tx1"/>
                </a:solidFill>
                <a:effectLst/>
                <a:latin typeface="Times New Roman" pitchFamily="18" charset="0"/>
                <a:cs typeface="Times New Roman" pitchFamily="18" charset="0"/>
              </a:rPr>
              <a:t>-  </a:t>
            </a:r>
            <a:r>
              <a:rPr lang="en-US" b="1" dirty="0" smtClean="0">
                <a:solidFill>
                  <a:schemeClr val="tx1"/>
                </a:solidFill>
                <a:effectLst/>
                <a:latin typeface="Times New Roman" pitchFamily="18" charset="0"/>
                <a:cs typeface="Times New Roman" pitchFamily="18" charset="0"/>
              </a:rPr>
              <a:t>so 7 lines   </a:t>
            </a:r>
            <a:endParaRPr lang="en-US" sz="2400" b="1" dirty="0" smtClean="0">
              <a:solidFill>
                <a:schemeClr val="tx1"/>
              </a:solidFill>
              <a:effectLst/>
              <a:latin typeface="Times New Roman" pitchFamily="18" charset="0"/>
              <a:cs typeface="Times New Roman" pitchFamily="18" charset="0"/>
            </a:endParaRPr>
          </a:p>
          <a:p>
            <a:pPr marL="82296" indent="0" fontAlgn="auto">
              <a:spcAft>
                <a:spcPts val="0"/>
              </a:spcAft>
              <a:buFont typeface="Arial" pitchFamily="34" charset="0"/>
              <a:buNone/>
              <a:defRPr/>
            </a:pPr>
            <a:endParaRPr lang="en-US" sz="2400" b="1" dirty="0" smtClean="0">
              <a:solidFill>
                <a:schemeClr val="tx1"/>
              </a:solidFill>
              <a:effectLst/>
              <a:latin typeface="Times New Roman" pitchFamily="18" charset="0"/>
              <a:cs typeface="Times New Roman" pitchFamily="18" charset="0"/>
            </a:endParaRPr>
          </a:p>
          <a:p>
            <a:pPr marL="82296" indent="0" fontAlgn="auto">
              <a:spcAft>
                <a:spcPts val="0"/>
              </a:spcAft>
              <a:buFont typeface="Arial" pitchFamily="34" charset="0"/>
              <a:buNone/>
              <a:defRPr/>
            </a:pPr>
            <a:endParaRPr lang="en-US" sz="2400" dirty="0" smtClean="0">
              <a:latin typeface="Times New Roman" pitchFamily="18" charset="0"/>
              <a:cs typeface="Times New Roman" pitchFamily="18" charset="0"/>
            </a:endParaRPr>
          </a:p>
          <a:p>
            <a:pPr marL="82296" indent="0" fontAlgn="auto">
              <a:spcAft>
                <a:spcPts val="0"/>
              </a:spcAft>
              <a:buFont typeface="Arial" pitchFamily="34" charset="0"/>
              <a:buNone/>
              <a:defRPr/>
            </a:pPr>
            <a:r>
              <a:rPr lang="en-US" b="1" dirty="0">
                <a:solidFill>
                  <a:srgbClr val="002060"/>
                </a:solidFill>
                <a:effectLst/>
                <a:latin typeface="Times New Roman" pitchFamily="18" charset="0"/>
                <a:cs typeface="Times New Roman" pitchFamily="18" charset="0"/>
              </a:rPr>
              <a:t> </a:t>
            </a:r>
            <a:r>
              <a:rPr lang="en-US" b="1" dirty="0" smtClean="0">
                <a:solidFill>
                  <a:srgbClr val="002060"/>
                </a:solidFill>
                <a:effectLst/>
                <a:latin typeface="Times New Roman" pitchFamily="18" charset="0"/>
                <a:cs typeface="Times New Roman" pitchFamily="18" charset="0"/>
              </a:rPr>
              <a:t>        </a:t>
            </a:r>
            <a:r>
              <a:rPr lang="en-US" sz="2400" b="1" dirty="0" smtClean="0">
                <a:solidFill>
                  <a:srgbClr val="002060"/>
                </a:solidFill>
                <a:effectLst/>
                <a:latin typeface="Times New Roman" pitchFamily="18" charset="0"/>
                <a:cs typeface="Times New Roman" pitchFamily="18" charset="0"/>
              </a:rPr>
              <a:t>___</a:t>
            </a:r>
            <a:r>
              <a:rPr lang="en-US" sz="2400" b="1" dirty="0" smtClean="0">
                <a:effectLst/>
                <a:latin typeface="Times New Roman" pitchFamily="18" charset="0"/>
                <a:cs typeface="Times New Roman" pitchFamily="18" charset="0"/>
              </a:rPr>
              <a:t>     </a:t>
            </a:r>
            <a:r>
              <a:rPr lang="en-US" sz="2400" b="1" dirty="0" smtClean="0">
                <a:solidFill>
                  <a:schemeClr val="accent1">
                    <a:lumMod val="50000"/>
                  </a:schemeClr>
                </a:solidFill>
                <a:effectLst/>
                <a:latin typeface="Times New Roman" pitchFamily="18" charset="0"/>
                <a:cs typeface="Times New Roman" pitchFamily="18" charset="0"/>
              </a:rPr>
              <a:t>___  </a:t>
            </a:r>
            <a:r>
              <a:rPr lang="en-US" sz="2400" b="1" dirty="0" smtClean="0">
                <a:effectLst/>
                <a:latin typeface="Times New Roman" pitchFamily="18" charset="0"/>
                <a:cs typeface="Times New Roman" pitchFamily="18" charset="0"/>
              </a:rPr>
              <a:t>     </a:t>
            </a:r>
            <a:r>
              <a:rPr lang="en-US" sz="2400" b="1" dirty="0" smtClean="0">
                <a:solidFill>
                  <a:srgbClr val="FF0000"/>
                </a:solidFill>
                <a:effectLst/>
                <a:latin typeface="Times New Roman" pitchFamily="18" charset="0"/>
                <a:cs typeface="Times New Roman" pitchFamily="18" charset="0"/>
              </a:rPr>
              <a:t>___  ___  ___      </a:t>
            </a:r>
            <a:r>
              <a:rPr lang="en-US" sz="2400" b="1" dirty="0" smtClean="0">
                <a:solidFill>
                  <a:schemeClr val="accent1">
                    <a:lumMod val="50000"/>
                  </a:schemeClr>
                </a:solidFill>
                <a:effectLst/>
                <a:latin typeface="Times New Roman" pitchFamily="18" charset="0"/>
                <a:cs typeface="Times New Roman" pitchFamily="18" charset="0"/>
              </a:rPr>
              <a:t>___ </a:t>
            </a:r>
            <a:r>
              <a:rPr lang="en-US" sz="2400" b="1" dirty="0" smtClean="0">
                <a:effectLst/>
                <a:latin typeface="Times New Roman" pitchFamily="18" charset="0"/>
                <a:cs typeface="Times New Roman" pitchFamily="18" charset="0"/>
              </a:rPr>
              <a:t>     </a:t>
            </a:r>
            <a:r>
              <a:rPr lang="en-US" sz="2400" b="1" dirty="0" smtClean="0">
                <a:solidFill>
                  <a:srgbClr val="FF0000"/>
                </a:solidFill>
                <a:effectLst/>
                <a:latin typeface="Times New Roman" pitchFamily="18" charset="0"/>
                <a:cs typeface="Times New Roman" pitchFamily="18" charset="0"/>
              </a:rPr>
              <a:t>___  ___  ___ </a:t>
            </a:r>
          </a:p>
          <a:p>
            <a:pPr marL="82296" indent="0" fontAlgn="auto">
              <a:spcAft>
                <a:spcPts val="0"/>
              </a:spcAft>
              <a:buFont typeface="Arial" pitchFamily="34" charset="0"/>
              <a:buNone/>
              <a:defRPr/>
            </a:pPr>
            <a:r>
              <a:rPr lang="en-US" sz="2400" b="1" dirty="0" smtClean="0">
                <a:effectLst/>
                <a:latin typeface="Times New Roman" pitchFamily="18" charset="0"/>
                <a:cs typeface="Times New Roman" pitchFamily="18" charset="0"/>
              </a:rPr>
              <a:t>	 </a:t>
            </a:r>
            <a:r>
              <a:rPr lang="en-US" sz="2400" b="1" dirty="0" smtClean="0">
                <a:solidFill>
                  <a:schemeClr val="tx1"/>
                </a:solidFill>
                <a:effectLst/>
                <a:latin typeface="Times New Roman" pitchFamily="18" charset="0"/>
                <a:cs typeface="Times New Roman" pitchFamily="18" charset="0"/>
              </a:rPr>
              <a:t>1</a:t>
            </a:r>
            <a:r>
              <a:rPr lang="en-US" sz="2400" b="1" dirty="0" smtClean="0">
                <a:solidFill>
                  <a:schemeClr val="accent1">
                    <a:lumMod val="50000"/>
                  </a:schemeClr>
                </a:solidFill>
                <a:effectLst/>
                <a:latin typeface="Times New Roman" pitchFamily="18" charset="0"/>
                <a:cs typeface="Times New Roman" pitchFamily="18" charset="0"/>
              </a:rPr>
              <a:t>s</a:t>
            </a:r>
            <a:r>
              <a:rPr lang="en-US" sz="2400" b="1" dirty="0" smtClean="0">
                <a:effectLst/>
                <a:latin typeface="Times New Roman" pitchFamily="18" charset="0"/>
                <a:cs typeface="Times New Roman" pitchFamily="18" charset="0"/>
              </a:rPr>
              <a:t>        </a:t>
            </a:r>
            <a:r>
              <a:rPr lang="en-US" sz="2400" b="1" dirty="0" smtClean="0">
                <a:solidFill>
                  <a:schemeClr val="tx1"/>
                </a:solidFill>
                <a:effectLst/>
                <a:latin typeface="Times New Roman" pitchFamily="18" charset="0"/>
                <a:cs typeface="Times New Roman" pitchFamily="18" charset="0"/>
              </a:rPr>
              <a:t>2</a:t>
            </a:r>
            <a:r>
              <a:rPr lang="en-US" sz="2400" b="1" dirty="0" smtClean="0">
                <a:solidFill>
                  <a:schemeClr val="accent1">
                    <a:lumMod val="50000"/>
                  </a:schemeClr>
                </a:solidFill>
                <a:effectLst/>
                <a:latin typeface="Times New Roman" pitchFamily="18" charset="0"/>
                <a:cs typeface="Times New Roman" pitchFamily="18" charset="0"/>
              </a:rPr>
              <a:t>s </a:t>
            </a:r>
            <a:r>
              <a:rPr lang="en-US" sz="2400" b="1" dirty="0" smtClean="0">
                <a:effectLst/>
                <a:latin typeface="Times New Roman" pitchFamily="18" charset="0"/>
                <a:cs typeface="Times New Roman" pitchFamily="18" charset="0"/>
              </a:rPr>
              <a:t>                </a:t>
            </a:r>
            <a:r>
              <a:rPr lang="en-US" sz="2400" b="1" dirty="0" smtClean="0">
                <a:solidFill>
                  <a:schemeClr val="tx1"/>
                </a:solidFill>
                <a:effectLst/>
                <a:latin typeface="Times New Roman" pitchFamily="18" charset="0"/>
                <a:cs typeface="Times New Roman" pitchFamily="18" charset="0"/>
              </a:rPr>
              <a:t>2</a:t>
            </a:r>
            <a:r>
              <a:rPr lang="en-US" sz="2400" b="1" dirty="0" smtClean="0">
                <a:solidFill>
                  <a:srgbClr val="FF0000"/>
                </a:solidFill>
                <a:effectLst/>
                <a:latin typeface="Times New Roman" pitchFamily="18" charset="0"/>
                <a:cs typeface="Times New Roman" pitchFamily="18" charset="0"/>
              </a:rPr>
              <a:t>p</a:t>
            </a:r>
            <a:r>
              <a:rPr lang="en-US" sz="2400" b="1" dirty="0" smtClean="0">
                <a:effectLst/>
                <a:latin typeface="Times New Roman" pitchFamily="18" charset="0"/>
                <a:cs typeface="Times New Roman" pitchFamily="18" charset="0"/>
              </a:rPr>
              <a:t>                </a:t>
            </a:r>
            <a:r>
              <a:rPr lang="en-US" sz="2400" b="1" dirty="0" smtClean="0">
                <a:solidFill>
                  <a:schemeClr val="tx1"/>
                </a:solidFill>
                <a:effectLst/>
                <a:latin typeface="Times New Roman" pitchFamily="18" charset="0"/>
                <a:cs typeface="Times New Roman" pitchFamily="18" charset="0"/>
              </a:rPr>
              <a:t>3</a:t>
            </a:r>
            <a:r>
              <a:rPr lang="en-US" sz="2400" b="1" dirty="0" smtClean="0">
                <a:solidFill>
                  <a:schemeClr val="accent1">
                    <a:lumMod val="50000"/>
                  </a:schemeClr>
                </a:solidFill>
                <a:effectLst/>
                <a:latin typeface="Times New Roman" pitchFamily="18" charset="0"/>
                <a:cs typeface="Times New Roman" pitchFamily="18" charset="0"/>
              </a:rPr>
              <a:t>s</a:t>
            </a:r>
            <a:r>
              <a:rPr lang="en-US" sz="2400" b="1" dirty="0" smtClean="0">
                <a:effectLst/>
                <a:latin typeface="Times New Roman" pitchFamily="18" charset="0"/>
                <a:cs typeface="Times New Roman" pitchFamily="18" charset="0"/>
              </a:rPr>
              <a:t>                </a:t>
            </a:r>
            <a:r>
              <a:rPr lang="en-US" sz="2400" b="1" dirty="0" smtClean="0">
                <a:solidFill>
                  <a:schemeClr val="tx1"/>
                </a:solidFill>
                <a:effectLst/>
                <a:latin typeface="Times New Roman" pitchFamily="18" charset="0"/>
                <a:cs typeface="Times New Roman" pitchFamily="18" charset="0"/>
              </a:rPr>
              <a:t>3</a:t>
            </a:r>
            <a:r>
              <a:rPr lang="en-US" sz="2400" b="1" dirty="0" smtClean="0">
                <a:solidFill>
                  <a:srgbClr val="FF0000"/>
                </a:solidFill>
                <a:effectLst/>
                <a:latin typeface="Times New Roman" pitchFamily="18" charset="0"/>
                <a:cs typeface="Times New Roman" pitchFamily="18" charset="0"/>
              </a:rPr>
              <a:t>p</a:t>
            </a:r>
          </a:p>
          <a:p>
            <a:pPr marL="82296" indent="0" fontAlgn="auto">
              <a:spcAft>
                <a:spcPts val="0"/>
              </a:spcAft>
              <a:buFont typeface="Arial" pitchFamily="34" charset="0"/>
              <a:buNone/>
              <a:defRPr/>
            </a:pP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4082C4B3-89BA-4E92-9C28-611D55D39EC2}" type="slidenum">
              <a:rPr lang="en-US">
                <a:solidFill>
                  <a:srgbClr val="000000"/>
                </a:solidFill>
              </a:rPr>
              <a:pPr>
                <a:defRPr/>
              </a:pPr>
              <a:t>55</a:t>
            </a:fld>
            <a:endParaRPr lang="en-US">
              <a:solidFill>
                <a:srgbClr val="000000"/>
              </a:solidFill>
            </a:endParaRPr>
          </a:p>
        </p:txBody>
      </p:sp>
      <p:cxnSp>
        <p:nvCxnSpPr>
          <p:cNvPr id="7" name="Straight Arrow Connector 6"/>
          <p:cNvCxnSpPr/>
          <p:nvPr/>
        </p:nvCxnSpPr>
        <p:spPr>
          <a:xfrm>
            <a:off x="1981200" y="4765675"/>
            <a:ext cx="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676400" y="4724400"/>
            <a:ext cx="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528888" y="4765675"/>
            <a:ext cx="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505200" y="4772025"/>
            <a:ext cx="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724400" y="4741863"/>
            <a:ext cx="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728913" y="4772025"/>
            <a:ext cx="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733800" y="4787900"/>
            <a:ext cx="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943600" y="4787900"/>
            <a:ext cx="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4114800" y="4764088"/>
            <a:ext cx="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5715000" y="4764088"/>
            <a:ext cx="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6629400" y="4741863"/>
            <a:ext cx="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7162800" y="4741863"/>
            <a:ext cx="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343400" y="4811713"/>
            <a:ext cx="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876800" y="4787900"/>
            <a:ext cx="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370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125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8" dur="1250" fill="hold"/>
                                        <p:tgtEl>
                                          <p:spTgt spid="3">
                                            <p:txEl>
                                              <p:pRg st="7" end="7"/>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125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12" dur="125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500"/>
                                        <p:tgtEl>
                                          <p:spTgt spid="3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500"/>
                                        <p:tgtEl>
                                          <p:spTgt spid="3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nodeType="click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nodeType="click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nodeType="click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500"/>
                                        <p:tgtEl>
                                          <p:spTgt spid="35"/>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nodeType="click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77724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solidFill>
                  <a:schemeClr val="tx2"/>
                </a:solidFill>
                <a:effectLst/>
              </a:rPr>
              <a:t>Rules for electron filling:</a:t>
            </a:r>
          </a:p>
        </p:txBody>
      </p:sp>
      <p:sp>
        <p:nvSpPr>
          <p:cNvPr id="77827" name="Rectangle 3"/>
          <p:cNvSpPr>
            <a:spLocks noGrp="1" noChangeArrowheads="1"/>
          </p:cNvSpPr>
          <p:nvPr>
            <p:ph type="body" sz="half" idx="1"/>
          </p:nvPr>
        </p:nvSpPr>
        <p:spPr>
          <a:xfrm>
            <a:off x="685800" y="914400"/>
            <a:ext cx="43434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smtClean="0">
                <a:solidFill>
                  <a:schemeClr val="tx2"/>
                </a:solidFill>
                <a:effectLst/>
              </a:rPr>
              <a:t>Aufbaus</a:t>
            </a:r>
            <a:r>
              <a:rPr lang="en-US" dirty="0" smtClean="0">
                <a:solidFill>
                  <a:schemeClr val="tx2"/>
                </a:solidFill>
                <a:effectLst/>
              </a:rPr>
              <a:t> Rule- must fill the lowest energy level available first!</a:t>
            </a:r>
          </a:p>
          <a:p>
            <a:r>
              <a:rPr lang="en-US" dirty="0" err="1" smtClean="0">
                <a:solidFill>
                  <a:schemeClr val="tx2"/>
                </a:solidFill>
                <a:effectLst/>
              </a:rPr>
              <a:t>Hunds</a:t>
            </a:r>
            <a:r>
              <a:rPr lang="en-US" dirty="0" smtClean="0">
                <a:solidFill>
                  <a:schemeClr val="tx2"/>
                </a:solidFill>
                <a:effectLst/>
              </a:rPr>
              <a:t> Rule -1 electron in each orbital of a sublevel before pairing begins</a:t>
            </a:r>
          </a:p>
          <a:p>
            <a:pPr>
              <a:buFontTx/>
              <a:buNone/>
            </a:pPr>
            <a:r>
              <a:rPr lang="en-US" dirty="0" smtClean="0">
                <a:solidFill>
                  <a:schemeClr val="tx2"/>
                </a:solidFill>
                <a:effectLst/>
              </a:rPr>
              <a:t>Must fill all seats on the bus before doubling up!</a:t>
            </a:r>
          </a:p>
          <a:p>
            <a:r>
              <a:rPr lang="en-US" dirty="0" smtClean="0">
                <a:solidFill>
                  <a:schemeClr val="tx2"/>
                </a:solidFill>
                <a:effectLst>
                  <a:outerShdw blurRad="38100" dist="38100" dir="2700000" algn="tl">
                    <a:srgbClr val="FFFFFF"/>
                  </a:outerShdw>
                </a:effectLst>
              </a:rPr>
              <a:t>Pauli Exclusion </a:t>
            </a:r>
            <a:r>
              <a:rPr lang="en-US" dirty="0" smtClean="0">
                <a:solidFill>
                  <a:schemeClr val="tx2"/>
                </a:solidFill>
                <a:effectLst/>
              </a:rPr>
              <a:t>Principle-</a:t>
            </a:r>
            <a:r>
              <a:rPr lang="en-US" dirty="0">
                <a:solidFill>
                  <a:srgbClr val="000000"/>
                </a:solidFill>
                <a:effectLst/>
                <a:cs typeface="Arial" charset="0"/>
              </a:rPr>
              <a:t>2</a:t>
            </a:r>
            <a:r>
              <a:rPr lang="en-US" dirty="0" smtClean="0">
                <a:solidFill>
                  <a:srgbClr val="000000"/>
                </a:solidFill>
                <a:effectLst/>
                <a:cs typeface="Arial" charset="0"/>
              </a:rPr>
              <a:t> </a:t>
            </a:r>
            <a:r>
              <a:rPr lang="en-US" dirty="0">
                <a:solidFill>
                  <a:srgbClr val="000000"/>
                </a:solidFill>
                <a:effectLst/>
                <a:cs typeface="Arial" charset="0"/>
              </a:rPr>
              <a:t>electrons occupying the same orbital must have opposite </a:t>
            </a:r>
            <a:r>
              <a:rPr lang="en-US" dirty="0" smtClean="0">
                <a:solidFill>
                  <a:srgbClr val="000000"/>
                </a:solidFill>
                <a:effectLst/>
                <a:cs typeface="Arial" charset="0"/>
              </a:rPr>
              <a:t>spins- 1 up 1 down</a:t>
            </a:r>
            <a:endParaRPr lang="en-US" dirty="0">
              <a:solidFill>
                <a:srgbClr val="FF0000"/>
              </a:solidFill>
              <a:effectLst/>
              <a:cs typeface="Arial" charset="0"/>
            </a:endParaRPr>
          </a:p>
          <a:p>
            <a:endParaRPr lang="en-US" sz="2000" dirty="0" smtClean="0">
              <a:solidFill>
                <a:schemeClr val="accent4"/>
              </a:solidFill>
              <a:effectLst/>
            </a:endParaRPr>
          </a:p>
        </p:txBody>
      </p:sp>
      <p:pic>
        <p:nvPicPr>
          <p:cNvPr id="18436" name="Picture 13" descr="fig1_4"/>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029200" y="1981200"/>
            <a:ext cx="3810000" cy="2724150"/>
          </a:xfrm>
        </p:spPr>
      </p:pic>
    </p:spTree>
    <p:extLst>
      <p:ext uri="{BB962C8B-B14F-4D97-AF65-F5344CB8AC3E}">
        <p14:creationId xmlns:p14="http://schemas.microsoft.com/office/powerpoint/2010/main" val="3807015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box(in)">
                                      <p:cBhvr>
                                        <p:cTn id="7" dur="500"/>
                                        <p:tgtEl>
                                          <p:spTgt spid="778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7827">
                                            <p:txEl>
                                              <p:pRg st="1" end="1"/>
                                            </p:txEl>
                                          </p:spTgt>
                                        </p:tgtEl>
                                        <p:attrNameLst>
                                          <p:attrName>style.visibility</p:attrName>
                                        </p:attrNameLst>
                                      </p:cBhvr>
                                      <p:to>
                                        <p:strVal val="visible"/>
                                      </p:to>
                                    </p:set>
                                    <p:animEffect transition="in" filter="box(in)">
                                      <p:cBhvr>
                                        <p:cTn id="12" dur="500"/>
                                        <p:tgtEl>
                                          <p:spTgt spid="778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7827">
                                            <p:txEl>
                                              <p:pRg st="2" end="2"/>
                                            </p:txEl>
                                          </p:spTgt>
                                        </p:tgtEl>
                                        <p:attrNameLst>
                                          <p:attrName>style.visibility</p:attrName>
                                        </p:attrNameLst>
                                      </p:cBhvr>
                                      <p:to>
                                        <p:strVal val="visible"/>
                                      </p:to>
                                    </p:set>
                                    <p:animEffect transition="in" filter="box(in)">
                                      <p:cBhvr>
                                        <p:cTn id="17" dur="500"/>
                                        <p:tgtEl>
                                          <p:spTgt spid="778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9563" name="Group 107"/>
          <p:cNvGraphicFramePr>
            <a:graphicFrameLocks noGrp="1"/>
          </p:cNvGraphicFramePr>
          <p:nvPr>
            <p:extLst>
              <p:ext uri="{D42A27DB-BD31-4B8C-83A1-F6EECF244321}">
                <p14:modId xmlns:p14="http://schemas.microsoft.com/office/powerpoint/2010/main" val="2339693984"/>
              </p:ext>
            </p:extLst>
          </p:nvPr>
        </p:nvGraphicFramePr>
        <p:xfrm>
          <a:off x="304800" y="228600"/>
          <a:ext cx="8610600" cy="6459156"/>
        </p:xfrm>
        <a:graphic>
          <a:graphicData uri="http://schemas.openxmlformats.org/drawingml/2006/table">
            <a:tbl>
              <a:tblPr/>
              <a:tblGrid>
                <a:gridCol w="1274763"/>
                <a:gridCol w="1562100"/>
                <a:gridCol w="4054475"/>
                <a:gridCol w="1719262"/>
              </a:tblGrid>
              <a:tr h="1524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600" b="1" i="0" u="sng" strike="noStrike" cap="none" normalizeH="0" baseline="0" dirty="0" smtClean="0">
                          <a:ln>
                            <a:noFill/>
                          </a:ln>
                          <a:solidFill>
                            <a:schemeClr val="tx1"/>
                          </a:solidFill>
                          <a:effectLst/>
                          <a:latin typeface="Arial" charset="0"/>
                          <a:ea typeface="Times New Roman" pitchFamily="18" charset="0"/>
                          <a:cs typeface="Arial" charset="0"/>
                        </a:rPr>
                        <a:t>Element</a:t>
                      </a: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600" b="1" i="0" u="sng" strike="noStrike" cap="none" normalizeH="0" baseline="0" dirty="0" smtClean="0">
                          <a:ln>
                            <a:noFill/>
                          </a:ln>
                          <a:solidFill>
                            <a:schemeClr val="tx1"/>
                          </a:solidFill>
                          <a:effectLst/>
                          <a:latin typeface="Arial" charset="0"/>
                          <a:ea typeface="Times New Roman" pitchFamily="18" charset="0"/>
                          <a:cs typeface="Arial" charset="0"/>
                        </a:rPr>
                        <a:t>Configuration </a:t>
                      </a:r>
                    </a:p>
                    <a:p>
                      <a:pPr marL="342900" marR="0" lvl="0" indent="-34290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600" b="1" i="0" u="sng" strike="noStrike" cap="none" normalizeH="0" baseline="0" dirty="0" smtClean="0">
                          <a:ln>
                            <a:noFill/>
                          </a:ln>
                          <a:solidFill>
                            <a:schemeClr val="tx1"/>
                          </a:solidFill>
                          <a:effectLst/>
                          <a:latin typeface="Arial" charset="0"/>
                          <a:ea typeface="Times New Roman" pitchFamily="18" charset="0"/>
                          <a:cs typeface="Arial" charset="0"/>
                        </a:rPr>
                        <a:t>notation</a:t>
                      </a: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600" b="1" i="0" u="sng" strike="noStrike" cap="none" normalizeH="0" baseline="0" dirty="0" smtClean="0">
                          <a:ln>
                            <a:noFill/>
                          </a:ln>
                          <a:solidFill>
                            <a:schemeClr val="tx1"/>
                          </a:solidFill>
                          <a:effectLst/>
                          <a:latin typeface="Arial" charset="0"/>
                          <a:ea typeface="Times New Roman" pitchFamily="18" charset="0"/>
                          <a:cs typeface="Arial" charset="0"/>
                        </a:rPr>
                        <a:t>Orbital notation</a:t>
                      </a: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600" b="1" i="0" u="sng" strike="noStrike" cap="none" normalizeH="0" baseline="0" dirty="0" smtClean="0">
                          <a:ln>
                            <a:noFill/>
                          </a:ln>
                          <a:solidFill>
                            <a:schemeClr val="tx1"/>
                          </a:solidFill>
                          <a:effectLst/>
                          <a:latin typeface="Arial" charset="0"/>
                          <a:ea typeface="Times New Roman" pitchFamily="18" charset="0"/>
                          <a:cs typeface="Arial" charset="0"/>
                        </a:rPr>
                        <a:t>Noble gas </a:t>
                      </a:r>
                    </a:p>
                    <a:p>
                      <a:pPr marL="342900" marR="0" lvl="0" indent="-34290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600" b="1" i="0" u="sng" strike="noStrike" cap="none" normalizeH="0" baseline="0" dirty="0" smtClean="0">
                          <a:ln>
                            <a:noFill/>
                          </a:ln>
                          <a:solidFill>
                            <a:schemeClr val="tx1"/>
                          </a:solidFill>
                          <a:effectLst/>
                          <a:latin typeface="Arial" charset="0"/>
                          <a:ea typeface="Times New Roman" pitchFamily="18" charset="0"/>
                          <a:cs typeface="Arial" charset="0"/>
                        </a:rPr>
                        <a:t>notation</a:t>
                      </a: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73159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Lithium</a:t>
                      </a: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1s</a:t>
                      </a:r>
                      <a:r>
                        <a:rPr kumimoji="0" lang="en-US" sz="1400" b="1" i="0" u="none" strike="noStrike" cap="none" normalizeH="0" baseline="30000" dirty="0" smtClean="0">
                          <a:ln>
                            <a:noFill/>
                          </a:ln>
                          <a:solidFill>
                            <a:schemeClr val="tx1"/>
                          </a:solidFill>
                          <a:effectLst/>
                          <a:latin typeface="Arial" charset="0"/>
                          <a:ea typeface="Times New Roman" pitchFamily="18" charset="0"/>
                          <a:cs typeface="Arial" charset="0"/>
                        </a:rPr>
                        <a:t>2</a:t>
                      </a: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2s</a:t>
                      </a:r>
                      <a:r>
                        <a:rPr kumimoji="0" lang="en-US" sz="1400" b="1" i="0" u="none" strike="noStrike" cap="none" normalizeH="0" baseline="30000" dirty="0" smtClean="0">
                          <a:ln>
                            <a:noFill/>
                          </a:ln>
                          <a:solidFill>
                            <a:schemeClr val="tx1"/>
                          </a:solidFill>
                          <a:effectLst/>
                          <a:latin typeface="Arial" charset="0"/>
                          <a:ea typeface="Times New Roman" pitchFamily="18" charset="0"/>
                          <a:cs typeface="Arial" charset="0"/>
                        </a:rPr>
                        <a:t>1</a:t>
                      </a:r>
                      <a:endPar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dirty="0" smtClean="0">
                          <a:ln>
                            <a:noFill/>
                          </a:ln>
                          <a:solidFill>
                            <a:schemeClr val="accent4"/>
                          </a:solidFill>
                          <a:effectLst/>
                          <a:latin typeface="Arial" charset="0"/>
                          <a:ea typeface="Times New Roman" pitchFamily="18" charset="0"/>
                          <a:cs typeface="Arial" charset="0"/>
                        </a:rPr>
                        <a:t>         </a:t>
                      </a:r>
                    </a:p>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dirty="0" smtClean="0">
                          <a:ln>
                            <a:noFill/>
                          </a:ln>
                          <a:solidFill>
                            <a:schemeClr val="accent4"/>
                          </a:solidFill>
                          <a:effectLst/>
                          <a:latin typeface="Arial" charset="0"/>
                          <a:ea typeface="Times New Roman" pitchFamily="18" charset="0"/>
                          <a:cs typeface="Arial" charset="0"/>
                        </a:rPr>
                        <a:t>          ____     ____     ____     ____     ____</a:t>
                      </a:r>
                      <a:endParaRPr kumimoji="0" lang="en-US" sz="1400" b="1" i="0" u="none" strike="noStrike" cap="none" normalizeH="0" baseline="0" dirty="0" smtClean="0">
                        <a:ln>
                          <a:noFill/>
                        </a:ln>
                        <a:solidFill>
                          <a:schemeClr val="accent4"/>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dirty="0" smtClean="0">
                          <a:ln>
                            <a:noFill/>
                          </a:ln>
                          <a:solidFill>
                            <a:schemeClr val="accent4"/>
                          </a:solidFill>
                          <a:effectLst/>
                          <a:latin typeface="Arial" charset="0"/>
                          <a:ea typeface="Times New Roman" pitchFamily="18" charset="0"/>
                          <a:cs typeface="Arial" charset="0"/>
                        </a:rPr>
                        <a:t>            1s          2s                     2p</a:t>
                      </a: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[He]2s</a:t>
                      </a:r>
                      <a:r>
                        <a:rPr kumimoji="0" lang="en-US" sz="1400" b="1" i="0" u="none" strike="noStrike" cap="none" normalizeH="0" baseline="30000" dirty="0" smtClean="0">
                          <a:ln>
                            <a:noFill/>
                          </a:ln>
                          <a:solidFill>
                            <a:schemeClr val="tx1"/>
                          </a:solidFill>
                          <a:effectLst/>
                          <a:latin typeface="Arial" charset="0"/>
                          <a:ea typeface="Times New Roman" pitchFamily="18" charset="0"/>
                          <a:cs typeface="Arial" charset="0"/>
                        </a:rPr>
                        <a:t>1</a:t>
                      </a:r>
                      <a:endPar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75889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Beryllium</a:t>
                      </a: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1s</a:t>
                      </a:r>
                      <a:r>
                        <a:rPr kumimoji="0" lang="en-US" sz="1400" b="1" i="0" u="none" strike="noStrike" cap="none" normalizeH="0" baseline="30000" dirty="0" smtClean="0">
                          <a:ln>
                            <a:noFill/>
                          </a:ln>
                          <a:solidFill>
                            <a:schemeClr val="tx1"/>
                          </a:solidFill>
                          <a:effectLst/>
                          <a:latin typeface="Arial" charset="0"/>
                          <a:ea typeface="Times New Roman" pitchFamily="18" charset="0"/>
                          <a:cs typeface="Arial" charset="0"/>
                        </a:rPr>
                        <a:t>2</a:t>
                      </a: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2s</a:t>
                      </a:r>
                      <a:r>
                        <a:rPr kumimoji="0" lang="en-US" sz="1400" b="1" i="0" u="none" strike="noStrike" cap="none" normalizeH="0" baseline="30000" dirty="0" smtClean="0">
                          <a:ln>
                            <a:noFill/>
                          </a:ln>
                          <a:solidFill>
                            <a:schemeClr val="tx1"/>
                          </a:solidFill>
                          <a:effectLst/>
                          <a:latin typeface="Arial" charset="0"/>
                          <a:ea typeface="Times New Roman" pitchFamily="18" charset="0"/>
                          <a:cs typeface="Arial" charset="0"/>
                        </a:rPr>
                        <a:t>2</a:t>
                      </a:r>
                      <a:endPar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dirty="0" smtClean="0">
                          <a:ln>
                            <a:noFill/>
                          </a:ln>
                          <a:solidFill>
                            <a:schemeClr val="accent4"/>
                          </a:solidFill>
                          <a:effectLst/>
                          <a:latin typeface="Arial" charset="0"/>
                          <a:ea typeface="Times New Roman" pitchFamily="18" charset="0"/>
                          <a:cs typeface="Arial" charset="0"/>
                        </a:rPr>
                        <a:t>          </a:t>
                      </a:r>
                    </a:p>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dirty="0" smtClean="0">
                          <a:ln>
                            <a:noFill/>
                          </a:ln>
                          <a:solidFill>
                            <a:schemeClr val="accent4"/>
                          </a:solidFill>
                          <a:effectLst/>
                          <a:latin typeface="Arial" charset="0"/>
                          <a:ea typeface="Times New Roman" pitchFamily="18" charset="0"/>
                          <a:cs typeface="Arial" charset="0"/>
                        </a:rPr>
                        <a:t>          ____     ____     ____     ____     ____</a:t>
                      </a:r>
                      <a:endParaRPr kumimoji="0" lang="en-US" sz="1400" b="1" i="0" u="none" strike="noStrike" cap="none" normalizeH="0" baseline="0" dirty="0" smtClean="0">
                        <a:ln>
                          <a:noFill/>
                        </a:ln>
                        <a:solidFill>
                          <a:schemeClr val="accent4"/>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dirty="0" smtClean="0">
                          <a:ln>
                            <a:noFill/>
                          </a:ln>
                          <a:solidFill>
                            <a:schemeClr val="accent4"/>
                          </a:solidFill>
                          <a:effectLst/>
                          <a:latin typeface="Arial" charset="0"/>
                          <a:ea typeface="Times New Roman" pitchFamily="18" charset="0"/>
                          <a:cs typeface="Arial" charset="0"/>
                        </a:rPr>
                        <a:t>            1s          2s                     2p</a:t>
                      </a: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[He]2s</a:t>
                      </a:r>
                      <a:r>
                        <a:rPr kumimoji="0" lang="en-US" sz="1400" b="1" i="0" u="none" strike="noStrike" cap="none" normalizeH="0" baseline="30000" smtClean="0">
                          <a:ln>
                            <a:noFill/>
                          </a:ln>
                          <a:solidFill>
                            <a:schemeClr val="tx1"/>
                          </a:solidFill>
                          <a:effectLst/>
                          <a:latin typeface="Arial" charset="0"/>
                          <a:ea typeface="Times New Roman" pitchFamily="18" charset="0"/>
                          <a:cs typeface="Arial" charset="0"/>
                        </a:rPr>
                        <a:t>2</a:t>
                      </a:r>
                      <a:endParaRPr kumimoji="0" lang="en-US" sz="1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73159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Boron</a:t>
                      </a: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1s</a:t>
                      </a:r>
                      <a:r>
                        <a:rPr kumimoji="0" lang="en-US" sz="1400" b="1" i="0" u="none" strike="noStrike" cap="none" normalizeH="0" baseline="30000" smtClean="0">
                          <a:ln>
                            <a:noFill/>
                          </a:ln>
                          <a:solidFill>
                            <a:schemeClr val="tx1"/>
                          </a:solidFill>
                          <a:effectLst/>
                          <a:latin typeface="Arial" charset="0"/>
                          <a:ea typeface="Times New Roman" pitchFamily="18" charset="0"/>
                          <a:cs typeface="Arial" charset="0"/>
                        </a:rPr>
                        <a:t>2</a:t>
                      </a: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2s</a:t>
                      </a:r>
                      <a:r>
                        <a:rPr kumimoji="0" lang="en-US" sz="1400" b="1" i="0" u="none" strike="noStrike" cap="none" normalizeH="0" baseline="30000" smtClean="0">
                          <a:ln>
                            <a:noFill/>
                          </a:ln>
                          <a:solidFill>
                            <a:schemeClr val="tx1"/>
                          </a:solidFill>
                          <a:effectLst/>
                          <a:latin typeface="Arial" charset="0"/>
                          <a:ea typeface="Times New Roman" pitchFamily="18" charset="0"/>
                          <a:cs typeface="Arial" charset="0"/>
                        </a:rPr>
                        <a:t>2</a:t>
                      </a: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p</a:t>
                      </a:r>
                      <a:r>
                        <a:rPr kumimoji="0" lang="en-US" sz="1400" b="1" i="0" u="none" strike="noStrike" cap="none" normalizeH="0" baseline="30000" smtClean="0">
                          <a:ln>
                            <a:noFill/>
                          </a:ln>
                          <a:solidFill>
                            <a:schemeClr val="tx1"/>
                          </a:solidFill>
                          <a:effectLst/>
                          <a:latin typeface="Arial" charset="0"/>
                          <a:ea typeface="Times New Roman" pitchFamily="18" charset="0"/>
                          <a:cs typeface="Arial" charset="0"/>
                        </a:rPr>
                        <a:t>1</a:t>
                      </a:r>
                      <a:endParaRPr kumimoji="0" lang="en-US" sz="1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dirty="0" smtClean="0">
                          <a:ln>
                            <a:noFill/>
                          </a:ln>
                          <a:solidFill>
                            <a:schemeClr val="accent4"/>
                          </a:solidFill>
                          <a:effectLst/>
                          <a:latin typeface="Arial" charset="0"/>
                          <a:ea typeface="Times New Roman" pitchFamily="18" charset="0"/>
                          <a:cs typeface="Arial" charset="0"/>
                        </a:rPr>
                        <a:t>          </a:t>
                      </a:r>
                    </a:p>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dirty="0" smtClean="0">
                          <a:ln>
                            <a:noFill/>
                          </a:ln>
                          <a:solidFill>
                            <a:schemeClr val="accent4"/>
                          </a:solidFill>
                          <a:effectLst/>
                          <a:latin typeface="Arial" charset="0"/>
                          <a:ea typeface="Times New Roman" pitchFamily="18" charset="0"/>
                          <a:cs typeface="Arial" charset="0"/>
                        </a:rPr>
                        <a:t>          ____     ____     ____     ____     ____</a:t>
                      </a:r>
                      <a:endParaRPr kumimoji="0" lang="en-US" sz="1400" b="1" i="0" u="none" strike="noStrike" cap="none" normalizeH="0" baseline="0" dirty="0" smtClean="0">
                        <a:ln>
                          <a:noFill/>
                        </a:ln>
                        <a:solidFill>
                          <a:schemeClr val="accent4"/>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dirty="0" smtClean="0">
                          <a:ln>
                            <a:noFill/>
                          </a:ln>
                          <a:solidFill>
                            <a:schemeClr val="accent4"/>
                          </a:solidFill>
                          <a:effectLst/>
                          <a:latin typeface="Arial" charset="0"/>
                          <a:ea typeface="Times New Roman" pitchFamily="18" charset="0"/>
                          <a:cs typeface="Arial" charset="0"/>
                        </a:rPr>
                        <a:t>            1s          2s                     2p</a:t>
                      </a: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[He]2s</a:t>
                      </a:r>
                      <a:r>
                        <a:rPr kumimoji="0" lang="en-US" sz="1400" b="1" i="0" u="none" strike="noStrike" cap="none" normalizeH="0" baseline="30000" smtClean="0">
                          <a:ln>
                            <a:noFill/>
                          </a:ln>
                          <a:solidFill>
                            <a:schemeClr val="tx1"/>
                          </a:solidFill>
                          <a:effectLst/>
                          <a:latin typeface="Arial" charset="0"/>
                          <a:ea typeface="Times New Roman" pitchFamily="18" charset="0"/>
                          <a:cs typeface="Arial" charset="0"/>
                        </a:rPr>
                        <a:t>2</a:t>
                      </a: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p</a:t>
                      </a:r>
                      <a:r>
                        <a:rPr kumimoji="0" lang="en-US" sz="1400" b="1" i="0" u="none" strike="noStrike" cap="none" normalizeH="0" baseline="30000" smtClean="0">
                          <a:ln>
                            <a:noFill/>
                          </a:ln>
                          <a:solidFill>
                            <a:schemeClr val="tx1"/>
                          </a:solidFill>
                          <a:effectLst/>
                          <a:latin typeface="Arial" charset="0"/>
                          <a:ea typeface="Times New Roman" pitchFamily="18" charset="0"/>
                          <a:cs typeface="Arial" charset="0"/>
                        </a:rPr>
                        <a:t>1</a:t>
                      </a:r>
                      <a:endParaRPr kumimoji="0" lang="en-US" sz="1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73159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Carbon</a:t>
                      </a: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1s</a:t>
                      </a:r>
                      <a:r>
                        <a:rPr kumimoji="0" lang="en-US" sz="1400" b="1" i="0" u="none" strike="noStrike" cap="none" normalizeH="0" baseline="30000" smtClean="0">
                          <a:ln>
                            <a:noFill/>
                          </a:ln>
                          <a:solidFill>
                            <a:schemeClr val="tx1"/>
                          </a:solidFill>
                          <a:effectLst/>
                          <a:latin typeface="Arial" charset="0"/>
                          <a:ea typeface="Times New Roman" pitchFamily="18" charset="0"/>
                          <a:cs typeface="Arial" charset="0"/>
                        </a:rPr>
                        <a:t>2</a:t>
                      </a: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2s</a:t>
                      </a:r>
                      <a:r>
                        <a:rPr kumimoji="0" lang="en-US" sz="1400" b="1" i="0" u="none" strike="noStrike" cap="none" normalizeH="0" baseline="30000" smtClean="0">
                          <a:ln>
                            <a:noFill/>
                          </a:ln>
                          <a:solidFill>
                            <a:schemeClr val="tx1"/>
                          </a:solidFill>
                          <a:effectLst/>
                          <a:latin typeface="Arial" charset="0"/>
                          <a:ea typeface="Times New Roman" pitchFamily="18" charset="0"/>
                          <a:cs typeface="Arial" charset="0"/>
                        </a:rPr>
                        <a:t>2</a:t>
                      </a: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p</a:t>
                      </a:r>
                      <a:r>
                        <a:rPr kumimoji="0" lang="en-US" sz="1400" b="1" i="0" u="none" strike="noStrike" cap="none" normalizeH="0" baseline="30000" smtClean="0">
                          <a:ln>
                            <a:noFill/>
                          </a:ln>
                          <a:solidFill>
                            <a:schemeClr val="tx1"/>
                          </a:solidFill>
                          <a:effectLst/>
                          <a:latin typeface="Arial" charset="0"/>
                          <a:ea typeface="Times New Roman" pitchFamily="18" charset="0"/>
                          <a:cs typeface="Arial" charset="0"/>
                        </a:rPr>
                        <a:t>2</a:t>
                      </a:r>
                      <a:endParaRPr kumimoji="0" lang="en-US" sz="1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dirty="0" smtClean="0">
                          <a:ln>
                            <a:noFill/>
                          </a:ln>
                          <a:solidFill>
                            <a:schemeClr val="accent4"/>
                          </a:solidFill>
                          <a:effectLst/>
                          <a:latin typeface="Arial" charset="0"/>
                          <a:ea typeface="Times New Roman" pitchFamily="18" charset="0"/>
                          <a:cs typeface="Arial" charset="0"/>
                        </a:rPr>
                        <a:t>          </a:t>
                      </a:r>
                    </a:p>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dirty="0" smtClean="0">
                          <a:ln>
                            <a:noFill/>
                          </a:ln>
                          <a:solidFill>
                            <a:schemeClr val="accent4"/>
                          </a:solidFill>
                          <a:effectLst/>
                          <a:latin typeface="Arial" charset="0"/>
                          <a:ea typeface="Times New Roman" pitchFamily="18" charset="0"/>
                          <a:cs typeface="Arial" charset="0"/>
                        </a:rPr>
                        <a:t>          ____     ____     ____     ____     ____</a:t>
                      </a:r>
                      <a:endParaRPr kumimoji="0" lang="en-US" sz="1400" b="1" i="0" u="none" strike="noStrike" cap="none" normalizeH="0" baseline="0" dirty="0" smtClean="0">
                        <a:ln>
                          <a:noFill/>
                        </a:ln>
                        <a:solidFill>
                          <a:schemeClr val="accent4"/>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dirty="0" smtClean="0">
                          <a:ln>
                            <a:noFill/>
                          </a:ln>
                          <a:solidFill>
                            <a:schemeClr val="accent4"/>
                          </a:solidFill>
                          <a:effectLst/>
                          <a:latin typeface="Arial" charset="0"/>
                          <a:ea typeface="Times New Roman" pitchFamily="18" charset="0"/>
                          <a:cs typeface="Arial" charset="0"/>
                        </a:rPr>
                        <a:t>            1s          2s                     2p</a:t>
                      </a: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[He]2s</a:t>
                      </a:r>
                      <a:r>
                        <a:rPr kumimoji="0" lang="en-US" sz="1400" b="1" i="0" u="none" strike="noStrike" cap="none" normalizeH="0" baseline="30000" smtClean="0">
                          <a:ln>
                            <a:noFill/>
                          </a:ln>
                          <a:solidFill>
                            <a:schemeClr val="tx1"/>
                          </a:solidFill>
                          <a:effectLst/>
                          <a:latin typeface="Arial" charset="0"/>
                          <a:ea typeface="Times New Roman" pitchFamily="18" charset="0"/>
                          <a:cs typeface="Arial" charset="0"/>
                        </a:rPr>
                        <a:t>2</a:t>
                      </a: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p</a:t>
                      </a:r>
                      <a:r>
                        <a:rPr kumimoji="0" lang="en-US" sz="1400" b="1" i="0" u="none" strike="noStrike" cap="none" normalizeH="0" baseline="30000" smtClean="0">
                          <a:ln>
                            <a:noFill/>
                          </a:ln>
                          <a:solidFill>
                            <a:schemeClr val="tx1"/>
                          </a:solidFill>
                          <a:effectLst/>
                          <a:latin typeface="Arial" charset="0"/>
                          <a:ea typeface="Times New Roman" pitchFamily="18" charset="0"/>
                          <a:cs typeface="Arial" charset="0"/>
                        </a:rPr>
                        <a:t>2</a:t>
                      </a:r>
                      <a:endParaRPr kumimoji="0" lang="en-US" sz="1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73159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Nitrogen</a:t>
                      </a: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1s</a:t>
                      </a:r>
                      <a:r>
                        <a:rPr kumimoji="0" lang="en-US" sz="1400" b="1" i="0" u="none" strike="noStrike" cap="none" normalizeH="0" baseline="30000" dirty="0" smtClean="0">
                          <a:ln>
                            <a:noFill/>
                          </a:ln>
                          <a:solidFill>
                            <a:schemeClr val="tx1"/>
                          </a:solidFill>
                          <a:effectLst/>
                          <a:latin typeface="Arial" charset="0"/>
                          <a:ea typeface="Times New Roman" pitchFamily="18" charset="0"/>
                          <a:cs typeface="Arial" charset="0"/>
                        </a:rPr>
                        <a:t>2</a:t>
                      </a: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2s</a:t>
                      </a:r>
                      <a:r>
                        <a:rPr kumimoji="0" lang="en-US" sz="1400" b="1" i="0" u="none" strike="noStrike" cap="none" normalizeH="0" baseline="30000" dirty="0" smtClean="0">
                          <a:ln>
                            <a:noFill/>
                          </a:ln>
                          <a:solidFill>
                            <a:schemeClr val="tx1"/>
                          </a:solidFill>
                          <a:effectLst/>
                          <a:latin typeface="Arial" charset="0"/>
                          <a:ea typeface="Times New Roman" pitchFamily="18" charset="0"/>
                          <a:cs typeface="Arial" charset="0"/>
                        </a:rPr>
                        <a:t>2</a:t>
                      </a: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p</a:t>
                      </a:r>
                      <a:r>
                        <a:rPr kumimoji="0" lang="en-US" sz="1400" b="1" i="0" u="none" strike="noStrike" cap="none" normalizeH="0" baseline="30000" dirty="0" smtClean="0">
                          <a:ln>
                            <a:noFill/>
                          </a:ln>
                          <a:solidFill>
                            <a:schemeClr val="tx1"/>
                          </a:solidFill>
                          <a:effectLst/>
                          <a:latin typeface="Arial" charset="0"/>
                          <a:ea typeface="Times New Roman" pitchFamily="18" charset="0"/>
                          <a:cs typeface="Arial" charset="0"/>
                        </a:rPr>
                        <a:t>3</a:t>
                      </a:r>
                      <a:endPar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dirty="0" smtClean="0">
                          <a:ln>
                            <a:noFill/>
                          </a:ln>
                          <a:solidFill>
                            <a:schemeClr val="accent4"/>
                          </a:solidFill>
                          <a:effectLst/>
                          <a:latin typeface="Arial" charset="0"/>
                          <a:ea typeface="Times New Roman" pitchFamily="18" charset="0"/>
                          <a:cs typeface="Arial" charset="0"/>
                        </a:rPr>
                        <a:t>          </a:t>
                      </a:r>
                    </a:p>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dirty="0" smtClean="0">
                          <a:ln>
                            <a:noFill/>
                          </a:ln>
                          <a:solidFill>
                            <a:schemeClr val="accent4"/>
                          </a:solidFill>
                          <a:effectLst/>
                          <a:latin typeface="Arial" charset="0"/>
                          <a:ea typeface="Times New Roman" pitchFamily="18" charset="0"/>
                          <a:cs typeface="Arial" charset="0"/>
                        </a:rPr>
                        <a:t>          ____     ____     ____     ____     ____                      </a:t>
                      </a:r>
                    </a:p>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dirty="0" smtClean="0">
                          <a:ln>
                            <a:noFill/>
                          </a:ln>
                          <a:solidFill>
                            <a:schemeClr val="accent4"/>
                          </a:solidFill>
                          <a:effectLst/>
                          <a:latin typeface="Arial" charset="0"/>
                          <a:ea typeface="Times New Roman" pitchFamily="18" charset="0"/>
                          <a:cs typeface="Arial" charset="0"/>
                        </a:rPr>
                        <a:t>            1s         2s                      2p</a:t>
                      </a: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[He]2s</a:t>
                      </a:r>
                      <a:r>
                        <a:rPr kumimoji="0" lang="en-US" sz="1400" b="1" i="0" u="none" strike="noStrike" cap="none" normalizeH="0" baseline="30000" smtClean="0">
                          <a:ln>
                            <a:noFill/>
                          </a:ln>
                          <a:solidFill>
                            <a:schemeClr val="tx1"/>
                          </a:solidFill>
                          <a:effectLst/>
                          <a:latin typeface="Arial" charset="0"/>
                          <a:ea typeface="Times New Roman" pitchFamily="18" charset="0"/>
                          <a:cs typeface="Arial" charset="0"/>
                        </a:rPr>
                        <a:t>2</a:t>
                      </a: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p</a:t>
                      </a:r>
                      <a:r>
                        <a:rPr kumimoji="0" lang="en-US" sz="1400" b="1" i="0" u="none" strike="noStrike" cap="none" normalizeH="0" baseline="30000" smtClean="0">
                          <a:ln>
                            <a:noFill/>
                          </a:ln>
                          <a:solidFill>
                            <a:schemeClr val="tx1"/>
                          </a:solidFill>
                          <a:effectLst/>
                          <a:latin typeface="Arial" charset="0"/>
                          <a:ea typeface="Times New Roman" pitchFamily="18" charset="0"/>
                          <a:cs typeface="Arial" charset="0"/>
                        </a:rPr>
                        <a:t>3</a:t>
                      </a:r>
                      <a:endParaRPr kumimoji="0" lang="en-US" sz="1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73159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Oxygen</a:t>
                      </a: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1s</a:t>
                      </a:r>
                      <a:r>
                        <a:rPr kumimoji="0" lang="en-US" sz="1400" b="1" i="0" u="none" strike="noStrike" cap="none" normalizeH="0" baseline="30000" smtClean="0">
                          <a:ln>
                            <a:noFill/>
                          </a:ln>
                          <a:solidFill>
                            <a:schemeClr val="tx1"/>
                          </a:solidFill>
                          <a:effectLst/>
                          <a:latin typeface="Arial" charset="0"/>
                          <a:ea typeface="Times New Roman" pitchFamily="18" charset="0"/>
                          <a:cs typeface="Arial" charset="0"/>
                        </a:rPr>
                        <a:t>2</a:t>
                      </a: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2s</a:t>
                      </a:r>
                      <a:r>
                        <a:rPr kumimoji="0" lang="en-US" sz="1400" b="1" i="0" u="none" strike="noStrike" cap="none" normalizeH="0" baseline="30000" smtClean="0">
                          <a:ln>
                            <a:noFill/>
                          </a:ln>
                          <a:solidFill>
                            <a:schemeClr val="tx1"/>
                          </a:solidFill>
                          <a:effectLst/>
                          <a:latin typeface="Arial" charset="0"/>
                          <a:ea typeface="Times New Roman" pitchFamily="18" charset="0"/>
                          <a:cs typeface="Arial" charset="0"/>
                        </a:rPr>
                        <a:t>2</a:t>
                      </a: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p</a:t>
                      </a:r>
                      <a:r>
                        <a:rPr kumimoji="0" lang="en-US" sz="1400" b="1" i="0" u="none" strike="noStrike" cap="none" normalizeH="0" baseline="30000" smtClean="0">
                          <a:ln>
                            <a:noFill/>
                          </a:ln>
                          <a:solidFill>
                            <a:schemeClr val="tx1"/>
                          </a:solidFill>
                          <a:effectLst/>
                          <a:latin typeface="Arial" charset="0"/>
                          <a:ea typeface="Times New Roman" pitchFamily="18" charset="0"/>
                          <a:cs typeface="Arial" charset="0"/>
                        </a:rPr>
                        <a:t>4</a:t>
                      </a:r>
                      <a:endParaRPr kumimoji="0" lang="en-US" sz="1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dirty="0" smtClean="0">
                          <a:ln>
                            <a:noFill/>
                          </a:ln>
                          <a:solidFill>
                            <a:schemeClr val="accent4"/>
                          </a:solidFill>
                          <a:effectLst/>
                          <a:latin typeface="Arial" charset="0"/>
                          <a:ea typeface="Times New Roman" pitchFamily="18" charset="0"/>
                          <a:cs typeface="Arial" charset="0"/>
                        </a:rPr>
                        <a:t>          </a:t>
                      </a:r>
                    </a:p>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dirty="0" smtClean="0">
                          <a:ln>
                            <a:noFill/>
                          </a:ln>
                          <a:solidFill>
                            <a:schemeClr val="accent4"/>
                          </a:solidFill>
                          <a:effectLst/>
                          <a:latin typeface="Arial" charset="0"/>
                          <a:ea typeface="Times New Roman" pitchFamily="18" charset="0"/>
                          <a:cs typeface="Arial" charset="0"/>
                        </a:rPr>
                        <a:t>          ____     ____     ____     ____     ____</a:t>
                      </a:r>
                      <a:endParaRPr kumimoji="0" lang="en-US" sz="1400" b="1" i="0" u="none" strike="noStrike" cap="none" normalizeH="0" baseline="0" dirty="0" smtClean="0">
                        <a:ln>
                          <a:noFill/>
                        </a:ln>
                        <a:solidFill>
                          <a:schemeClr val="accent4"/>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dirty="0" smtClean="0">
                          <a:ln>
                            <a:noFill/>
                          </a:ln>
                          <a:solidFill>
                            <a:schemeClr val="accent4"/>
                          </a:solidFill>
                          <a:effectLst/>
                          <a:latin typeface="Arial" charset="0"/>
                          <a:ea typeface="Times New Roman" pitchFamily="18" charset="0"/>
                          <a:cs typeface="Arial" charset="0"/>
                        </a:rPr>
                        <a:t>            1s         2s                      2p</a:t>
                      </a: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[He]2s</a:t>
                      </a:r>
                      <a:r>
                        <a:rPr kumimoji="0" lang="en-US" sz="1400" b="1" i="0" u="none" strike="noStrike" cap="none" normalizeH="0" baseline="30000" smtClean="0">
                          <a:ln>
                            <a:noFill/>
                          </a:ln>
                          <a:solidFill>
                            <a:schemeClr val="tx1"/>
                          </a:solidFill>
                          <a:effectLst/>
                          <a:latin typeface="Arial" charset="0"/>
                          <a:ea typeface="Times New Roman" pitchFamily="18" charset="0"/>
                          <a:cs typeface="Arial" charset="0"/>
                        </a:rPr>
                        <a:t>2</a:t>
                      </a: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p</a:t>
                      </a:r>
                      <a:r>
                        <a:rPr kumimoji="0" lang="en-US" sz="1400" b="1" i="0" u="none" strike="noStrike" cap="none" normalizeH="0" baseline="30000" smtClean="0">
                          <a:ln>
                            <a:noFill/>
                          </a:ln>
                          <a:solidFill>
                            <a:schemeClr val="tx1"/>
                          </a:solidFill>
                          <a:effectLst/>
                          <a:latin typeface="Arial" charset="0"/>
                          <a:ea typeface="Times New Roman" pitchFamily="18" charset="0"/>
                          <a:cs typeface="Arial" charset="0"/>
                        </a:rPr>
                        <a:t>4</a:t>
                      </a:r>
                      <a:endParaRPr kumimoji="0" lang="en-US" sz="1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73159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Fluorine</a:t>
                      </a: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1s</a:t>
                      </a:r>
                      <a:r>
                        <a:rPr kumimoji="0" lang="en-US" sz="1400" b="1" i="0" u="none" strike="noStrike" cap="none" normalizeH="0" baseline="30000" smtClean="0">
                          <a:ln>
                            <a:noFill/>
                          </a:ln>
                          <a:solidFill>
                            <a:schemeClr val="tx1"/>
                          </a:solidFill>
                          <a:effectLst/>
                          <a:latin typeface="Arial" charset="0"/>
                          <a:ea typeface="Times New Roman" pitchFamily="18" charset="0"/>
                          <a:cs typeface="Arial" charset="0"/>
                        </a:rPr>
                        <a:t>2</a:t>
                      </a: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2s</a:t>
                      </a:r>
                      <a:r>
                        <a:rPr kumimoji="0" lang="en-US" sz="1400" b="1" i="0" u="none" strike="noStrike" cap="none" normalizeH="0" baseline="30000" smtClean="0">
                          <a:ln>
                            <a:noFill/>
                          </a:ln>
                          <a:solidFill>
                            <a:schemeClr val="tx1"/>
                          </a:solidFill>
                          <a:effectLst/>
                          <a:latin typeface="Arial" charset="0"/>
                          <a:ea typeface="Times New Roman" pitchFamily="18" charset="0"/>
                          <a:cs typeface="Arial" charset="0"/>
                        </a:rPr>
                        <a:t>2</a:t>
                      </a: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p</a:t>
                      </a:r>
                      <a:r>
                        <a:rPr kumimoji="0" lang="en-US" sz="1400" b="1" i="0" u="none" strike="noStrike" cap="none" normalizeH="0" baseline="30000" smtClean="0">
                          <a:ln>
                            <a:noFill/>
                          </a:ln>
                          <a:solidFill>
                            <a:schemeClr val="tx1"/>
                          </a:solidFill>
                          <a:effectLst/>
                          <a:latin typeface="Arial" charset="0"/>
                          <a:ea typeface="Times New Roman" pitchFamily="18" charset="0"/>
                          <a:cs typeface="Arial" charset="0"/>
                        </a:rPr>
                        <a:t>5</a:t>
                      </a:r>
                      <a:endParaRPr kumimoji="0" lang="en-US" sz="1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dirty="0" smtClean="0">
                          <a:ln>
                            <a:noFill/>
                          </a:ln>
                          <a:solidFill>
                            <a:schemeClr val="accent4"/>
                          </a:solidFill>
                          <a:effectLst/>
                          <a:latin typeface="Arial" charset="0"/>
                          <a:ea typeface="Times New Roman" pitchFamily="18" charset="0"/>
                          <a:cs typeface="Arial" charset="0"/>
                        </a:rPr>
                        <a:t>          </a:t>
                      </a:r>
                    </a:p>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dirty="0" smtClean="0">
                          <a:ln>
                            <a:noFill/>
                          </a:ln>
                          <a:solidFill>
                            <a:schemeClr val="accent4"/>
                          </a:solidFill>
                          <a:effectLst/>
                          <a:latin typeface="Arial" charset="0"/>
                          <a:ea typeface="Times New Roman" pitchFamily="18" charset="0"/>
                          <a:cs typeface="Arial" charset="0"/>
                        </a:rPr>
                        <a:t>          ____     ____     ____     ____     ____</a:t>
                      </a:r>
                      <a:endParaRPr kumimoji="0" lang="en-US" sz="1400" b="1" i="0" u="none" strike="noStrike" cap="none" normalizeH="0" baseline="0" dirty="0" smtClean="0">
                        <a:ln>
                          <a:noFill/>
                        </a:ln>
                        <a:solidFill>
                          <a:schemeClr val="accent4"/>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dirty="0" smtClean="0">
                          <a:ln>
                            <a:noFill/>
                          </a:ln>
                          <a:solidFill>
                            <a:schemeClr val="accent4"/>
                          </a:solidFill>
                          <a:effectLst/>
                          <a:latin typeface="Arial" charset="0"/>
                          <a:ea typeface="Times New Roman" pitchFamily="18" charset="0"/>
                          <a:cs typeface="Arial" charset="0"/>
                        </a:rPr>
                        <a:t>            1s         2s                      2p</a:t>
                      </a: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[He]2s</a:t>
                      </a:r>
                      <a:r>
                        <a:rPr kumimoji="0" lang="en-US" sz="1400" b="1" i="0" u="none" strike="noStrike" cap="none" normalizeH="0" baseline="30000" dirty="0" smtClean="0">
                          <a:ln>
                            <a:noFill/>
                          </a:ln>
                          <a:solidFill>
                            <a:schemeClr val="tx1"/>
                          </a:solidFill>
                          <a:effectLst/>
                          <a:latin typeface="Arial" charset="0"/>
                          <a:ea typeface="Times New Roman" pitchFamily="18" charset="0"/>
                          <a:cs typeface="Arial" charset="0"/>
                        </a:rPr>
                        <a:t>2</a:t>
                      </a: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p</a:t>
                      </a:r>
                      <a:r>
                        <a:rPr kumimoji="0" lang="en-US" sz="1400" b="1" i="0" u="none" strike="noStrike" cap="none" normalizeH="0" baseline="30000" dirty="0" smtClean="0">
                          <a:ln>
                            <a:noFill/>
                          </a:ln>
                          <a:solidFill>
                            <a:schemeClr val="tx1"/>
                          </a:solidFill>
                          <a:effectLst/>
                          <a:latin typeface="Arial" charset="0"/>
                          <a:ea typeface="Times New Roman" pitchFamily="18" charset="0"/>
                          <a:cs typeface="Arial" charset="0"/>
                        </a:rPr>
                        <a:t>5</a:t>
                      </a:r>
                      <a:endPar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73159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Neon</a:t>
                      </a: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1s</a:t>
                      </a:r>
                      <a:r>
                        <a:rPr kumimoji="0" lang="en-US" sz="1400" b="1" i="0" u="none" strike="noStrike" cap="none" normalizeH="0" baseline="30000" smtClean="0">
                          <a:ln>
                            <a:noFill/>
                          </a:ln>
                          <a:solidFill>
                            <a:schemeClr val="tx1"/>
                          </a:solidFill>
                          <a:effectLst/>
                          <a:latin typeface="Arial" charset="0"/>
                          <a:ea typeface="Times New Roman" pitchFamily="18" charset="0"/>
                          <a:cs typeface="Arial" charset="0"/>
                        </a:rPr>
                        <a:t>2</a:t>
                      </a: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2s</a:t>
                      </a:r>
                      <a:r>
                        <a:rPr kumimoji="0" lang="en-US" sz="1400" b="1" i="0" u="none" strike="noStrike" cap="none" normalizeH="0" baseline="30000" smtClean="0">
                          <a:ln>
                            <a:noFill/>
                          </a:ln>
                          <a:solidFill>
                            <a:schemeClr val="tx1"/>
                          </a:solidFill>
                          <a:effectLst/>
                          <a:latin typeface="Arial" charset="0"/>
                          <a:ea typeface="Times New Roman" pitchFamily="18" charset="0"/>
                          <a:cs typeface="Arial" charset="0"/>
                        </a:rPr>
                        <a:t>2</a:t>
                      </a: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p</a:t>
                      </a:r>
                      <a:r>
                        <a:rPr kumimoji="0" lang="en-US" sz="1400" b="1" i="0" u="none" strike="noStrike" cap="none" normalizeH="0" baseline="30000" smtClean="0">
                          <a:ln>
                            <a:noFill/>
                          </a:ln>
                          <a:solidFill>
                            <a:schemeClr val="tx1"/>
                          </a:solidFill>
                          <a:effectLst/>
                          <a:latin typeface="Arial" charset="0"/>
                          <a:ea typeface="Times New Roman" pitchFamily="18" charset="0"/>
                          <a:cs typeface="Arial" charset="0"/>
                        </a:rPr>
                        <a:t>6</a:t>
                      </a:r>
                      <a:endParaRPr kumimoji="0" lang="en-US" sz="14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dirty="0" smtClean="0">
                          <a:ln>
                            <a:noFill/>
                          </a:ln>
                          <a:solidFill>
                            <a:schemeClr val="accent4"/>
                          </a:solidFill>
                          <a:effectLst/>
                          <a:latin typeface="Arial" charset="0"/>
                          <a:ea typeface="Times New Roman" pitchFamily="18" charset="0"/>
                          <a:cs typeface="Arial" charset="0"/>
                        </a:rPr>
                        <a:t>          </a:t>
                      </a:r>
                    </a:p>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dirty="0" smtClean="0">
                          <a:ln>
                            <a:noFill/>
                          </a:ln>
                          <a:solidFill>
                            <a:schemeClr val="accent4"/>
                          </a:solidFill>
                          <a:effectLst/>
                          <a:latin typeface="Arial" charset="0"/>
                          <a:ea typeface="Times New Roman" pitchFamily="18" charset="0"/>
                          <a:cs typeface="Arial" charset="0"/>
                        </a:rPr>
                        <a:t>          ____     ____     ____     ____     ____</a:t>
                      </a:r>
                      <a:endParaRPr kumimoji="0" lang="en-US" sz="1400" b="1" i="0" u="none" strike="noStrike" cap="none" normalizeH="0" baseline="0" dirty="0" smtClean="0">
                        <a:ln>
                          <a:noFill/>
                        </a:ln>
                        <a:solidFill>
                          <a:schemeClr val="accent4"/>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dirty="0" smtClean="0">
                          <a:ln>
                            <a:noFill/>
                          </a:ln>
                          <a:solidFill>
                            <a:schemeClr val="accent4"/>
                          </a:solidFill>
                          <a:effectLst/>
                          <a:latin typeface="Arial" charset="0"/>
                          <a:ea typeface="Times New Roman" pitchFamily="18" charset="0"/>
                          <a:cs typeface="Arial" charset="0"/>
                        </a:rPr>
                        <a:t>            1s         2s                      2p</a:t>
                      </a: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[He]2s</a:t>
                      </a:r>
                      <a:r>
                        <a:rPr kumimoji="0" lang="en-US" sz="1400" b="1" i="0" u="none" strike="noStrike" cap="none" normalizeH="0" baseline="30000" dirty="0" smtClean="0">
                          <a:ln>
                            <a:noFill/>
                          </a:ln>
                          <a:solidFill>
                            <a:schemeClr val="tx1"/>
                          </a:solidFill>
                          <a:effectLst/>
                          <a:latin typeface="Arial" charset="0"/>
                          <a:ea typeface="Times New Roman" pitchFamily="18" charset="0"/>
                          <a:cs typeface="Arial" charset="0"/>
                        </a:rPr>
                        <a:t>2</a:t>
                      </a: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p</a:t>
                      </a:r>
                      <a:r>
                        <a:rPr kumimoji="0" lang="en-US" sz="1400" b="1" i="0" u="none" strike="noStrike" cap="none" normalizeH="0" baseline="30000" dirty="0" smtClean="0">
                          <a:ln>
                            <a:noFill/>
                          </a:ln>
                          <a:solidFill>
                            <a:schemeClr val="tx1"/>
                          </a:solidFill>
                          <a:effectLst/>
                          <a:latin typeface="Arial" charset="0"/>
                          <a:ea typeface="Times New Roman" pitchFamily="18" charset="0"/>
                          <a:cs typeface="Arial" charset="0"/>
                        </a:rPr>
                        <a:t>6</a:t>
                      </a:r>
                      <a:endPar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bl>
          </a:graphicData>
        </a:graphic>
      </p:graphicFrame>
      <p:sp>
        <p:nvSpPr>
          <p:cNvPr id="174134" name="Line 54"/>
          <p:cNvSpPr>
            <a:spLocks noChangeShapeType="1"/>
          </p:cNvSpPr>
          <p:nvPr/>
        </p:nvSpPr>
        <p:spPr bwMode="auto">
          <a:xfrm flipV="1">
            <a:off x="3810000" y="10668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35" name="Line 55"/>
          <p:cNvSpPr>
            <a:spLocks noChangeShapeType="1"/>
          </p:cNvSpPr>
          <p:nvPr/>
        </p:nvSpPr>
        <p:spPr bwMode="auto">
          <a:xfrm>
            <a:off x="3962400" y="10668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36" name="Line 56"/>
          <p:cNvSpPr>
            <a:spLocks noChangeShapeType="1"/>
          </p:cNvSpPr>
          <p:nvPr/>
        </p:nvSpPr>
        <p:spPr bwMode="auto">
          <a:xfrm flipV="1">
            <a:off x="4419600" y="10668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37" name="Line 57"/>
          <p:cNvSpPr>
            <a:spLocks noChangeShapeType="1"/>
          </p:cNvSpPr>
          <p:nvPr/>
        </p:nvSpPr>
        <p:spPr bwMode="auto">
          <a:xfrm flipV="1">
            <a:off x="5054600" y="3218543"/>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38" name="Line 58"/>
          <p:cNvSpPr>
            <a:spLocks noChangeShapeType="1"/>
          </p:cNvSpPr>
          <p:nvPr/>
        </p:nvSpPr>
        <p:spPr bwMode="auto">
          <a:xfrm flipV="1">
            <a:off x="4419600" y="17526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39" name="Line 59"/>
          <p:cNvSpPr>
            <a:spLocks noChangeShapeType="1"/>
          </p:cNvSpPr>
          <p:nvPr/>
        </p:nvSpPr>
        <p:spPr bwMode="auto">
          <a:xfrm flipV="1">
            <a:off x="3810000" y="25146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40" name="Line 60"/>
          <p:cNvSpPr>
            <a:spLocks noChangeShapeType="1"/>
          </p:cNvSpPr>
          <p:nvPr/>
        </p:nvSpPr>
        <p:spPr bwMode="auto">
          <a:xfrm flipV="1">
            <a:off x="4419600" y="25146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41" name="Line 61"/>
          <p:cNvSpPr>
            <a:spLocks noChangeShapeType="1"/>
          </p:cNvSpPr>
          <p:nvPr/>
        </p:nvSpPr>
        <p:spPr bwMode="auto">
          <a:xfrm flipV="1">
            <a:off x="5105400" y="25146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42" name="Line 62"/>
          <p:cNvSpPr>
            <a:spLocks noChangeShapeType="1"/>
          </p:cNvSpPr>
          <p:nvPr/>
        </p:nvSpPr>
        <p:spPr bwMode="auto">
          <a:xfrm flipV="1">
            <a:off x="3810000" y="32004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43" name="Line 63"/>
          <p:cNvSpPr>
            <a:spLocks noChangeShapeType="1"/>
          </p:cNvSpPr>
          <p:nvPr/>
        </p:nvSpPr>
        <p:spPr bwMode="auto">
          <a:xfrm flipV="1">
            <a:off x="4419600" y="32004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44" name="Line 64"/>
          <p:cNvSpPr>
            <a:spLocks noChangeShapeType="1"/>
          </p:cNvSpPr>
          <p:nvPr/>
        </p:nvSpPr>
        <p:spPr bwMode="auto">
          <a:xfrm flipV="1">
            <a:off x="4611914" y="3330370"/>
            <a:ext cx="0" cy="277091"/>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45" name="Line 65"/>
          <p:cNvSpPr>
            <a:spLocks noChangeShapeType="1"/>
          </p:cNvSpPr>
          <p:nvPr/>
        </p:nvSpPr>
        <p:spPr bwMode="auto">
          <a:xfrm flipV="1">
            <a:off x="5715000" y="32004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46" name="Line 66"/>
          <p:cNvSpPr>
            <a:spLocks noChangeShapeType="1"/>
          </p:cNvSpPr>
          <p:nvPr/>
        </p:nvSpPr>
        <p:spPr bwMode="auto">
          <a:xfrm flipV="1">
            <a:off x="3810000" y="39624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47" name="Line 67"/>
          <p:cNvSpPr>
            <a:spLocks noChangeShapeType="1"/>
          </p:cNvSpPr>
          <p:nvPr/>
        </p:nvSpPr>
        <p:spPr bwMode="auto">
          <a:xfrm flipV="1">
            <a:off x="3810000" y="47244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48" name="Line 68"/>
          <p:cNvSpPr>
            <a:spLocks noChangeShapeType="1"/>
          </p:cNvSpPr>
          <p:nvPr/>
        </p:nvSpPr>
        <p:spPr bwMode="auto">
          <a:xfrm flipV="1">
            <a:off x="3810000" y="54102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49" name="Line 69"/>
          <p:cNvSpPr>
            <a:spLocks noChangeShapeType="1"/>
          </p:cNvSpPr>
          <p:nvPr/>
        </p:nvSpPr>
        <p:spPr bwMode="auto">
          <a:xfrm flipV="1">
            <a:off x="3810000" y="60960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50" name="Line 70"/>
          <p:cNvSpPr>
            <a:spLocks noChangeShapeType="1"/>
          </p:cNvSpPr>
          <p:nvPr/>
        </p:nvSpPr>
        <p:spPr bwMode="auto">
          <a:xfrm flipV="1">
            <a:off x="4419600" y="39624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51" name="Line 71"/>
          <p:cNvSpPr>
            <a:spLocks noChangeShapeType="1"/>
          </p:cNvSpPr>
          <p:nvPr/>
        </p:nvSpPr>
        <p:spPr bwMode="auto">
          <a:xfrm flipV="1">
            <a:off x="4419600" y="47244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52" name="Line 72"/>
          <p:cNvSpPr>
            <a:spLocks noChangeShapeType="1"/>
          </p:cNvSpPr>
          <p:nvPr/>
        </p:nvSpPr>
        <p:spPr bwMode="auto">
          <a:xfrm flipV="1">
            <a:off x="4419600" y="54102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53" name="Line 73"/>
          <p:cNvSpPr>
            <a:spLocks noChangeShapeType="1"/>
          </p:cNvSpPr>
          <p:nvPr/>
        </p:nvSpPr>
        <p:spPr bwMode="auto">
          <a:xfrm flipV="1">
            <a:off x="4419600" y="60960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54" name="Line 74"/>
          <p:cNvSpPr>
            <a:spLocks noChangeShapeType="1"/>
          </p:cNvSpPr>
          <p:nvPr/>
        </p:nvSpPr>
        <p:spPr bwMode="auto">
          <a:xfrm flipV="1">
            <a:off x="5105400" y="39624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55" name="Line 75"/>
          <p:cNvSpPr>
            <a:spLocks noChangeShapeType="1"/>
          </p:cNvSpPr>
          <p:nvPr/>
        </p:nvSpPr>
        <p:spPr bwMode="auto">
          <a:xfrm flipV="1">
            <a:off x="5105400" y="47244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56" name="Line 76"/>
          <p:cNvSpPr>
            <a:spLocks noChangeShapeType="1"/>
          </p:cNvSpPr>
          <p:nvPr/>
        </p:nvSpPr>
        <p:spPr bwMode="auto">
          <a:xfrm flipV="1">
            <a:off x="5105400" y="54102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57" name="Line 77"/>
          <p:cNvSpPr>
            <a:spLocks noChangeShapeType="1"/>
          </p:cNvSpPr>
          <p:nvPr/>
        </p:nvSpPr>
        <p:spPr bwMode="auto">
          <a:xfrm flipV="1">
            <a:off x="5105400" y="60960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58" name="Line 78"/>
          <p:cNvSpPr>
            <a:spLocks noChangeShapeType="1"/>
          </p:cNvSpPr>
          <p:nvPr/>
        </p:nvSpPr>
        <p:spPr bwMode="auto">
          <a:xfrm flipV="1">
            <a:off x="5715000" y="39624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59" name="Line 79"/>
          <p:cNvSpPr>
            <a:spLocks noChangeShapeType="1"/>
          </p:cNvSpPr>
          <p:nvPr/>
        </p:nvSpPr>
        <p:spPr bwMode="auto">
          <a:xfrm flipV="1">
            <a:off x="5715000" y="47244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60" name="Line 80"/>
          <p:cNvSpPr>
            <a:spLocks noChangeShapeType="1"/>
          </p:cNvSpPr>
          <p:nvPr/>
        </p:nvSpPr>
        <p:spPr bwMode="auto">
          <a:xfrm flipV="1">
            <a:off x="5715000" y="54102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61" name="Line 81"/>
          <p:cNvSpPr>
            <a:spLocks noChangeShapeType="1"/>
          </p:cNvSpPr>
          <p:nvPr/>
        </p:nvSpPr>
        <p:spPr bwMode="auto">
          <a:xfrm flipV="1">
            <a:off x="5715000" y="60960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62" name="Line 82"/>
          <p:cNvSpPr>
            <a:spLocks noChangeShapeType="1"/>
          </p:cNvSpPr>
          <p:nvPr/>
        </p:nvSpPr>
        <p:spPr bwMode="auto">
          <a:xfrm flipV="1">
            <a:off x="6400800" y="39624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63" name="Line 83"/>
          <p:cNvSpPr>
            <a:spLocks noChangeShapeType="1"/>
          </p:cNvSpPr>
          <p:nvPr/>
        </p:nvSpPr>
        <p:spPr bwMode="auto">
          <a:xfrm flipV="1">
            <a:off x="6400800" y="47244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64" name="Line 84"/>
          <p:cNvSpPr>
            <a:spLocks noChangeShapeType="1"/>
          </p:cNvSpPr>
          <p:nvPr/>
        </p:nvSpPr>
        <p:spPr bwMode="auto">
          <a:xfrm flipV="1">
            <a:off x="6400800" y="54102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65" name="Line 85"/>
          <p:cNvSpPr>
            <a:spLocks noChangeShapeType="1"/>
          </p:cNvSpPr>
          <p:nvPr/>
        </p:nvSpPr>
        <p:spPr bwMode="auto">
          <a:xfrm flipV="1">
            <a:off x="6400800" y="60960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66" name="Line 86"/>
          <p:cNvSpPr>
            <a:spLocks noChangeShapeType="1"/>
          </p:cNvSpPr>
          <p:nvPr/>
        </p:nvSpPr>
        <p:spPr bwMode="auto">
          <a:xfrm>
            <a:off x="3853543" y="1698171"/>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67" name="Line 87"/>
          <p:cNvSpPr>
            <a:spLocks noChangeShapeType="1"/>
          </p:cNvSpPr>
          <p:nvPr/>
        </p:nvSpPr>
        <p:spPr bwMode="auto">
          <a:xfrm>
            <a:off x="3962400" y="25146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68" name="Line 88"/>
          <p:cNvSpPr>
            <a:spLocks noChangeShapeType="1"/>
          </p:cNvSpPr>
          <p:nvPr/>
        </p:nvSpPr>
        <p:spPr bwMode="auto">
          <a:xfrm>
            <a:off x="3962400" y="32004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69" name="Line 89"/>
          <p:cNvSpPr>
            <a:spLocks noChangeShapeType="1"/>
          </p:cNvSpPr>
          <p:nvPr/>
        </p:nvSpPr>
        <p:spPr bwMode="auto">
          <a:xfrm>
            <a:off x="3962400" y="39624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70" name="Line 90"/>
          <p:cNvSpPr>
            <a:spLocks noChangeShapeType="1"/>
          </p:cNvSpPr>
          <p:nvPr/>
        </p:nvSpPr>
        <p:spPr bwMode="auto">
          <a:xfrm>
            <a:off x="3962400" y="47244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71" name="Line 91"/>
          <p:cNvSpPr>
            <a:spLocks noChangeShapeType="1"/>
          </p:cNvSpPr>
          <p:nvPr/>
        </p:nvSpPr>
        <p:spPr bwMode="auto">
          <a:xfrm>
            <a:off x="3962400" y="54102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72" name="Line 92"/>
          <p:cNvSpPr>
            <a:spLocks noChangeShapeType="1"/>
          </p:cNvSpPr>
          <p:nvPr/>
        </p:nvSpPr>
        <p:spPr bwMode="auto">
          <a:xfrm>
            <a:off x="3962400" y="60960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73" name="Line 93"/>
          <p:cNvSpPr>
            <a:spLocks noChangeShapeType="1"/>
          </p:cNvSpPr>
          <p:nvPr/>
        </p:nvSpPr>
        <p:spPr bwMode="auto">
          <a:xfrm>
            <a:off x="4572000" y="17526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74" name="Line 94"/>
          <p:cNvSpPr>
            <a:spLocks noChangeShapeType="1"/>
          </p:cNvSpPr>
          <p:nvPr/>
        </p:nvSpPr>
        <p:spPr bwMode="auto">
          <a:xfrm>
            <a:off x="4572000" y="25146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75" name="Line 95"/>
          <p:cNvSpPr>
            <a:spLocks noChangeShapeType="1"/>
          </p:cNvSpPr>
          <p:nvPr/>
        </p:nvSpPr>
        <p:spPr bwMode="auto">
          <a:xfrm>
            <a:off x="4572000" y="32004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76" name="Line 96"/>
          <p:cNvSpPr>
            <a:spLocks noChangeShapeType="1"/>
          </p:cNvSpPr>
          <p:nvPr/>
        </p:nvSpPr>
        <p:spPr bwMode="auto">
          <a:xfrm>
            <a:off x="4572000" y="39624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77" name="Line 97"/>
          <p:cNvSpPr>
            <a:spLocks noChangeShapeType="1"/>
          </p:cNvSpPr>
          <p:nvPr/>
        </p:nvSpPr>
        <p:spPr bwMode="auto">
          <a:xfrm>
            <a:off x="4572000" y="47244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78" name="Line 98"/>
          <p:cNvSpPr>
            <a:spLocks noChangeShapeType="1"/>
          </p:cNvSpPr>
          <p:nvPr/>
        </p:nvSpPr>
        <p:spPr bwMode="auto">
          <a:xfrm>
            <a:off x="4572000" y="54102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79" name="Line 99"/>
          <p:cNvSpPr>
            <a:spLocks noChangeShapeType="1"/>
          </p:cNvSpPr>
          <p:nvPr/>
        </p:nvSpPr>
        <p:spPr bwMode="auto">
          <a:xfrm>
            <a:off x="4572000" y="60960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80" name="Line 100"/>
          <p:cNvSpPr>
            <a:spLocks noChangeShapeType="1"/>
          </p:cNvSpPr>
          <p:nvPr/>
        </p:nvSpPr>
        <p:spPr bwMode="auto">
          <a:xfrm>
            <a:off x="5257800" y="47244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81" name="Line 101"/>
          <p:cNvSpPr>
            <a:spLocks noChangeShapeType="1"/>
          </p:cNvSpPr>
          <p:nvPr/>
        </p:nvSpPr>
        <p:spPr bwMode="auto">
          <a:xfrm>
            <a:off x="5257800" y="54102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82" name="Line 102"/>
          <p:cNvSpPr>
            <a:spLocks noChangeShapeType="1"/>
          </p:cNvSpPr>
          <p:nvPr/>
        </p:nvSpPr>
        <p:spPr bwMode="auto">
          <a:xfrm>
            <a:off x="5867400" y="54102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83" name="Line 103"/>
          <p:cNvSpPr>
            <a:spLocks noChangeShapeType="1"/>
          </p:cNvSpPr>
          <p:nvPr/>
        </p:nvSpPr>
        <p:spPr bwMode="auto">
          <a:xfrm>
            <a:off x="5257800" y="60960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84" name="Line 104"/>
          <p:cNvSpPr>
            <a:spLocks noChangeShapeType="1"/>
          </p:cNvSpPr>
          <p:nvPr/>
        </p:nvSpPr>
        <p:spPr bwMode="auto">
          <a:xfrm>
            <a:off x="5867400" y="60960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85" name="Line 105"/>
          <p:cNvSpPr>
            <a:spLocks noChangeShapeType="1"/>
          </p:cNvSpPr>
          <p:nvPr/>
        </p:nvSpPr>
        <p:spPr bwMode="auto">
          <a:xfrm>
            <a:off x="6553200" y="6096000"/>
            <a:ext cx="0" cy="3048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644891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4134"/>
                                        </p:tgtEl>
                                        <p:attrNameLst>
                                          <p:attrName>style.visibility</p:attrName>
                                        </p:attrNameLst>
                                      </p:cBhvr>
                                      <p:to>
                                        <p:strVal val="visible"/>
                                      </p:to>
                                    </p:set>
                                    <p:animEffect transition="in" filter="slide(fromBottom)">
                                      <p:cBhvr>
                                        <p:cTn id="7" dur="500"/>
                                        <p:tgtEl>
                                          <p:spTgt spid="174134"/>
                                        </p:tgtEl>
                                      </p:cBhvr>
                                    </p:animEffect>
                                  </p:childTnLst>
                                </p:cTn>
                              </p:par>
                            </p:childTnLst>
                          </p:cTn>
                        </p:par>
                        <p:par>
                          <p:cTn id="8" fill="hold" nodeType="afterGroup">
                            <p:stCondLst>
                              <p:cond delay="500"/>
                            </p:stCondLst>
                            <p:childTnLst>
                              <p:par>
                                <p:cTn id="9" presetID="12" presetClass="entr" presetSubtype="1" fill="hold" grpId="0" nodeType="afterEffect">
                                  <p:stCondLst>
                                    <p:cond delay="500"/>
                                  </p:stCondLst>
                                  <p:childTnLst>
                                    <p:set>
                                      <p:cBhvr>
                                        <p:cTn id="10" dur="1" fill="hold">
                                          <p:stCondLst>
                                            <p:cond delay="0"/>
                                          </p:stCondLst>
                                        </p:cTn>
                                        <p:tgtEl>
                                          <p:spTgt spid="174135"/>
                                        </p:tgtEl>
                                        <p:attrNameLst>
                                          <p:attrName>style.visibility</p:attrName>
                                        </p:attrNameLst>
                                      </p:cBhvr>
                                      <p:to>
                                        <p:strVal val="visible"/>
                                      </p:to>
                                    </p:set>
                                    <p:animEffect transition="in" filter="slide(fromTop)">
                                      <p:cBhvr>
                                        <p:cTn id="11" dur="500"/>
                                        <p:tgtEl>
                                          <p:spTgt spid="174135"/>
                                        </p:tgtEl>
                                      </p:cBhvr>
                                    </p:animEffect>
                                  </p:childTnLst>
                                </p:cTn>
                              </p:par>
                            </p:childTnLst>
                          </p:cTn>
                        </p:par>
                        <p:par>
                          <p:cTn id="12" fill="hold" nodeType="afterGroup">
                            <p:stCondLst>
                              <p:cond delay="1500"/>
                            </p:stCondLst>
                            <p:childTnLst>
                              <p:par>
                                <p:cTn id="13" presetID="12" presetClass="entr" presetSubtype="4" fill="hold" grpId="0" nodeType="afterEffect">
                                  <p:stCondLst>
                                    <p:cond delay="500"/>
                                  </p:stCondLst>
                                  <p:childTnLst>
                                    <p:set>
                                      <p:cBhvr>
                                        <p:cTn id="14" dur="1" fill="hold">
                                          <p:stCondLst>
                                            <p:cond delay="0"/>
                                          </p:stCondLst>
                                        </p:cTn>
                                        <p:tgtEl>
                                          <p:spTgt spid="174136"/>
                                        </p:tgtEl>
                                        <p:attrNameLst>
                                          <p:attrName>style.visibility</p:attrName>
                                        </p:attrNameLst>
                                      </p:cBhvr>
                                      <p:to>
                                        <p:strVal val="visible"/>
                                      </p:to>
                                    </p:set>
                                    <p:animEffect transition="in" filter="slide(fromBottom)">
                                      <p:cBhvr>
                                        <p:cTn id="15" dur="500"/>
                                        <p:tgtEl>
                                          <p:spTgt spid="17413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74137"/>
                                        </p:tgtEl>
                                        <p:attrNameLst>
                                          <p:attrName>style.visibility</p:attrName>
                                        </p:attrNameLst>
                                      </p:cBhvr>
                                      <p:to>
                                        <p:strVal val="visible"/>
                                      </p:to>
                                    </p:set>
                                    <p:animEffect transition="in" filter="slide(fromBottom)">
                                      <p:cBhvr>
                                        <p:cTn id="20" dur="500"/>
                                        <p:tgtEl>
                                          <p:spTgt spid="174137"/>
                                        </p:tgtEl>
                                      </p:cBhvr>
                                    </p:animEffect>
                                  </p:childTnLst>
                                </p:cTn>
                              </p:par>
                            </p:childTnLst>
                          </p:cTn>
                        </p:par>
                        <p:par>
                          <p:cTn id="21" fill="hold" nodeType="afterGroup">
                            <p:stCondLst>
                              <p:cond delay="500"/>
                            </p:stCondLst>
                            <p:childTnLst>
                              <p:par>
                                <p:cTn id="22" presetID="12" presetClass="entr" presetSubtype="1" fill="hold" grpId="0" nodeType="afterEffect">
                                  <p:stCondLst>
                                    <p:cond delay="500"/>
                                  </p:stCondLst>
                                  <p:childTnLst>
                                    <p:set>
                                      <p:cBhvr>
                                        <p:cTn id="23" dur="1" fill="hold">
                                          <p:stCondLst>
                                            <p:cond delay="0"/>
                                          </p:stCondLst>
                                        </p:cTn>
                                        <p:tgtEl>
                                          <p:spTgt spid="174166"/>
                                        </p:tgtEl>
                                        <p:attrNameLst>
                                          <p:attrName>style.visibility</p:attrName>
                                        </p:attrNameLst>
                                      </p:cBhvr>
                                      <p:to>
                                        <p:strVal val="visible"/>
                                      </p:to>
                                    </p:set>
                                    <p:animEffect transition="in" filter="slide(fromTop)">
                                      <p:cBhvr>
                                        <p:cTn id="24" dur="500"/>
                                        <p:tgtEl>
                                          <p:spTgt spid="174166"/>
                                        </p:tgtEl>
                                      </p:cBhvr>
                                    </p:animEffect>
                                  </p:childTnLst>
                                </p:cTn>
                              </p:par>
                            </p:childTnLst>
                          </p:cTn>
                        </p:par>
                        <p:par>
                          <p:cTn id="25" fill="hold" nodeType="afterGroup">
                            <p:stCondLst>
                              <p:cond delay="1500"/>
                            </p:stCondLst>
                            <p:childTnLst>
                              <p:par>
                                <p:cTn id="26" presetID="12" presetClass="entr" presetSubtype="4" fill="hold" grpId="0" nodeType="afterEffect">
                                  <p:stCondLst>
                                    <p:cond delay="500"/>
                                  </p:stCondLst>
                                  <p:childTnLst>
                                    <p:set>
                                      <p:cBhvr>
                                        <p:cTn id="27" dur="1" fill="hold">
                                          <p:stCondLst>
                                            <p:cond delay="0"/>
                                          </p:stCondLst>
                                        </p:cTn>
                                        <p:tgtEl>
                                          <p:spTgt spid="174138"/>
                                        </p:tgtEl>
                                        <p:attrNameLst>
                                          <p:attrName>style.visibility</p:attrName>
                                        </p:attrNameLst>
                                      </p:cBhvr>
                                      <p:to>
                                        <p:strVal val="visible"/>
                                      </p:to>
                                    </p:set>
                                    <p:animEffect transition="in" filter="slide(fromBottom)">
                                      <p:cBhvr>
                                        <p:cTn id="28" dur="500"/>
                                        <p:tgtEl>
                                          <p:spTgt spid="174138"/>
                                        </p:tgtEl>
                                      </p:cBhvr>
                                    </p:animEffect>
                                  </p:childTnLst>
                                </p:cTn>
                              </p:par>
                            </p:childTnLst>
                          </p:cTn>
                        </p:par>
                        <p:par>
                          <p:cTn id="29" fill="hold" nodeType="afterGroup">
                            <p:stCondLst>
                              <p:cond delay="2500"/>
                            </p:stCondLst>
                            <p:childTnLst>
                              <p:par>
                                <p:cTn id="30" presetID="12" presetClass="entr" presetSubtype="1" fill="hold" grpId="0" nodeType="afterEffect">
                                  <p:stCondLst>
                                    <p:cond delay="500"/>
                                  </p:stCondLst>
                                  <p:childTnLst>
                                    <p:set>
                                      <p:cBhvr>
                                        <p:cTn id="31" dur="1" fill="hold">
                                          <p:stCondLst>
                                            <p:cond delay="0"/>
                                          </p:stCondLst>
                                        </p:cTn>
                                        <p:tgtEl>
                                          <p:spTgt spid="174173"/>
                                        </p:tgtEl>
                                        <p:attrNameLst>
                                          <p:attrName>style.visibility</p:attrName>
                                        </p:attrNameLst>
                                      </p:cBhvr>
                                      <p:to>
                                        <p:strVal val="visible"/>
                                      </p:to>
                                    </p:set>
                                    <p:animEffect transition="in" filter="slide(fromTop)">
                                      <p:cBhvr>
                                        <p:cTn id="32" dur="500"/>
                                        <p:tgtEl>
                                          <p:spTgt spid="17417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74139"/>
                                        </p:tgtEl>
                                        <p:attrNameLst>
                                          <p:attrName>style.visibility</p:attrName>
                                        </p:attrNameLst>
                                      </p:cBhvr>
                                      <p:to>
                                        <p:strVal val="visible"/>
                                      </p:to>
                                    </p:set>
                                    <p:animEffect transition="in" filter="slide(fromBottom)">
                                      <p:cBhvr>
                                        <p:cTn id="37" dur="500"/>
                                        <p:tgtEl>
                                          <p:spTgt spid="174139"/>
                                        </p:tgtEl>
                                      </p:cBhvr>
                                    </p:animEffect>
                                  </p:childTnLst>
                                </p:cTn>
                              </p:par>
                            </p:childTnLst>
                          </p:cTn>
                        </p:par>
                        <p:par>
                          <p:cTn id="38" fill="hold" nodeType="afterGroup">
                            <p:stCondLst>
                              <p:cond delay="500"/>
                            </p:stCondLst>
                            <p:childTnLst>
                              <p:par>
                                <p:cTn id="39" presetID="12" presetClass="entr" presetSubtype="1" fill="hold" grpId="0" nodeType="afterEffect">
                                  <p:stCondLst>
                                    <p:cond delay="500"/>
                                  </p:stCondLst>
                                  <p:childTnLst>
                                    <p:set>
                                      <p:cBhvr>
                                        <p:cTn id="40" dur="1" fill="hold">
                                          <p:stCondLst>
                                            <p:cond delay="0"/>
                                          </p:stCondLst>
                                        </p:cTn>
                                        <p:tgtEl>
                                          <p:spTgt spid="174167"/>
                                        </p:tgtEl>
                                        <p:attrNameLst>
                                          <p:attrName>style.visibility</p:attrName>
                                        </p:attrNameLst>
                                      </p:cBhvr>
                                      <p:to>
                                        <p:strVal val="visible"/>
                                      </p:to>
                                    </p:set>
                                    <p:animEffect transition="in" filter="slide(fromTop)">
                                      <p:cBhvr>
                                        <p:cTn id="41" dur="500"/>
                                        <p:tgtEl>
                                          <p:spTgt spid="174167"/>
                                        </p:tgtEl>
                                      </p:cBhvr>
                                    </p:animEffect>
                                  </p:childTnLst>
                                </p:cTn>
                              </p:par>
                            </p:childTnLst>
                          </p:cTn>
                        </p:par>
                        <p:par>
                          <p:cTn id="42" fill="hold" nodeType="afterGroup">
                            <p:stCondLst>
                              <p:cond delay="1500"/>
                            </p:stCondLst>
                            <p:childTnLst>
                              <p:par>
                                <p:cTn id="43" presetID="12" presetClass="entr" presetSubtype="4" fill="hold" grpId="0" nodeType="afterEffect">
                                  <p:stCondLst>
                                    <p:cond delay="500"/>
                                  </p:stCondLst>
                                  <p:childTnLst>
                                    <p:set>
                                      <p:cBhvr>
                                        <p:cTn id="44" dur="1" fill="hold">
                                          <p:stCondLst>
                                            <p:cond delay="0"/>
                                          </p:stCondLst>
                                        </p:cTn>
                                        <p:tgtEl>
                                          <p:spTgt spid="174140"/>
                                        </p:tgtEl>
                                        <p:attrNameLst>
                                          <p:attrName>style.visibility</p:attrName>
                                        </p:attrNameLst>
                                      </p:cBhvr>
                                      <p:to>
                                        <p:strVal val="visible"/>
                                      </p:to>
                                    </p:set>
                                    <p:animEffect transition="in" filter="slide(fromBottom)">
                                      <p:cBhvr>
                                        <p:cTn id="45" dur="500"/>
                                        <p:tgtEl>
                                          <p:spTgt spid="174140"/>
                                        </p:tgtEl>
                                      </p:cBhvr>
                                    </p:animEffect>
                                  </p:childTnLst>
                                </p:cTn>
                              </p:par>
                            </p:childTnLst>
                          </p:cTn>
                        </p:par>
                        <p:par>
                          <p:cTn id="46" fill="hold" nodeType="afterGroup">
                            <p:stCondLst>
                              <p:cond delay="2500"/>
                            </p:stCondLst>
                            <p:childTnLst>
                              <p:par>
                                <p:cTn id="47" presetID="12" presetClass="entr" presetSubtype="1" fill="hold" grpId="0" nodeType="afterEffect">
                                  <p:stCondLst>
                                    <p:cond delay="500"/>
                                  </p:stCondLst>
                                  <p:childTnLst>
                                    <p:set>
                                      <p:cBhvr>
                                        <p:cTn id="48" dur="1" fill="hold">
                                          <p:stCondLst>
                                            <p:cond delay="0"/>
                                          </p:stCondLst>
                                        </p:cTn>
                                        <p:tgtEl>
                                          <p:spTgt spid="174174"/>
                                        </p:tgtEl>
                                        <p:attrNameLst>
                                          <p:attrName>style.visibility</p:attrName>
                                        </p:attrNameLst>
                                      </p:cBhvr>
                                      <p:to>
                                        <p:strVal val="visible"/>
                                      </p:to>
                                    </p:set>
                                    <p:animEffect transition="in" filter="slide(fromTop)">
                                      <p:cBhvr>
                                        <p:cTn id="49" dur="500"/>
                                        <p:tgtEl>
                                          <p:spTgt spid="174174"/>
                                        </p:tgtEl>
                                      </p:cBhvr>
                                    </p:animEffect>
                                  </p:childTnLst>
                                </p:cTn>
                              </p:par>
                            </p:childTnLst>
                          </p:cTn>
                        </p:par>
                        <p:par>
                          <p:cTn id="50" fill="hold" nodeType="afterGroup">
                            <p:stCondLst>
                              <p:cond delay="3500"/>
                            </p:stCondLst>
                            <p:childTnLst>
                              <p:par>
                                <p:cTn id="51" presetID="12" presetClass="entr" presetSubtype="4" fill="hold" grpId="0" nodeType="afterEffect">
                                  <p:stCondLst>
                                    <p:cond delay="500"/>
                                  </p:stCondLst>
                                  <p:childTnLst>
                                    <p:set>
                                      <p:cBhvr>
                                        <p:cTn id="52" dur="1" fill="hold">
                                          <p:stCondLst>
                                            <p:cond delay="0"/>
                                          </p:stCondLst>
                                        </p:cTn>
                                        <p:tgtEl>
                                          <p:spTgt spid="174141"/>
                                        </p:tgtEl>
                                        <p:attrNameLst>
                                          <p:attrName>style.visibility</p:attrName>
                                        </p:attrNameLst>
                                      </p:cBhvr>
                                      <p:to>
                                        <p:strVal val="visible"/>
                                      </p:to>
                                    </p:set>
                                    <p:animEffect transition="in" filter="slide(fromBottom)">
                                      <p:cBhvr>
                                        <p:cTn id="53" dur="500"/>
                                        <p:tgtEl>
                                          <p:spTgt spid="17414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174142"/>
                                        </p:tgtEl>
                                        <p:attrNameLst>
                                          <p:attrName>style.visibility</p:attrName>
                                        </p:attrNameLst>
                                      </p:cBhvr>
                                      <p:to>
                                        <p:strVal val="visible"/>
                                      </p:to>
                                    </p:set>
                                    <p:animEffect transition="in" filter="slide(fromBottom)">
                                      <p:cBhvr>
                                        <p:cTn id="58" dur="500"/>
                                        <p:tgtEl>
                                          <p:spTgt spid="174142"/>
                                        </p:tgtEl>
                                      </p:cBhvr>
                                    </p:animEffect>
                                  </p:childTnLst>
                                </p:cTn>
                              </p:par>
                            </p:childTnLst>
                          </p:cTn>
                        </p:par>
                        <p:par>
                          <p:cTn id="59" fill="hold" nodeType="afterGroup">
                            <p:stCondLst>
                              <p:cond delay="500"/>
                            </p:stCondLst>
                            <p:childTnLst>
                              <p:par>
                                <p:cTn id="60" presetID="12" presetClass="entr" presetSubtype="1" fill="hold" grpId="0" nodeType="afterEffect">
                                  <p:stCondLst>
                                    <p:cond delay="500"/>
                                  </p:stCondLst>
                                  <p:childTnLst>
                                    <p:set>
                                      <p:cBhvr>
                                        <p:cTn id="61" dur="1" fill="hold">
                                          <p:stCondLst>
                                            <p:cond delay="0"/>
                                          </p:stCondLst>
                                        </p:cTn>
                                        <p:tgtEl>
                                          <p:spTgt spid="174168"/>
                                        </p:tgtEl>
                                        <p:attrNameLst>
                                          <p:attrName>style.visibility</p:attrName>
                                        </p:attrNameLst>
                                      </p:cBhvr>
                                      <p:to>
                                        <p:strVal val="visible"/>
                                      </p:to>
                                    </p:set>
                                    <p:animEffect transition="in" filter="slide(fromTop)">
                                      <p:cBhvr>
                                        <p:cTn id="62" dur="500"/>
                                        <p:tgtEl>
                                          <p:spTgt spid="174168"/>
                                        </p:tgtEl>
                                      </p:cBhvr>
                                    </p:animEffect>
                                  </p:childTnLst>
                                </p:cTn>
                              </p:par>
                            </p:childTnLst>
                          </p:cTn>
                        </p:par>
                        <p:par>
                          <p:cTn id="63" fill="hold" nodeType="afterGroup">
                            <p:stCondLst>
                              <p:cond delay="1500"/>
                            </p:stCondLst>
                            <p:childTnLst>
                              <p:par>
                                <p:cTn id="64" presetID="12" presetClass="entr" presetSubtype="4" fill="hold" grpId="0" nodeType="afterEffect">
                                  <p:stCondLst>
                                    <p:cond delay="500"/>
                                  </p:stCondLst>
                                  <p:childTnLst>
                                    <p:set>
                                      <p:cBhvr>
                                        <p:cTn id="65" dur="1" fill="hold">
                                          <p:stCondLst>
                                            <p:cond delay="0"/>
                                          </p:stCondLst>
                                        </p:cTn>
                                        <p:tgtEl>
                                          <p:spTgt spid="174143"/>
                                        </p:tgtEl>
                                        <p:attrNameLst>
                                          <p:attrName>style.visibility</p:attrName>
                                        </p:attrNameLst>
                                      </p:cBhvr>
                                      <p:to>
                                        <p:strVal val="visible"/>
                                      </p:to>
                                    </p:set>
                                    <p:animEffect transition="in" filter="slide(fromBottom)">
                                      <p:cBhvr>
                                        <p:cTn id="66" dur="500"/>
                                        <p:tgtEl>
                                          <p:spTgt spid="174143"/>
                                        </p:tgtEl>
                                      </p:cBhvr>
                                    </p:animEffect>
                                  </p:childTnLst>
                                </p:cTn>
                              </p:par>
                            </p:childTnLst>
                          </p:cTn>
                        </p:par>
                        <p:par>
                          <p:cTn id="67" fill="hold" nodeType="afterGroup">
                            <p:stCondLst>
                              <p:cond delay="2500"/>
                            </p:stCondLst>
                            <p:childTnLst>
                              <p:par>
                                <p:cTn id="68" presetID="12" presetClass="entr" presetSubtype="1" fill="hold" grpId="0" nodeType="afterEffect">
                                  <p:stCondLst>
                                    <p:cond delay="500"/>
                                  </p:stCondLst>
                                  <p:childTnLst>
                                    <p:set>
                                      <p:cBhvr>
                                        <p:cTn id="69" dur="1" fill="hold">
                                          <p:stCondLst>
                                            <p:cond delay="0"/>
                                          </p:stCondLst>
                                        </p:cTn>
                                        <p:tgtEl>
                                          <p:spTgt spid="174175"/>
                                        </p:tgtEl>
                                        <p:attrNameLst>
                                          <p:attrName>style.visibility</p:attrName>
                                        </p:attrNameLst>
                                      </p:cBhvr>
                                      <p:to>
                                        <p:strVal val="visible"/>
                                      </p:to>
                                    </p:set>
                                    <p:animEffect transition="in" filter="slide(fromTop)">
                                      <p:cBhvr>
                                        <p:cTn id="70" dur="500"/>
                                        <p:tgtEl>
                                          <p:spTgt spid="174175"/>
                                        </p:tgtEl>
                                      </p:cBhvr>
                                    </p:animEffect>
                                  </p:childTnLst>
                                </p:cTn>
                              </p:par>
                            </p:childTnLst>
                          </p:cTn>
                        </p:par>
                        <p:par>
                          <p:cTn id="71" fill="hold" nodeType="afterGroup">
                            <p:stCondLst>
                              <p:cond delay="3500"/>
                            </p:stCondLst>
                            <p:childTnLst>
                              <p:par>
                                <p:cTn id="72" presetID="12" presetClass="entr" presetSubtype="4" fill="hold" grpId="0" nodeType="afterEffect">
                                  <p:stCondLst>
                                    <p:cond delay="500"/>
                                  </p:stCondLst>
                                  <p:childTnLst>
                                    <p:set>
                                      <p:cBhvr>
                                        <p:cTn id="73" dur="1" fill="hold">
                                          <p:stCondLst>
                                            <p:cond delay="0"/>
                                          </p:stCondLst>
                                        </p:cTn>
                                        <p:tgtEl>
                                          <p:spTgt spid="174144"/>
                                        </p:tgtEl>
                                        <p:attrNameLst>
                                          <p:attrName>style.visibility</p:attrName>
                                        </p:attrNameLst>
                                      </p:cBhvr>
                                      <p:to>
                                        <p:strVal val="visible"/>
                                      </p:to>
                                    </p:set>
                                    <p:animEffect transition="in" filter="slide(fromBottom)">
                                      <p:cBhvr>
                                        <p:cTn id="74" dur="500"/>
                                        <p:tgtEl>
                                          <p:spTgt spid="174144"/>
                                        </p:tgtEl>
                                      </p:cBhvr>
                                    </p:animEffect>
                                  </p:childTnLst>
                                </p:cTn>
                              </p:par>
                            </p:childTnLst>
                          </p:cTn>
                        </p:par>
                        <p:par>
                          <p:cTn id="75" fill="hold" nodeType="afterGroup">
                            <p:stCondLst>
                              <p:cond delay="4500"/>
                            </p:stCondLst>
                            <p:childTnLst>
                              <p:par>
                                <p:cTn id="76" presetID="12" presetClass="entr" presetSubtype="4" fill="hold" grpId="0" nodeType="afterEffect">
                                  <p:stCondLst>
                                    <p:cond delay="500"/>
                                  </p:stCondLst>
                                  <p:childTnLst>
                                    <p:set>
                                      <p:cBhvr>
                                        <p:cTn id="77" dur="1" fill="hold">
                                          <p:stCondLst>
                                            <p:cond delay="0"/>
                                          </p:stCondLst>
                                        </p:cTn>
                                        <p:tgtEl>
                                          <p:spTgt spid="174145"/>
                                        </p:tgtEl>
                                        <p:attrNameLst>
                                          <p:attrName>style.visibility</p:attrName>
                                        </p:attrNameLst>
                                      </p:cBhvr>
                                      <p:to>
                                        <p:strVal val="visible"/>
                                      </p:to>
                                    </p:set>
                                    <p:animEffect transition="in" filter="slide(fromBottom)">
                                      <p:cBhvr>
                                        <p:cTn id="78" dur="500"/>
                                        <p:tgtEl>
                                          <p:spTgt spid="174145"/>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2" presetClass="entr" presetSubtype="4" fill="hold" grpId="0" nodeType="clickEffect">
                                  <p:stCondLst>
                                    <p:cond delay="0"/>
                                  </p:stCondLst>
                                  <p:childTnLst>
                                    <p:set>
                                      <p:cBhvr>
                                        <p:cTn id="82" dur="1" fill="hold">
                                          <p:stCondLst>
                                            <p:cond delay="0"/>
                                          </p:stCondLst>
                                        </p:cTn>
                                        <p:tgtEl>
                                          <p:spTgt spid="174146"/>
                                        </p:tgtEl>
                                        <p:attrNameLst>
                                          <p:attrName>style.visibility</p:attrName>
                                        </p:attrNameLst>
                                      </p:cBhvr>
                                      <p:to>
                                        <p:strVal val="visible"/>
                                      </p:to>
                                    </p:set>
                                    <p:animEffect transition="in" filter="slide(fromBottom)">
                                      <p:cBhvr>
                                        <p:cTn id="83" dur="500"/>
                                        <p:tgtEl>
                                          <p:spTgt spid="174146"/>
                                        </p:tgtEl>
                                      </p:cBhvr>
                                    </p:animEffect>
                                  </p:childTnLst>
                                </p:cTn>
                              </p:par>
                            </p:childTnLst>
                          </p:cTn>
                        </p:par>
                        <p:par>
                          <p:cTn id="84" fill="hold" nodeType="afterGroup">
                            <p:stCondLst>
                              <p:cond delay="500"/>
                            </p:stCondLst>
                            <p:childTnLst>
                              <p:par>
                                <p:cTn id="85" presetID="12" presetClass="entr" presetSubtype="1" fill="hold" grpId="0" nodeType="afterEffect">
                                  <p:stCondLst>
                                    <p:cond delay="500"/>
                                  </p:stCondLst>
                                  <p:childTnLst>
                                    <p:set>
                                      <p:cBhvr>
                                        <p:cTn id="86" dur="1" fill="hold">
                                          <p:stCondLst>
                                            <p:cond delay="0"/>
                                          </p:stCondLst>
                                        </p:cTn>
                                        <p:tgtEl>
                                          <p:spTgt spid="174169"/>
                                        </p:tgtEl>
                                        <p:attrNameLst>
                                          <p:attrName>style.visibility</p:attrName>
                                        </p:attrNameLst>
                                      </p:cBhvr>
                                      <p:to>
                                        <p:strVal val="visible"/>
                                      </p:to>
                                    </p:set>
                                    <p:animEffect transition="in" filter="slide(fromTop)">
                                      <p:cBhvr>
                                        <p:cTn id="87" dur="500"/>
                                        <p:tgtEl>
                                          <p:spTgt spid="174169"/>
                                        </p:tgtEl>
                                      </p:cBhvr>
                                    </p:animEffect>
                                  </p:childTnLst>
                                </p:cTn>
                              </p:par>
                            </p:childTnLst>
                          </p:cTn>
                        </p:par>
                        <p:par>
                          <p:cTn id="88" fill="hold" nodeType="afterGroup">
                            <p:stCondLst>
                              <p:cond delay="1500"/>
                            </p:stCondLst>
                            <p:childTnLst>
                              <p:par>
                                <p:cTn id="89" presetID="12" presetClass="entr" presetSubtype="4" fill="hold" grpId="0" nodeType="afterEffect">
                                  <p:stCondLst>
                                    <p:cond delay="500"/>
                                  </p:stCondLst>
                                  <p:childTnLst>
                                    <p:set>
                                      <p:cBhvr>
                                        <p:cTn id="90" dur="1" fill="hold">
                                          <p:stCondLst>
                                            <p:cond delay="0"/>
                                          </p:stCondLst>
                                        </p:cTn>
                                        <p:tgtEl>
                                          <p:spTgt spid="174150"/>
                                        </p:tgtEl>
                                        <p:attrNameLst>
                                          <p:attrName>style.visibility</p:attrName>
                                        </p:attrNameLst>
                                      </p:cBhvr>
                                      <p:to>
                                        <p:strVal val="visible"/>
                                      </p:to>
                                    </p:set>
                                    <p:animEffect transition="in" filter="slide(fromBottom)">
                                      <p:cBhvr>
                                        <p:cTn id="91" dur="500"/>
                                        <p:tgtEl>
                                          <p:spTgt spid="174150"/>
                                        </p:tgtEl>
                                      </p:cBhvr>
                                    </p:animEffect>
                                  </p:childTnLst>
                                </p:cTn>
                              </p:par>
                            </p:childTnLst>
                          </p:cTn>
                        </p:par>
                        <p:par>
                          <p:cTn id="92" fill="hold" nodeType="afterGroup">
                            <p:stCondLst>
                              <p:cond delay="2500"/>
                            </p:stCondLst>
                            <p:childTnLst>
                              <p:par>
                                <p:cTn id="93" presetID="12" presetClass="entr" presetSubtype="1" fill="hold" grpId="0" nodeType="afterEffect">
                                  <p:stCondLst>
                                    <p:cond delay="500"/>
                                  </p:stCondLst>
                                  <p:childTnLst>
                                    <p:set>
                                      <p:cBhvr>
                                        <p:cTn id="94" dur="1" fill="hold">
                                          <p:stCondLst>
                                            <p:cond delay="0"/>
                                          </p:stCondLst>
                                        </p:cTn>
                                        <p:tgtEl>
                                          <p:spTgt spid="174176"/>
                                        </p:tgtEl>
                                        <p:attrNameLst>
                                          <p:attrName>style.visibility</p:attrName>
                                        </p:attrNameLst>
                                      </p:cBhvr>
                                      <p:to>
                                        <p:strVal val="visible"/>
                                      </p:to>
                                    </p:set>
                                    <p:animEffect transition="in" filter="slide(fromTop)">
                                      <p:cBhvr>
                                        <p:cTn id="95" dur="500"/>
                                        <p:tgtEl>
                                          <p:spTgt spid="174176"/>
                                        </p:tgtEl>
                                      </p:cBhvr>
                                    </p:animEffect>
                                  </p:childTnLst>
                                </p:cTn>
                              </p:par>
                            </p:childTnLst>
                          </p:cTn>
                        </p:par>
                        <p:par>
                          <p:cTn id="96" fill="hold" nodeType="afterGroup">
                            <p:stCondLst>
                              <p:cond delay="3500"/>
                            </p:stCondLst>
                            <p:childTnLst>
                              <p:par>
                                <p:cTn id="97" presetID="12" presetClass="entr" presetSubtype="4" fill="hold" grpId="0" nodeType="afterEffect">
                                  <p:stCondLst>
                                    <p:cond delay="500"/>
                                  </p:stCondLst>
                                  <p:childTnLst>
                                    <p:set>
                                      <p:cBhvr>
                                        <p:cTn id="98" dur="1" fill="hold">
                                          <p:stCondLst>
                                            <p:cond delay="0"/>
                                          </p:stCondLst>
                                        </p:cTn>
                                        <p:tgtEl>
                                          <p:spTgt spid="174154"/>
                                        </p:tgtEl>
                                        <p:attrNameLst>
                                          <p:attrName>style.visibility</p:attrName>
                                        </p:attrNameLst>
                                      </p:cBhvr>
                                      <p:to>
                                        <p:strVal val="visible"/>
                                      </p:to>
                                    </p:set>
                                    <p:animEffect transition="in" filter="slide(fromBottom)">
                                      <p:cBhvr>
                                        <p:cTn id="99" dur="500"/>
                                        <p:tgtEl>
                                          <p:spTgt spid="174154"/>
                                        </p:tgtEl>
                                      </p:cBhvr>
                                    </p:animEffect>
                                  </p:childTnLst>
                                </p:cTn>
                              </p:par>
                            </p:childTnLst>
                          </p:cTn>
                        </p:par>
                        <p:par>
                          <p:cTn id="100" fill="hold" nodeType="afterGroup">
                            <p:stCondLst>
                              <p:cond delay="4500"/>
                            </p:stCondLst>
                            <p:childTnLst>
                              <p:par>
                                <p:cTn id="101" presetID="12" presetClass="entr" presetSubtype="4" fill="hold" grpId="0" nodeType="afterEffect">
                                  <p:stCondLst>
                                    <p:cond delay="500"/>
                                  </p:stCondLst>
                                  <p:childTnLst>
                                    <p:set>
                                      <p:cBhvr>
                                        <p:cTn id="102" dur="1" fill="hold">
                                          <p:stCondLst>
                                            <p:cond delay="0"/>
                                          </p:stCondLst>
                                        </p:cTn>
                                        <p:tgtEl>
                                          <p:spTgt spid="174158"/>
                                        </p:tgtEl>
                                        <p:attrNameLst>
                                          <p:attrName>style.visibility</p:attrName>
                                        </p:attrNameLst>
                                      </p:cBhvr>
                                      <p:to>
                                        <p:strVal val="visible"/>
                                      </p:to>
                                    </p:set>
                                    <p:animEffect transition="in" filter="slide(fromBottom)">
                                      <p:cBhvr>
                                        <p:cTn id="103" dur="500"/>
                                        <p:tgtEl>
                                          <p:spTgt spid="174158"/>
                                        </p:tgtEl>
                                      </p:cBhvr>
                                    </p:animEffect>
                                  </p:childTnLst>
                                </p:cTn>
                              </p:par>
                            </p:childTnLst>
                          </p:cTn>
                        </p:par>
                        <p:par>
                          <p:cTn id="104" fill="hold" nodeType="afterGroup">
                            <p:stCondLst>
                              <p:cond delay="5500"/>
                            </p:stCondLst>
                            <p:childTnLst>
                              <p:par>
                                <p:cTn id="105" presetID="12" presetClass="entr" presetSubtype="4" fill="hold" grpId="0" nodeType="afterEffect">
                                  <p:stCondLst>
                                    <p:cond delay="500"/>
                                  </p:stCondLst>
                                  <p:childTnLst>
                                    <p:set>
                                      <p:cBhvr>
                                        <p:cTn id="106" dur="1" fill="hold">
                                          <p:stCondLst>
                                            <p:cond delay="0"/>
                                          </p:stCondLst>
                                        </p:cTn>
                                        <p:tgtEl>
                                          <p:spTgt spid="174162"/>
                                        </p:tgtEl>
                                        <p:attrNameLst>
                                          <p:attrName>style.visibility</p:attrName>
                                        </p:attrNameLst>
                                      </p:cBhvr>
                                      <p:to>
                                        <p:strVal val="visible"/>
                                      </p:to>
                                    </p:set>
                                    <p:animEffect transition="in" filter="slide(fromBottom)">
                                      <p:cBhvr>
                                        <p:cTn id="107" dur="500"/>
                                        <p:tgtEl>
                                          <p:spTgt spid="174162"/>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2" presetClass="entr" presetSubtype="4" fill="hold" grpId="0" nodeType="clickEffect">
                                  <p:stCondLst>
                                    <p:cond delay="0"/>
                                  </p:stCondLst>
                                  <p:childTnLst>
                                    <p:set>
                                      <p:cBhvr>
                                        <p:cTn id="111" dur="1" fill="hold">
                                          <p:stCondLst>
                                            <p:cond delay="0"/>
                                          </p:stCondLst>
                                        </p:cTn>
                                        <p:tgtEl>
                                          <p:spTgt spid="174147"/>
                                        </p:tgtEl>
                                        <p:attrNameLst>
                                          <p:attrName>style.visibility</p:attrName>
                                        </p:attrNameLst>
                                      </p:cBhvr>
                                      <p:to>
                                        <p:strVal val="visible"/>
                                      </p:to>
                                    </p:set>
                                    <p:animEffect transition="in" filter="slide(fromBottom)">
                                      <p:cBhvr>
                                        <p:cTn id="112" dur="500"/>
                                        <p:tgtEl>
                                          <p:spTgt spid="174147"/>
                                        </p:tgtEl>
                                      </p:cBhvr>
                                    </p:animEffect>
                                  </p:childTnLst>
                                </p:cTn>
                              </p:par>
                            </p:childTnLst>
                          </p:cTn>
                        </p:par>
                        <p:par>
                          <p:cTn id="113" fill="hold" nodeType="afterGroup">
                            <p:stCondLst>
                              <p:cond delay="500"/>
                            </p:stCondLst>
                            <p:childTnLst>
                              <p:par>
                                <p:cTn id="114" presetID="12" presetClass="entr" presetSubtype="1" fill="hold" grpId="0" nodeType="afterEffect">
                                  <p:stCondLst>
                                    <p:cond delay="500"/>
                                  </p:stCondLst>
                                  <p:childTnLst>
                                    <p:set>
                                      <p:cBhvr>
                                        <p:cTn id="115" dur="1" fill="hold">
                                          <p:stCondLst>
                                            <p:cond delay="0"/>
                                          </p:stCondLst>
                                        </p:cTn>
                                        <p:tgtEl>
                                          <p:spTgt spid="174170"/>
                                        </p:tgtEl>
                                        <p:attrNameLst>
                                          <p:attrName>style.visibility</p:attrName>
                                        </p:attrNameLst>
                                      </p:cBhvr>
                                      <p:to>
                                        <p:strVal val="visible"/>
                                      </p:to>
                                    </p:set>
                                    <p:animEffect transition="in" filter="slide(fromTop)">
                                      <p:cBhvr>
                                        <p:cTn id="116" dur="500"/>
                                        <p:tgtEl>
                                          <p:spTgt spid="174170"/>
                                        </p:tgtEl>
                                      </p:cBhvr>
                                    </p:animEffect>
                                  </p:childTnLst>
                                </p:cTn>
                              </p:par>
                            </p:childTnLst>
                          </p:cTn>
                        </p:par>
                        <p:par>
                          <p:cTn id="117" fill="hold" nodeType="afterGroup">
                            <p:stCondLst>
                              <p:cond delay="1500"/>
                            </p:stCondLst>
                            <p:childTnLst>
                              <p:par>
                                <p:cTn id="118" presetID="12" presetClass="entr" presetSubtype="4" fill="hold" grpId="0" nodeType="afterEffect">
                                  <p:stCondLst>
                                    <p:cond delay="500"/>
                                  </p:stCondLst>
                                  <p:childTnLst>
                                    <p:set>
                                      <p:cBhvr>
                                        <p:cTn id="119" dur="1" fill="hold">
                                          <p:stCondLst>
                                            <p:cond delay="0"/>
                                          </p:stCondLst>
                                        </p:cTn>
                                        <p:tgtEl>
                                          <p:spTgt spid="174151"/>
                                        </p:tgtEl>
                                        <p:attrNameLst>
                                          <p:attrName>style.visibility</p:attrName>
                                        </p:attrNameLst>
                                      </p:cBhvr>
                                      <p:to>
                                        <p:strVal val="visible"/>
                                      </p:to>
                                    </p:set>
                                    <p:animEffect transition="in" filter="slide(fromBottom)">
                                      <p:cBhvr>
                                        <p:cTn id="120" dur="500"/>
                                        <p:tgtEl>
                                          <p:spTgt spid="174151"/>
                                        </p:tgtEl>
                                      </p:cBhvr>
                                    </p:animEffect>
                                  </p:childTnLst>
                                </p:cTn>
                              </p:par>
                            </p:childTnLst>
                          </p:cTn>
                        </p:par>
                        <p:par>
                          <p:cTn id="121" fill="hold" nodeType="afterGroup">
                            <p:stCondLst>
                              <p:cond delay="2500"/>
                            </p:stCondLst>
                            <p:childTnLst>
                              <p:par>
                                <p:cTn id="122" presetID="12" presetClass="entr" presetSubtype="1" fill="hold" grpId="0" nodeType="afterEffect">
                                  <p:stCondLst>
                                    <p:cond delay="500"/>
                                  </p:stCondLst>
                                  <p:childTnLst>
                                    <p:set>
                                      <p:cBhvr>
                                        <p:cTn id="123" dur="1" fill="hold">
                                          <p:stCondLst>
                                            <p:cond delay="0"/>
                                          </p:stCondLst>
                                        </p:cTn>
                                        <p:tgtEl>
                                          <p:spTgt spid="174177"/>
                                        </p:tgtEl>
                                        <p:attrNameLst>
                                          <p:attrName>style.visibility</p:attrName>
                                        </p:attrNameLst>
                                      </p:cBhvr>
                                      <p:to>
                                        <p:strVal val="visible"/>
                                      </p:to>
                                    </p:set>
                                    <p:animEffect transition="in" filter="slide(fromTop)">
                                      <p:cBhvr>
                                        <p:cTn id="124" dur="500"/>
                                        <p:tgtEl>
                                          <p:spTgt spid="174177"/>
                                        </p:tgtEl>
                                      </p:cBhvr>
                                    </p:animEffect>
                                  </p:childTnLst>
                                </p:cTn>
                              </p:par>
                            </p:childTnLst>
                          </p:cTn>
                        </p:par>
                        <p:par>
                          <p:cTn id="125" fill="hold" nodeType="afterGroup">
                            <p:stCondLst>
                              <p:cond delay="3500"/>
                            </p:stCondLst>
                            <p:childTnLst>
                              <p:par>
                                <p:cTn id="126" presetID="12" presetClass="entr" presetSubtype="4" fill="hold" grpId="0" nodeType="afterEffect">
                                  <p:stCondLst>
                                    <p:cond delay="500"/>
                                  </p:stCondLst>
                                  <p:childTnLst>
                                    <p:set>
                                      <p:cBhvr>
                                        <p:cTn id="127" dur="1" fill="hold">
                                          <p:stCondLst>
                                            <p:cond delay="0"/>
                                          </p:stCondLst>
                                        </p:cTn>
                                        <p:tgtEl>
                                          <p:spTgt spid="174155"/>
                                        </p:tgtEl>
                                        <p:attrNameLst>
                                          <p:attrName>style.visibility</p:attrName>
                                        </p:attrNameLst>
                                      </p:cBhvr>
                                      <p:to>
                                        <p:strVal val="visible"/>
                                      </p:to>
                                    </p:set>
                                    <p:animEffect transition="in" filter="slide(fromBottom)">
                                      <p:cBhvr>
                                        <p:cTn id="128" dur="500"/>
                                        <p:tgtEl>
                                          <p:spTgt spid="174155"/>
                                        </p:tgtEl>
                                      </p:cBhvr>
                                    </p:animEffect>
                                  </p:childTnLst>
                                </p:cTn>
                              </p:par>
                            </p:childTnLst>
                          </p:cTn>
                        </p:par>
                        <p:par>
                          <p:cTn id="129" fill="hold" nodeType="afterGroup">
                            <p:stCondLst>
                              <p:cond delay="4500"/>
                            </p:stCondLst>
                            <p:childTnLst>
                              <p:par>
                                <p:cTn id="130" presetID="12" presetClass="entr" presetSubtype="4" fill="hold" grpId="0" nodeType="afterEffect">
                                  <p:stCondLst>
                                    <p:cond delay="500"/>
                                  </p:stCondLst>
                                  <p:childTnLst>
                                    <p:set>
                                      <p:cBhvr>
                                        <p:cTn id="131" dur="1" fill="hold">
                                          <p:stCondLst>
                                            <p:cond delay="0"/>
                                          </p:stCondLst>
                                        </p:cTn>
                                        <p:tgtEl>
                                          <p:spTgt spid="174159"/>
                                        </p:tgtEl>
                                        <p:attrNameLst>
                                          <p:attrName>style.visibility</p:attrName>
                                        </p:attrNameLst>
                                      </p:cBhvr>
                                      <p:to>
                                        <p:strVal val="visible"/>
                                      </p:to>
                                    </p:set>
                                    <p:animEffect transition="in" filter="slide(fromBottom)">
                                      <p:cBhvr>
                                        <p:cTn id="132" dur="500"/>
                                        <p:tgtEl>
                                          <p:spTgt spid="174159"/>
                                        </p:tgtEl>
                                      </p:cBhvr>
                                    </p:animEffect>
                                  </p:childTnLst>
                                </p:cTn>
                              </p:par>
                            </p:childTnLst>
                          </p:cTn>
                        </p:par>
                        <p:par>
                          <p:cTn id="133" fill="hold" nodeType="afterGroup">
                            <p:stCondLst>
                              <p:cond delay="5500"/>
                            </p:stCondLst>
                            <p:childTnLst>
                              <p:par>
                                <p:cTn id="134" presetID="12" presetClass="entr" presetSubtype="4" fill="hold" grpId="0" nodeType="afterEffect">
                                  <p:stCondLst>
                                    <p:cond delay="500"/>
                                  </p:stCondLst>
                                  <p:childTnLst>
                                    <p:set>
                                      <p:cBhvr>
                                        <p:cTn id="135" dur="1" fill="hold">
                                          <p:stCondLst>
                                            <p:cond delay="0"/>
                                          </p:stCondLst>
                                        </p:cTn>
                                        <p:tgtEl>
                                          <p:spTgt spid="174163"/>
                                        </p:tgtEl>
                                        <p:attrNameLst>
                                          <p:attrName>style.visibility</p:attrName>
                                        </p:attrNameLst>
                                      </p:cBhvr>
                                      <p:to>
                                        <p:strVal val="visible"/>
                                      </p:to>
                                    </p:set>
                                    <p:animEffect transition="in" filter="slide(fromBottom)">
                                      <p:cBhvr>
                                        <p:cTn id="136" dur="500"/>
                                        <p:tgtEl>
                                          <p:spTgt spid="174163"/>
                                        </p:tgtEl>
                                      </p:cBhvr>
                                    </p:animEffect>
                                  </p:childTnLst>
                                </p:cTn>
                              </p:par>
                            </p:childTnLst>
                          </p:cTn>
                        </p:par>
                        <p:par>
                          <p:cTn id="137" fill="hold" nodeType="afterGroup">
                            <p:stCondLst>
                              <p:cond delay="6500"/>
                            </p:stCondLst>
                            <p:childTnLst>
                              <p:par>
                                <p:cTn id="138" presetID="12" presetClass="entr" presetSubtype="1" fill="hold" grpId="0" nodeType="afterEffect">
                                  <p:stCondLst>
                                    <p:cond delay="500"/>
                                  </p:stCondLst>
                                  <p:childTnLst>
                                    <p:set>
                                      <p:cBhvr>
                                        <p:cTn id="139" dur="1" fill="hold">
                                          <p:stCondLst>
                                            <p:cond delay="0"/>
                                          </p:stCondLst>
                                        </p:cTn>
                                        <p:tgtEl>
                                          <p:spTgt spid="174180"/>
                                        </p:tgtEl>
                                        <p:attrNameLst>
                                          <p:attrName>style.visibility</p:attrName>
                                        </p:attrNameLst>
                                      </p:cBhvr>
                                      <p:to>
                                        <p:strVal val="visible"/>
                                      </p:to>
                                    </p:set>
                                    <p:animEffect transition="in" filter="slide(fromTop)">
                                      <p:cBhvr>
                                        <p:cTn id="140" dur="500"/>
                                        <p:tgtEl>
                                          <p:spTgt spid="174180"/>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2" presetClass="entr" presetSubtype="4" fill="hold" grpId="0" nodeType="clickEffect">
                                  <p:stCondLst>
                                    <p:cond delay="0"/>
                                  </p:stCondLst>
                                  <p:childTnLst>
                                    <p:set>
                                      <p:cBhvr>
                                        <p:cTn id="144" dur="1" fill="hold">
                                          <p:stCondLst>
                                            <p:cond delay="0"/>
                                          </p:stCondLst>
                                        </p:cTn>
                                        <p:tgtEl>
                                          <p:spTgt spid="174148"/>
                                        </p:tgtEl>
                                        <p:attrNameLst>
                                          <p:attrName>style.visibility</p:attrName>
                                        </p:attrNameLst>
                                      </p:cBhvr>
                                      <p:to>
                                        <p:strVal val="visible"/>
                                      </p:to>
                                    </p:set>
                                    <p:animEffect transition="in" filter="slide(fromBottom)">
                                      <p:cBhvr>
                                        <p:cTn id="145" dur="500"/>
                                        <p:tgtEl>
                                          <p:spTgt spid="174148"/>
                                        </p:tgtEl>
                                      </p:cBhvr>
                                    </p:animEffect>
                                  </p:childTnLst>
                                </p:cTn>
                              </p:par>
                            </p:childTnLst>
                          </p:cTn>
                        </p:par>
                        <p:par>
                          <p:cTn id="146" fill="hold" nodeType="afterGroup">
                            <p:stCondLst>
                              <p:cond delay="500"/>
                            </p:stCondLst>
                            <p:childTnLst>
                              <p:par>
                                <p:cTn id="147" presetID="12" presetClass="entr" presetSubtype="1" fill="hold" grpId="0" nodeType="afterEffect">
                                  <p:stCondLst>
                                    <p:cond delay="500"/>
                                  </p:stCondLst>
                                  <p:childTnLst>
                                    <p:set>
                                      <p:cBhvr>
                                        <p:cTn id="148" dur="1" fill="hold">
                                          <p:stCondLst>
                                            <p:cond delay="0"/>
                                          </p:stCondLst>
                                        </p:cTn>
                                        <p:tgtEl>
                                          <p:spTgt spid="174171"/>
                                        </p:tgtEl>
                                        <p:attrNameLst>
                                          <p:attrName>style.visibility</p:attrName>
                                        </p:attrNameLst>
                                      </p:cBhvr>
                                      <p:to>
                                        <p:strVal val="visible"/>
                                      </p:to>
                                    </p:set>
                                    <p:animEffect transition="in" filter="slide(fromTop)">
                                      <p:cBhvr>
                                        <p:cTn id="149" dur="500"/>
                                        <p:tgtEl>
                                          <p:spTgt spid="174171"/>
                                        </p:tgtEl>
                                      </p:cBhvr>
                                    </p:animEffect>
                                  </p:childTnLst>
                                </p:cTn>
                              </p:par>
                            </p:childTnLst>
                          </p:cTn>
                        </p:par>
                        <p:par>
                          <p:cTn id="150" fill="hold" nodeType="afterGroup">
                            <p:stCondLst>
                              <p:cond delay="1500"/>
                            </p:stCondLst>
                            <p:childTnLst>
                              <p:par>
                                <p:cTn id="151" presetID="12" presetClass="entr" presetSubtype="4" fill="hold" grpId="0" nodeType="afterEffect">
                                  <p:stCondLst>
                                    <p:cond delay="500"/>
                                  </p:stCondLst>
                                  <p:childTnLst>
                                    <p:set>
                                      <p:cBhvr>
                                        <p:cTn id="152" dur="1" fill="hold">
                                          <p:stCondLst>
                                            <p:cond delay="0"/>
                                          </p:stCondLst>
                                        </p:cTn>
                                        <p:tgtEl>
                                          <p:spTgt spid="174152"/>
                                        </p:tgtEl>
                                        <p:attrNameLst>
                                          <p:attrName>style.visibility</p:attrName>
                                        </p:attrNameLst>
                                      </p:cBhvr>
                                      <p:to>
                                        <p:strVal val="visible"/>
                                      </p:to>
                                    </p:set>
                                    <p:animEffect transition="in" filter="slide(fromBottom)">
                                      <p:cBhvr>
                                        <p:cTn id="153" dur="500"/>
                                        <p:tgtEl>
                                          <p:spTgt spid="174152"/>
                                        </p:tgtEl>
                                      </p:cBhvr>
                                    </p:animEffect>
                                  </p:childTnLst>
                                </p:cTn>
                              </p:par>
                            </p:childTnLst>
                          </p:cTn>
                        </p:par>
                        <p:par>
                          <p:cTn id="154" fill="hold" nodeType="afterGroup">
                            <p:stCondLst>
                              <p:cond delay="2500"/>
                            </p:stCondLst>
                            <p:childTnLst>
                              <p:par>
                                <p:cTn id="155" presetID="12" presetClass="entr" presetSubtype="1" fill="hold" grpId="0" nodeType="afterEffect">
                                  <p:stCondLst>
                                    <p:cond delay="500"/>
                                  </p:stCondLst>
                                  <p:childTnLst>
                                    <p:set>
                                      <p:cBhvr>
                                        <p:cTn id="156" dur="1" fill="hold">
                                          <p:stCondLst>
                                            <p:cond delay="0"/>
                                          </p:stCondLst>
                                        </p:cTn>
                                        <p:tgtEl>
                                          <p:spTgt spid="174178"/>
                                        </p:tgtEl>
                                        <p:attrNameLst>
                                          <p:attrName>style.visibility</p:attrName>
                                        </p:attrNameLst>
                                      </p:cBhvr>
                                      <p:to>
                                        <p:strVal val="visible"/>
                                      </p:to>
                                    </p:set>
                                    <p:animEffect transition="in" filter="slide(fromTop)">
                                      <p:cBhvr>
                                        <p:cTn id="157" dur="500"/>
                                        <p:tgtEl>
                                          <p:spTgt spid="174178"/>
                                        </p:tgtEl>
                                      </p:cBhvr>
                                    </p:animEffect>
                                  </p:childTnLst>
                                </p:cTn>
                              </p:par>
                            </p:childTnLst>
                          </p:cTn>
                        </p:par>
                        <p:par>
                          <p:cTn id="158" fill="hold" nodeType="afterGroup">
                            <p:stCondLst>
                              <p:cond delay="3500"/>
                            </p:stCondLst>
                            <p:childTnLst>
                              <p:par>
                                <p:cTn id="159" presetID="12" presetClass="entr" presetSubtype="4" fill="hold" grpId="0" nodeType="afterEffect">
                                  <p:stCondLst>
                                    <p:cond delay="500"/>
                                  </p:stCondLst>
                                  <p:childTnLst>
                                    <p:set>
                                      <p:cBhvr>
                                        <p:cTn id="160" dur="1" fill="hold">
                                          <p:stCondLst>
                                            <p:cond delay="0"/>
                                          </p:stCondLst>
                                        </p:cTn>
                                        <p:tgtEl>
                                          <p:spTgt spid="174156"/>
                                        </p:tgtEl>
                                        <p:attrNameLst>
                                          <p:attrName>style.visibility</p:attrName>
                                        </p:attrNameLst>
                                      </p:cBhvr>
                                      <p:to>
                                        <p:strVal val="visible"/>
                                      </p:to>
                                    </p:set>
                                    <p:animEffect transition="in" filter="slide(fromBottom)">
                                      <p:cBhvr>
                                        <p:cTn id="161" dur="500"/>
                                        <p:tgtEl>
                                          <p:spTgt spid="174156"/>
                                        </p:tgtEl>
                                      </p:cBhvr>
                                    </p:animEffect>
                                  </p:childTnLst>
                                </p:cTn>
                              </p:par>
                            </p:childTnLst>
                          </p:cTn>
                        </p:par>
                        <p:par>
                          <p:cTn id="162" fill="hold" nodeType="afterGroup">
                            <p:stCondLst>
                              <p:cond delay="4500"/>
                            </p:stCondLst>
                            <p:childTnLst>
                              <p:par>
                                <p:cTn id="163" presetID="12" presetClass="entr" presetSubtype="4" fill="hold" grpId="0" nodeType="afterEffect">
                                  <p:stCondLst>
                                    <p:cond delay="500"/>
                                  </p:stCondLst>
                                  <p:childTnLst>
                                    <p:set>
                                      <p:cBhvr>
                                        <p:cTn id="164" dur="1" fill="hold">
                                          <p:stCondLst>
                                            <p:cond delay="0"/>
                                          </p:stCondLst>
                                        </p:cTn>
                                        <p:tgtEl>
                                          <p:spTgt spid="174160"/>
                                        </p:tgtEl>
                                        <p:attrNameLst>
                                          <p:attrName>style.visibility</p:attrName>
                                        </p:attrNameLst>
                                      </p:cBhvr>
                                      <p:to>
                                        <p:strVal val="visible"/>
                                      </p:to>
                                    </p:set>
                                    <p:animEffect transition="in" filter="slide(fromBottom)">
                                      <p:cBhvr>
                                        <p:cTn id="165" dur="500"/>
                                        <p:tgtEl>
                                          <p:spTgt spid="174160"/>
                                        </p:tgtEl>
                                      </p:cBhvr>
                                    </p:animEffect>
                                  </p:childTnLst>
                                </p:cTn>
                              </p:par>
                            </p:childTnLst>
                          </p:cTn>
                        </p:par>
                        <p:par>
                          <p:cTn id="166" fill="hold" nodeType="afterGroup">
                            <p:stCondLst>
                              <p:cond delay="5500"/>
                            </p:stCondLst>
                            <p:childTnLst>
                              <p:par>
                                <p:cTn id="167" presetID="12" presetClass="entr" presetSubtype="4" fill="hold" grpId="0" nodeType="afterEffect">
                                  <p:stCondLst>
                                    <p:cond delay="500"/>
                                  </p:stCondLst>
                                  <p:childTnLst>
                                    <p:set>
                                      <p:cBhvr>
                                        <p:cTn id="168" dur="1" fill="hold">
                                          <p:stCondLst>
                                            <p:cond delay="0"/>
                                          </p:stCondLst>
                                        </p:cTn>
                                        <p:tgtEl>
                                          <p:spTgt spid="174164"/>
                                        </p:tgtEl>
                                        <p:attrNameLst>
                                          <p:attrName>style.visibility</p:attrName>
                                        </p:attrNameLst>
                                      </p:cBhvr>
                                      <p:to>
                                        <p:strVal val="visible"/>
                                      </p:to>
                                    </p:set>
                                    <p:animEffect transition="in" filter="slide(fromBottom)">
                                      <p:cBhvr>
                                        <p:cTn id="169" dur="500"/>
                                        <p:tgtEl>
                                          <p:spTgt spid="174164"/>
                                        </p:tgtEl>
                                      </p:cBhvr>
                                    </p:animEffect>
                                  </p:childTnLst>
                                </p:cTn>
                              </p:par>
                            </p:childTnLst>
                          </p:cTn>
                        </p:par>
                        <p:par>
                          <p:cTn id="170" fill="hold" nodeType="afterGroup">
                            <p:stCondLst>
                              <p:cond delay="6500"/>
                            </p:stCondLst>
                            <p:childTnLst>
                              <p:par>
                                <p:cTn id="171" presetID="12" presetClass="entr" presetSubtype="1" fill="hold" grpId="0" nodeType="afterEffect">
                                  <p:stCondLst>
                                    <p:cond delay="500"/>
                                  </p:stCondLst>
                                  <p:childTnLst>
                                    <p:set>
                                      <p:cBhvr>
                                        <p:cTn id="172" dur="1" fill="hold">
                                          <p:stCondLst>
                                            <p:cond delay="0"/>
                                          </p:stCondLst>
                                        </p:cTn>
                                        <p:tgtEl>
                                          <p:spTgt spid="174181"/>
                                        </p:tgtEl>
                                        <p:attrNameLst>
                                          <p:attrName>style.visibility</p:attrName>
                                        </p:attrNameLst>
                                      </p:cBhvr>
                                      <p:to>
                                        <p:strVal val="visible"/>
                                      </p:to>
                                    </p:set>
                                    <p:animEffect transition="in" filter="slide(fromTop)">
                                      <p:cBhvr>
                                        <p:cTn id="173" dur="500"/>
                                        <p:tgtEl>
                                          <p:spTgt spid="174181"/>
                                        </p:tgtEl>
                                      </p:cBhvr>
                                    </p:animEffect>
                                  </p:childTnLst>
                                </p:cTn>
                              </p:par>
                            </p:childTnLst>
                          </p:cTn>
                        </p:par>
                        <p:par>
                          <p:cTn id="174" fill="hold" nodeType="afterGroup">
                            <p:stCondLst>
                              <p:cond delay="7500"/>
                            </p:stCondLst>
                            <p:childTnLst>
                              <p:par>
                                <p:cTn id="175" presetID="12" presetClass="entr" presetSubtype="1" fill="hold" grpId="0" nodeType="afterEffect">
                                  <p:stCondLst>
                                    <p:cond delay="500"/>
                                  </p:stCondLst>
                                  <p:childTnLst>
                                    <p:set>
                                      <p:cBhvr>
                                        <p:cTn id="176" dur="1" fill="hold">
                                          <p:stCondLst>
                                            <p:cond delay="0"/>
                                          </p:stCondLst>
                                        </p:cTn>
                                        <p:tgtEl>
                                          <p:spTgt spid="174182"/>
                                        </p:tgtEl>
                                        <p:attrNameLst>
                                          <p:attrName>style.visibility</p:attrName>
                                        </p:attrNameLst>
                                      </p:cBhvr>
                                      <p:to>
                                        <p:strVal val="visible"/>
                                      </p:to>
                                    </p:set>
                                    <p:animEffect transition="in" filter="slide(fromTop)">
                                      <p:cBhvr>
                                        <p:cTn id="177" dur="500"/>
                                        <p:tgtEl>
                                          <p:spTgt spid="174182"/>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12" presetClass="entr" presetSubtype="4" fill="hold" grpId="0" nodeType="clickEffect">
                                  <p:stCondLst>
                                    <p:cond delay="0"/>
                                  </p:stCondLst>
                                  <p:childTnLst>
                                    <p:set>
                                      <p:cBhvr>
                                        <p:cTn id="181" dur="1" fill="hold">
                                          <p:stCondLst>
                                            <p:cond delay="0"/>
                                          </p:stCondLst>
                                        </p:cTn>
                                        <p:tgtEl>
                                          <p:spTgt spid="174149"/>
                                        </p:tgtEl>
                                        <p:attrNameLst>
                                          <p:attrName>style.visibility</p:attrName>
                                        </p:attrNameLst>
                                      </p:cBhvr>
                                      <p:to>
                                        <p:strVal val="visible"/>
                                      </p:to>
                                    </p:set>
                                    <p:animEffect transition="in" filter="slide(fromBottom)">
                                      <p:cBhvr>
                                        <p:cTn id="182" dur="500"/>
                                        <p:tgtEl>
                                          <p:spTgt spid="174149"/>
                                        </p:tgtEl>
                                      </p:cBhvr>
                                    </p:animEffect>
                                  </p:childTnLst>
                                </p:cTn>
                              </p:par>
                            </p:childTnLst>
                          </p:cTn>
                        </p:par>
                        <p:par>
                          <p:cTn id="183" fill="hold" nodeType="afterGroup">
                            <p:stCondLst>
                              <p:cond delay="500"/>
                            </p:stCondLst>
                            <p:childTnLst>
                              <p:par>
                                <p:cTn id="184" presetID="12" presetClass="entr" presetSubtype="1" fill="hold" grpId="0" nodeType="afterEffect">
                                  <p:stCondLst>
                                    <p:cond delay="500"/>
                                  </p:stCondLst>
                                  <p:childTnLst>
                                    <p:set>
                                      <p:cBhvr>
                                        <p:cTn id="185" dur="1" fill="hold">
                                          <p:stCondLst>
                                            <p:cond delay="0"/>
                                          </p:stCondLst>
                                        </p:cTn>
                                        <p:tgtEl>
                                          <p:spTgt spid="174172"/>
                                        </p:tgtEl>
                                        <p:attrNameLst>
                                          <p:attrName>style.visibility</p:attrName>
                                        </p:attrNameLst>
                                      </p:cBhvr>
                                      <p:to>
                                        <p:strVal val="visible"/>
                                      </p:to>
                                    </p:set>
                                    <p:animEffect transition="in" filter="slide(fromTop)">
                                      <p:cBhvr>
                                        <p:cTn id="186" dur="500"/>
                                        <p:tgtEl>
                                          <p:spTgt spid="174172"/>
                                        </p:tgtEl>
                                      </p:cBhvr>
                                    </p:animEffect>
                                  </p:childTnLst>
                                </p:cTn>
                              </p:par>
                            </p:childTnLst>
                          </p:cTn>
                        </p:par>
                        <p:par>
                          <p:cTn id="187" fill="hold" nodeType="afterGroup">
                            <p:stCondLst>
                              <p:cond delay="1500"/>
                            </p:stCondLst>
                            <p:childTnLst>
                              <p:par>
                                <p:cTn id="188" presetID="12" presetClass="entr" presetSubtype="4" fill="hold" grpId="0" nodeType="afterEffect">
                                  <p:stCondLst>
                                    <p:cond delay="500"/>
                                  </p:stCondLst>
                                  <p:childTnLst>
                                    <p:set>
                                      <p:cBhvr>
                                        <p:cTn id="189" dur="1" fill="hold">
                                          <p:stCondLst>
                                            <p:cond delay="0"/>
                                          </p:stCondLst>
                                        </p:cTn>
                                        <p:tgtEl>
                                          <p:spTgt spid="174153"/>
                                        </p:tgtEl>
                                        <p:attrNameLst>
                                          <p:attrName>style.visibility</p:attrName>
                                        </p:attrNameLst>
                                      </p:cBhvr>
                                      <p:to>
                                        <p:strVal val="visible"/>
                                      </p:to>
                                    </p:set>
                                    <p:animEffect transition="in" filter="slide(fromBottom)">
                                      <p:cBhvr>
                                        <p:cTn id="190" dur="500"/>
                                        <p:tgtEl>
                                          <p:spTgt spid="174153"/>
                                        </p:tgtEl>
                                      </p:cBhvr>
                                    </p:animEffect>
                                  </p:childTnLst>
                                </p:cTn>
                              </p:par>
                            </p:childTnLst>
                          </p:cTn>
                        </p:par>
                        <p:par>
                          <p:cTn id="191" fill="hold" nodeType="afterGroup">
                            <p:stCondLst>
                              <p:cond delay="2500"/>
                            </p:stCondLst>
                            <p:childTnLst>
                              <p:par>
                                <p:cTn id="192" presetID="12" presetClass="entr" presetSubtype="1" fill="hold" grpId="0" nodeType="afterEffect">
                                  <p:stCondLst>
                                    <p:cond delay="500"/>
                                  </p:stCondLst>
                                  <p:childTnLst>
                                    <p:set>
                                      <p:cBhvr>
                                        <p:cTn id="193" dur="1" fill="hold">
                                          <p:stCondLst>
                                            <p:cond delay="0"/>
                                          </p:stCondLst>
                                        </p:cTn>
                                        <p:tgtEl>
                                          <p:spTgt spid="174179"/>
                                        </p:tgtEl>
                                        <p:attrNameLst>
                                          <p:attrName>style.visibility</p:attrName>
                                        </p:attrNameLst>
                                      </p:cBhvr>
                                      <p:to>
                                        <p:strVal val="visible"/>
                                      </p:to>
                                    </p:set>
                                    <p:animEffect transition="in" filter="slide(fromTop)">
                                      <p:cBhvr>
                                        <p:cTn id="194" dur="500"/>
                                        <p:tgtEl>
                                          <p:spTgt spid="174179"/>
                                        </p:tgtEl>
                                      </p:cBhvr>
                                    </p:animEffect>
                                  </p:childTnLst>
                                </p:cTn>
                              </p:par>
                            </p:childTnLst>
                          </p:cTn>
                        </p:par>
                        <p:par>
                          <p:cTn id="195" fill="hold" nodeType="afterGroup">
                            <p:stCondLst>
                              <p:cond delay="3500"/>
                            </p:stCondLst>
                            <p:childTnLst>
                              <p:par>
                                <p:cTn id="196" presetID="12" presetClass="entr" presetSubtype="4" fill="hold" grpId="0" nodeType="afterEffect">
                                  <p:stCondLst>
                                    <p:cond delay="500"/>
                                  </p:stCondLst>
                                  <p:childTnLst>
                                    <p:set>
                                      <p:cBhvr>
                                        <p:cTn id="197" dur="1" fill="hold">
                                          <p:stCondLst>
                                            <p:cond delay="0"/>
                                          </p:stCondLst>
                                        </p:cTn>
                                        <p:tgtEl>
                                          <p:spTgt spid="174157"/>
                                        </p:tgtEl>
                                        <p:attrNameLst>
                                          <p:attrName>style.visibility</p:attrName>
                                        </p:attrNameLst>
                                      </p:cBhvr>
                                      <p:to>
                                        <p:strVal val="visible"/>
                                      </p:to>
                                    </p:set>
                                    <p:animEffect transition="in" filter="slide(fromBottom)">
                                      <p:cBhvr>
                                        <p:cTn id="198" dur="500"/>
                                        <p:tgtEl>
                                          <p:spTgt spid="174157"/>
                                        </p:tgtEl>
                                      </p:cBhvr>
                                    </p:animEffect>
                                  </p:childTnLst>
                                </p:cTn>
                              </p:par>
                            </p:childTnLst>
                          </p:cTn>
                        </p:par>
                        <p:par>
                          <p:cTn id="199" fill="hold" nodeType="afterGroup">
                            <p:stCondLst>
                              <p:cond delay="4500"/>
                            </p:stCondLst>
                            <p:childTnLst>
                              <p:par>
                                <p:cTn id="200" presetID="12" presetClass="entr" presetSubtype="4" fill="hold" grpId="0" nodeType="afterEffect">
                                  <p:stCondLst>
                                    <p:cond delay="500"/>
                                  </p:stCondLst>
                                  <p:childTnLst>
                                    <p:set>
                                      <p:cBhvr>
                                        <p:cTn id="201" dur="1" fill="hold">
                                          <p:stCondLst>
                                            <p:cond delay="0"/>
                                          </p:stCondLst>
                                        </p:cTn>
                                        <p:tgtEl>
                                          <p:spTgt spid="174161"/>
                                        </p:tgtEl>
                                        <p:attrNameLst>
                                          <p:attrName>style.visibility</p:attrName>
                                        </p:attrNameLst>
                                      </p:cBhvr>
                                      <p:to>
                                        <p:strVal val="visible"/>
                                      </p:to>
                                    </p:set>
                                    <p:animEffect transition="in" filter="slide(fromBottom)">
                                      <p:cBhvr>
                                        <p:cTn id="202" dur="500"/>
                                        <p:tgtEl>
                                          <p:spTgt spid="174161"/>
                                        </p:tgtEl>
                                      </p:cBhvr>
                                    </p:animEffect>
                                  </p:childTnLst>
                                </p:cTn>
                              </p:par>
                            </p:childTnLst>
                          </p:cTn>
                        </p:par>
                        <p:par>
                          <p:cTn id="203" fill="hold" nodeType="afterGroup">
                            <p:stCondLst>
                              <p:cond delay="5500"/>
                            </p:stCondLst>
                            <p:childTnLst>
                              <p:par>
                                <p:cTn id="204" presetID="12" presetClass="entr" presetSubtype="4" fill="hold" grpId="0" nodeType="afterEffect">
                                  <p:stCondLst>
                                    <p:cond delay="500"/>
                                  </p:stCondLst>
                                  <p:childTnLst>
                                    <p:set>
                                      <p:cBhvr>
                                        <p:cTn id="205" dur="1" fill="hold">
                                          <p:stCondLst>
                                            <p:cond delay="0"/>
                                          </p:stCondLst>
                                        </p:cTn>
                                        <p:tgtEl>
                                          <p:spTgt spid="174165"/>
                                        </p:tgtEl>
                                        <p:attrNameLst>
                                          <p:attrName>style.visibility</p:attrName>
                                        </p:attrNameLst>
                                      </p:cBhvr>
                                      <p:to>
                                        <p:strVal val="visible"/>
                                      </p:to>
                                    </p:set>
                                    <p:animEffect transition="in" filter="slide(fromBottom)">
                                      <p:cBhvr>
                                        <p:cTn id="206" dur="500"/>
                                        <p:tgtEl>
                                          <p:spTgt spid="174165"/>
                                        </p:tgtEl>
                                      </p:cBhvr>
                                    </p:animEffect>
                                  </p:childTnLst>
                                </p:cTn>
                              </p:par>
                            </p:childTnLst>
                          </p:cTn>
                        </p:par>
                        <p:par>
                          <p:cTn id="207" fill="hold" nodeType="afterGroup">
                            <p:stCondLst>
                              <p:cond delay="6500"/>
                            </p:stCondLst>
                            <p:childTnLst>
                              <p:par>
                                <p:cTn id="208" presetID="12" presetClass="entr" presetSubtype="1" fill="hold" grpId="0" nodeType="afterEffect">
                                  <p:stCondLst>
                                    <p:cond delay="500"/>
                                  </p:stCondLst>
                                  <p:childTnLst>
                                    <p:set>
                                      <p:cBhvr>
                                        <p:cTn id="209" dur="1" fill="hold">
                                          <p:stCondLst>
                                            <p:cond delay="0"/>
                                          </p:stCondLst>
                                        </p:cTn>
                                        <p:tgtEl>
                                          <p:spTgt spid="174183"/>
                                        </p:tgtEl>
                                        <p:attrNameLst>
                                          <p:attrName>style.visibility</p:attrName>
                                        </p:attrNameLst>
                                      </p:cBhvr>
                                      <p:to>
                                        <p:strVal val="visible"/>
                                      </p:to>
                                    </p:set>
                                    <p:animEffect transition="in" filter="slide(fromTop)">
                                      <p:cBhvr>
                                        <p:cTn id="210" dur="500"/>
                                        <p:tgtEl>
                                          <p:spTgt spid="174183"/>
                                        </p:tgtEl>
                                      </p:cBhvr>
                                    </p:animEffect>
                                  </p:childTnLst>
                                </p:cTn>
                              </p:par>
                            </p:childTnLst>
                          </p:cTn>
                        </p:par>
                        <p:par>
                          <p:cTn id="211" fill="hold" nodeType="afterGroup">
                            <p:stCondLst>
                              <p:cond delay="7500"/>
                            </p:stCondLst>
                            <p:childTnLst>
                              <p:par>
                                <p:cTn id="212" presetID="12" presetClass="entr" presetSubtype="1" fill="hold" grpId="0" nodeType="afterEffect">
                                  <p:stCondLst>
                                    <p:cond delay="500"/>
                                  </p:stCondLst>
                                  <p:childTnLst>
                                    <p:set>
                                      <p:cBhvr>
                                        <p:cTn id="213" dur="1" fill="hold">
                                          <p:stCondLst>
                                            <p:cond delay="0"/>
                                          </p:stCondLst>
                                        </p:cTn>
                                        <p:tgtEl>
                                          <p:spTgt spid="174184"/>
                                        </p:tgtEl>
                                        <p:attrNameLst>
                                          <p:attrName>style.visibility</p:attrName>
                                        </p:attrNameLst>
                                      </p:cBhvr>
                                      <p:to>
                                        <p:strVal val="visible"/>
                                      </p:to>
                                    </p:set>
                                    <p:animEffect transition="in" filter="slide(fromTop)">
                                      <p:cBhvr>
                                        <p:cTn id="214" dur="500"/>
                                        <p:tgtEl>
                                          <p:spTgt spid="174184"/>
                                        </p:tgtEl>
                                      </p:cBhvr>
                                    </p:animEffect>
                                  </p:childTnLst>
                                </p:cTn>
                              </p:par>
                            </p:childTnLst>
                          </p:cTn>
                        </p:par>
                        <p:par>
                          <p:cTn id="215" fill="hold" nodeType="afterGroup">
                            <p:stCondLst>
                              <p:cond delay="8500"/>
                            </p:stCondLst>
                            <p:childTnLst>
                              <p:par>
                                <p:cTn id="216" presetID="12" presetClass="entr" presetSubtype="4" fill="hold" grpId="0" nodeType="afterEffect">
                                  <p:stCondLst>
                                    <p:cond delay="500"/>
                                  </p:stCondLst>
                                  <p:childTnLst>
                                    <p:set>
                                      <p:cBhvr>
                                        <p:cTn id="217" dur="1" fill="hold">
                                          <p:stCondLst>
                                            <p:cond delay="0"/>
                                          </p:stCondLst>
                                        </p:cTn>
                                        <p:tgtEl>
                                          <p:spTgt spid="174185"/>
                                        </p:tgtEl>
                                        <p:attrNameLst>
                                          <p:attrName>style.visibility</p:attrName>
                                        </p:attrNameLst>
                                      </p:cBhvr>
                                      <p:to>
                                        <p:strVal val="visible"/>
                                      </p:to>
                                    </p:set>
                                    <p:animEffect transition="in" filter="slide(fromBottom)">
                                      <p:cBhvr>
                                        <p:cTn id="218" dur="500"/>
                                        <p:tgtEl>
                                          <p:spTgt spid="174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4" grpId="0" animBg="1"/>
      <p:bldP spid="174135" grpId="0" animBg="1"/>
      <p:bldP spid="174136" grpId="0" animBg="1"/>
      <p:bldP spid="174137" grpId="0" animBg="1"/>
      <p:bldP spid="174138" grpId="0" animBg="1"/>
      <p:bldP spid="174139" grpId="0" animBg="1"/>
      <p:bldP spid="174140" grpId="0" animBg="1"/>
      <p:bldP spid="174141" grpId="0" animBg="1"/>
      <p:bldP spid="174142" grpId="0" animBg="1"/>
      <p:bldP spid="174143" grpId="0" animBg="1"/>
      <p:bldP spid="174144" grpId="0" animBg="1"/>
      <p:bldP spid="174145" grpId="0" animBg="1"/>
      <p:bldP spid="174146" grpId="0" animBg="1"/>
      <p:bldP spid="174147" grpId="0" animBg="1"/>
      <p:bldP spid="174148" grpId="0" animBg="1"/>
      <p:bldP spid="174149" grpId="0" animBg="1"/>
      <p:bldP spid="174150" grpId="0" animBg="1"/>
      <p:bldP spid="174151" grpId="0" animBg="1"/>
      <p:bldP spid="174152" grpId="0" animBg="1"/>
      <p:bldP spid="174153" grpId="0" animBg="1"/>
      <p:bldP spid="174154" grpId="0" animBg="1"/>
      <p:bldP spid="174155" grpId="0" animBg="1"/>
      <p:bldP spid="174156" grpId="0" animBg="1"/>
      <p:bldP spid="174157" grpId="0" animBg="1"/>
      <p:bldP spid="174158" grpId="0" animBg="1"/>
      <p:bldP spid="174159" grpId="0" animBg="1"/>
      <p:bldP spid="174160" grpId="0" animBg="1"/>
      <p:bldP spid="174161" grpId="0" animBg="1"/>
      <p:bldP spid="174162" grpId="0" animBg="1"/>
      <p:bldP spid="174163" grpId="0" animBg="1"/>
      <p:bldP spid="174164" grpId="0" animBg="1"/>
      <p:bldP spid="174165" grpId="0" animBg="1"/>
      <p:bldP spid="174166" grpId="0" animBg="1"/>
      <p:bldP spid="174167" grpId="0" animBg="1"/>
      <p:bldP spid="174168" grpId="0" animBg="1"/>
      <p:bldP spid="174169" grpId="0" animBg="1"/>
      <p:bldP spid="174170" grpId="0" animBg="1"/>
      <p:bldP spid="174171" grpId="0" animBg="1"/>
      <p:bldP spid="174172" grpId="0" animBg="1"/>
      <p:bldP spid="174173" grpId="0" animBg="1"/>
      <p:bldP spid="174174" grpId="0" animBg="1"/>
      <p:bldP spid="174175" grpId="0" animBg="1"/>
      <p:bldP spid="174176" grpId="0" animBg="1"/>
      <p:bldP spid="174177" grpId="0" animBg="1"/>
      <p:bldP spid="174178" grpId="0" animBg="1"/>
      <p:bldP spid="174179" grpId="0" animBg="1"/>
      <p:bldP spid="174180" grpId="0" animBg="1"/>
      <p:bldP spid="174181" grpId="0" animBg="1"/>
      <p:bldP spid="174182" grpId="0" animBg="1"/>
      <p:bldP spid="174183" grpId="0" animBg="1"/>
      <p:bldP spid="174184" grpId="0" animBg="1"/>
      <p:bldP spid="17418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4"/>
          <p:cNvSpPr>
            <a:spLocks noChangeArrowheads="1"/>
          </p:cNvSpPr>
          <p:nvPr/>
        </p:nvSpPr>
        <p:spPr bwMode="auto">
          <a:xfrm>
            <a:off x="381000" y="2895600"/>
            <a:ext cx="84582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2400">
                <a:solidFill>
                  <a:schemeClr val="bg1"/>
                </a:solidFill>
                <a:latin typeface="Comic Sans MS" pitchFamily="66" charset="0"/>
              </a:defRPr>
            </a:lvl1pPr>
            <a:lvl2pPr marL="742950" indent="-285750" algn="l">
              <a:spcBef>
                <a:spcPct val="20000"/>
              </a:spcBef>
              <a:buChar char="–"/>
              <a:defRPr sz="2400">
                <a:solidFill>
                  <a:schemeClr val="bg1"/>
                </a:solidFill>
                <a:latin typeface="Comic Sans MS" pitchFamily="66" charset="0"/>
              </a:defRPr>
            </a:lvl2pPr>
            <a:lvl3pPr marL="1143000" indent="-228600" algn="l">
              <a:spcBef>
                <a:spcPct val="20000"/>
              </a:spcBef>
              <a:buChar char="•"/>
              <a:defRPr sz="2400">
                <a:solidFill>
                  <a:schemeClr val="bg1"/>
                </a:solidFill>
                <a:latin typeface="Comic Sans MS" pitchFamily="66" charset="0"/>
              </a:defRPr>
            </a:lvl3pPr>
            <a:lvl4pPr marL="1600200" indent="-228600" algn="l">
              <a:spcBef>
                <a:spcPct val="20000"/>
              </a:spcBef>
              <a:buChar char="–"/>
              <a:defRPr sz="2400">
                <a:solidFill>
                  <a:schemeClr val="bg1"/>
                </a:solidFill>
                <a:latin typeface="Comic Sans MS" pitchFamily="66" charset="0"/>
              </a:defRPr>
            </a:lvl4pPr>
            <a:lvl5pPr marL="2057400" indent="-228600" algn="l">
              <a:spcBef>
                <a:spcPct val="20000"/>
              </a:spcBef>
              <a:buChar char="»"/>
              <a:defRPr sz="2400">
                <a:solidFill>
                  <a:schemeClr val="bg1"/>
                </a:solidFill>
                <a:latin typeface="Comic Sans MS" pitchFamily="66" charset="0"/>
              </a:defRPr>
            </a:lvl5pPr>
            <a:lvl6pPr marL="2514600" indent="-228600" eaLnBrk="0" fontAlgn="base" hangingPunct="0">
              <a:spcBef>
                <a:spcPct val="20000"/>
              </a:spcBef>
              <a:spcAft>
                <a:spcPct val="0"/>
              </a:spcAft>
              <a:buChar char="»"/>
              <a:defRPr sz="2400">
                <a:solidFill>
                  <a:schemeClr val="bg1"/>
                </a:solidFill>
                <a:latin typeface="Comic Sans MS" pitchFamily="66" charset="0"/>
              </a:defRPr>
            </a:lvl6pPr>
            <a:lvl7pPr marL="2971800" indent="-228600" eaLnBrk="0" fontAlgn="base" hangingPunct="0">
              <a:spcBef>
                <a:spcPct val="20000"/>
              </a:spcBef>
              <a:spcAft>
                <a:spcPct val="0"/>
              </a:spcAft>
              <a:buChar char="»"/>
              <a:defRPr sz="2400">
                <a:solidFill>
                  <a:schemeClr val="bg1"/>
                </a:solidFill>
                <a:latin typeface="Comic Sans MS" pitchFamily="66" charset="0"/>
              </a:defRPr>
            </a:lvl7pPr>
            <a:lvl8pPr marL="3429000" indent="-228600" eaLnBrk="0" fontAlgn="base" hangingPunct="0">
              <a:spcBef>
                <a:spcPct val="20000"/>
              </a:spcBef>
              <a:spcAft>
                <a:spcPct val="0"/>
              </a:spcAft>
              <a:buChar char="»"/>
              <a:defRPr sz="2400">
                <a:solidFill>
                  <a:schemeClr val="bg1"/>
                </a:solidFill>
                <a:latin typeface="Comic Sans MS" pitchFamily="66" charset="0"/>
              </a:defRPr>
            </a:lvl8pPr>
            <a:lvl9pPr marL="3886200" indent="-228600" eaLnBrk="0" fontAlgn="base" hangingPunct="0">
              <a:spcBef>
                <a:spcPct val="20000"/>
              </a:spcBef>
              <a:spcAft>
                <a:spcPct val="0"/>
              </a:spcAft>
              <a:buChar char="»"/>
              <a:defRPr sz="2400">
                <a:solidFill>
                  <a:schemeClr val="bg1"/>
                </a:solidFill>
                <a:latin typeface="Comic Sans MS" pitchFamily="66" charset="0"/>
              </a:defRPr>
            </a:lvl9pPr>
          </a:lstStyle>
          <a:p>
            <a:pPr eaLnBrk="0" fontAlgn="base" hangingPunct="0">
              <a:spcAft>
                <a:spcPct val="0"/>
              </a:spcAft>
            </a:pPr>
            <a:r>
              <a:rPr lang="en-US" altLang="en-US" sz="3200" b="1" smtClean="0">
                <a:solidFill>
                  <a:srgbClr val="000000"/>
                </a:solidFill>
                <a:latin typeface="Arial" pitchFamily="34" charset="0"/>
                <a:cs typeface="Arial" pitchFamily="34" charset="0"/>
              </a:rPr>
              <a:t>Mendeleev</a:t>
            </a:r>
            <a:r>
              <a:rPr lang="en-US" altLang="en-US" sz="3200" smtClean="0">
                <a:solidFill>
                  <a:srgbClr val="000000"/>
                </a:solidFill>
                <a:latin typeface="Arial" pitchFamily="34" charset="0"/>
                <a:cs typeface="Arial" pitchFamily="34" charset="0"/>
              </a:rPr>
              <a:t> (1869) Organized elements according to atomic weights </a:t>
            </a:r>
            <a:r>
              <a:rPr lang="en-US" altLang="en-US" sz="3200" i="1" u="sng" smtClean="0">
                <a:solidFill>
                  <a:srgbClr val="000000"/>
                </a:solidFill>
                <a:latin typeface="Arial" pitchFamily="34" charset="0"/>
                <a:cs typeface="Arial" pitchFamily="34" charset="0"/>
              </a:rPr>
              <a:t>BUT</a:t>
            </a:r>
            <a:r>
              <a:rPr lang="en-US" altLang="en-US" sz="3200" smtClean="0">
                <a:solidFill>
                  <a:srgbClr val="000000"/>
                </a:solidFill>
                <a:latin typeface="Arial" pitchFamily="34" charset="0"/>
                <a:cs typeface="Arial" pitchFamily="34" charset="0"/>
              </a:rPr>
              <a:t> switched numerous elements around to “fit” characteristics of a different group!   (Te &amp; I)  Left gaps where he hypothesized new elements would be found and Fit IN (gallium  &amp; the Nobel Gases)</a:t>
            </a:r>
          </a:p>
        </p:txBody>
      </p:sp>
      <p:pic>
        <p:nvPicPr>
          <p:cNvPr id="23555" name="Picture 6" descr="mendeleev">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0"/>
            <a:ext cx="2097088"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95930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3188">
                                            <p:txEl>
                                              <p:pRg st="0" end="0"/>
                                            </p:txEl>
                                          </p:spTgt>
                                        </p:tgtEl>
                                        <p:attrNameLst>
                                          <p:attrName>style.visibility</p:attrName>
                                        </p:attrNameLst>
                                      </p:cBhvr>
                                      <p:to>
                                        <p:strVal val="visible"/>
                                      </p:to>
                                    </p:set>
                                    <p:animEffect transition="in" filter="box(in)">
                                      <p:cBhvr>
                                        <p:cTn id="7" dur="500"/>
                                        <p:tgtEl>
                                          <p:spTgt spid="931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04800"/>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smtClean="0">
                <a:solidFill>
                  <a:schemeClr val="tx2"/>
                </a:solidFill>
                <a:effectLst/>
              </a:rPr>
              <a:t>Mendeleevs Table (1871)</a:t>
            </a:r>
          </a:p>
        </p:txBody>
      </p:sp>
      <p:sp>
        <p:nvSpPr>
          <p:cNvPr id="70659" name="Rectangle 3"/>
          <p:cNvSpPr>
            <a:spLocks noGrp="1" noChangeArrowheads="1"/>
          </p:cNvSpPr>
          <p:nvPr>
            <p:ph type="body" idx="1"/>
          </p:nvPr>
        </p:nvSpPr>
        <p:spPr>
          <a:xfrm>
            <a:off x="685800" y="990600"/>
            <a:ext cx="7772400"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smtClean="0">
                <a:solidFill>
                  <a:schemeClr val="tx2"/>
                </a:solidFill>
                <a:effectLst/>
              </a:rPr>
              <a:t>Periodic Law- The physical and chemical properties of the elements are periodic functions of their atomic numbers ( repeat at regular intervals)</a:t>
            </a:r>
          </a:p>
          <a:p>
            <a:pPr>
              <a:buFontTx/>
              <a:buNone/>
            </a:pPr>
            <a:endParaRPr lang="en-US" altLang="en-US" sz="2800" smtClean="0">
              <a:solidFill>
                <a:schemeClr val="tx2"/>
              </a:solidFill>
              <a:effectLst/>
            </a:endParaRPr>
          </a:p>
          <a:p>
            <a:pPr>
              <a:buFontTx/>
              <a:buNone/>
            </a:pPr>
            <a:endParaRPr lang="en-US" altLang="en-US" smtClean="0">
              <a:effectLst/>
            </a:endParaRPr>
          </a:p>
        </p:txBody>
      </p:sp>
      <p:sp>
        <p:nvSpPr>
          <p:cNvPr id="70660" name="Text Box 4"/>
          <p:cNvSpPr txBox="1">
            <a:spLocks noChangeArrowheads="1"/>
          </p:cNvSpPr>
          <p:nvPr/>
        </p:nvSpPr>
        <p:spPr bwMode="auto">
          <a:xfrm>
            <a:off x="5410200" y="3200400"/>
            <a:ext cx="3429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2400">
                <a:solidFill>
                  <a:schemeClr val="bg1"/>
                </a:solidFill>
                <a:latin typeface="Comic Sans MS" pitchFamily="66" charset="0"/>
              </a:defRPr>
            </a:lvl1pPr>
            <a:lvl2pPr marL="742950" indent="-285750" algn="l">
              <a:spcBef>
                <a:spcPct val="20000"/>
              </a:spcBef>
              <a:buChar char="–"/>
              <a:defRPr sz="2400">
                <a:solidFill>
                  <a:schemeClr val="bg1"/>
                </a:solidFill>
                <a:latin typeface="Comic Sans MS" pitchFamily="66" charset="0"/>
              </a:defRPr>
            </a:lvl2pPr>
            <a:lvl3pPr marL="1143000" indent="-228600" algn="l">
              <a:spcBef>
                <a:spcPct val="20000"/>
              </a:spcBef>
              <a:buChar char="•"/>
              <a:defRPr sz="2400">
                <a:solidFill>
                  <a:schemeClr val="bg1"/>
                </a:solidFill>
                <a:latin typeface="Comic Sans MS" pitchFamily="66" charset="0"/>
              </a:defRPr>
            </a:lvl3pPr>
            <a:lvl4pPr marL="1600200" indent="-228600" algn="l">
              <a:spcBef>
                <a:spcPct val="20000"/>
              </a:spcBef>
              <a:buChar char="–"/>
              <a:defRPr sz="2400">
                <a:solidFill>
                  <a:schemeClr val="bg1"/>
                </a:solidFill>
                <a:latin typeface="Comic Sans MS" pitchFamily="66" charset="0"/>
              </a:defRPr>
            </a:lvl4pPr>
            <a:lvl5pPr marL="2057400" indent="-228600" algn="l">
              <a:spcBef>
                <a:spcPct val="20000"/>
              </a:spcBef>
              <a:buChar char="»"/>
              <a:defRPr sz="2400">
                <a:solidFill>
                  <a:schemeClr val="bg1"/>
                </a:solidFill>
                <a:latin typeface="Comic Sans MS" pitchFamily="66" charset="0"/>
              </a:defRPr>
            </a:lvl5pPr>
            <a:lvl6pPr marL="2514600" indent="-228600" eaLnBrk="0" fontAlgn="base" hangingPunct="0">
              <a:spcBef>
                <a:spcPct val="20000"/>
              </a:spcBef>
              <a:spcAft>
                <a:spcPct val="0"/>
              </a:spcAft>
              <a:buChar char="»"/>
              <a:defRPr sz="2400">
                <a:solidFill>
                  <a:schemeClr val="bg1"/>
                </a:solidFill>
                <a:latin typeface="Comic Sans MS" pitchFamily="66" charset="0"/>
              </a:defRPr>
            </a:lvl6pPr>
            <a:lvl7pPr marL="2971800" indent="-228600" eaLnBrk="0" fontAlgn="base" hangingPunct="0">
              <a:spcBef>
                <a:spcPct val="20000"/>
              </a:spcBef>
              <a:spcAft>
                <a:spcPct val="0"/>
              </a:spcAft>
              <a:buChar char="»"/>
              <a:defRPr sz="2400">
                <a:solidFill>
                  <a:schemeClr val="bg1"/>
                </a:solidFill>
                <a:latin typeface="Comic Sans MS" pitchFamily="66" charset="0"/>
              </a:defRPr>
            </a:lvl7pPr>
            <a:lvl8pPr marL="3429000" indent="-228600" eaLnBrk="0" fontAlgn="base" hangingPunct="0">
              <a:spcBef>
                <a:spcPct val="20000"/>
              </a:spcBef>
              <a:spcAft>
                <a:spcPct val="0"/>
              </a:spcAft>
              <a:buChar char="»"/>
              <a:defRPr sz="2400">
                <a:solidFill>
                  <a:schemeClr val="bg1"/>
                </a:solidFill>
                <a:latin typeface="Comic Sans MS" pitchFamily="66" charset="0"/>
              </a:defRPr>
            </a:lvl8pPr>
            <a:lvl9pPr marL="3886200" indent="-228600" eaLnBrk="0" fontAlgn="base" hangingPunct="0">
              <a:spcBef>
                <a:spcPct val="20000"/>
              </a:spcBef>
              <a:spcAft>
                <a:spcPct val="0"/>
              </a:spcAft>
              <a:buChar char="»"/>
              <a:defRPr sz="2400">
                <a:solidFill>
                  <a:schemeClr val="bg1"/>
                </a:solidFill>
                <a:latin typeface="Comic Sans MS" pitchFamily="66" charset="0"/>
              </a:defRPr>
            </a:lvl9pPr>
          </a:lstStyle>
          <a:p>
            <a:pPr algn="ctr">
              <a:spcBef>
                <a:spcPct val="50000"/>
              </a:spcBef>
              <a:buFontTx/>
              <a:buNone/>
            </a:pPr>
            <a:r>
              <a:rPr lang="en-US" altLang="en-US" sz="2000" b="0">
                <a:solidFill>
                  <a:schemeClr val="tx2"/>
                </a:solidFill>
              </a:rPr>
              <a:t>Periodicity- Patterns  evolve</a:t>
            </a:r>
          </a:p>
        </p:txBody>
      </p:sp>
      <p:pic>
        <p:nvPicPr>
          <p:cNvPr id="25605" name="Picture 6" descr="danc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267200"/>
            <a:ext cx="186372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8" descr="m5f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276600"/>
            <a:ext cx="4800600"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5059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70660"/>
                                        </p:tgtEl>
                                        <p:attrNameLst>
                                          <p:attrName>style.visibility</p:attrName>
                                        </p:attrNameLst>
                                      </p:cBhvr>
                                      <p:to>
                                        <p:strVal val="visible"/>
                                      </p:to>
                                    </p:set>
                                    <p:anim calcmode="lin" valueType="num">
                                      <p:cBhvr additive="base">
                                        <p:cTn id="13" dur="500" fill="hold"/>
                                        <p:tgtEl>
                                          <p:spTgt spid="70660"/>
                                        </p:tgtEl>
                                        <p:attrNameLst>
                                          <p:attrName>ppt_x</p:attrName>
                                        </p:attrNameLst>
                                      </p:cBhvr>
                                      <p:tavLst>
                                        <p:tav tm="0">
                                          <p:val>
                                            <p:strVal val="1+#ppt_w/2"/>
                                          </p:val>
                                        </p:tav>
                                        <p:tav tm="100000">
                                          <p:val>
                                            <p:strVal val="#ppt_x"/>
                                          </p:val>
                                        </p:tav>
                                      </p:tavLst>
                                    </p:anim>
                                    <p:anim calcmode="lin" valueType="num">
                                      <p:cBhvr additive="base">
                                        <p:cTn id="14" dur="500" fill="hold"/>
                                        <p:tgtEl>
                                          <p:spTgt spid="706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utoUpdateAnimBg="0"/>
      <p:bldP spid="7066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Pure Substances</a:t>
            </a:r>
            <a:endParaRPr lang="en-US" dirty="0"/>
          </a:p>
        </p:txBody>
      </p:sp>
      <p:sp>
        <p:nvSpPr>
          <p:cNvPr id="3" name="Content Placeholder 2"/>
          <p:cNvSpPr>
            <a:spLocks noGrp="1"/>
          </p:cNvSpPr>
          <p:nvPr>
            <p:ph idx="1"/>
          </p:nvPr>
        </p:nvSpPr>
        <p:spPr>
          <a:xfrm>
            <a:off x="779462" y="1428934"/>
            <a:ext cx="7581901" cy="5027730"/>
          </a:xfrm>
        </p:spPr>
        <p:txBody>
          <a:bodyPr>
            <a:noAutofit/>
          </a:bodyPr>
          <a:lstStyle/>
          <a:p>
            <a:r>
              <a:rPr lang="en-US" sz="3200" dirty="0" smtClean="0"/>
              <a:t>Elements and compounds are pure substances.</a:t>
            </a:r>
          </a:p>
          <a:p>
            <a:r>
              <a:rPr lang="en-US" sz="3200" dirty="0" smtClean="0"/>
              <a:t>Pure substances have a uniform and defined composition.</a:t>
            </a:r>
          </a:p>
          <a:p>
            <a:pPr lvl="1"/>
            <a:r>
              <a:rPr lang="en-US" sz="2800" dirty="0" smtClean="0"/>
              <a:t>Atoms of Helium always have 2 protons, 2 neutrons and 2 electrons. </a:t>
            </a:r>
          </a:p>
          <a:p>
            <a:pPr lvl="1"/>
            <a:r>
              <a:rPr lang="en-US" sz="2800" dirty="0" smtClean="0"/>
              <a:t>Sugar, glucose, always has 6 carbon atoms, 12 hydrogen atoms, and 6 oxygen atoms.</a:t>
            </a:r>
          </a:p>
          <a:p>
            <a:r>
              <a:rPr lang="en-US" sz="3200" dirty="0" smtClean="0"/>
              <a:t>Pure Substances also have distinct properties.</a:t>
            </a:r>
          </a:p>
        </p:txBody>
      </p:sp>
    </p:spTree>
    <p:extLst>
      <p:ext uri="{BB962C8B-B14F-4D97-AF65-F5344CB8AC3E}">
        <p14:creationId xmlns:p14="http://schemas.microsoft.com/office/powerpoint/2010/main" val="13786606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22860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solidFill>
                  <a:srgbClr val="FF0000"/>
                </a:solidFill>
                <a:effectLst/>
              </a:rPr>
              <a:t>History Continues</a:t>
            </a:r>
          </a:p>
        </p:txBody>
      </p:sp>
      <p:sp>
        <p:nvSpPr>
          <p:cNvPr id="71683" name="Rectangle 3"/>
          <p:cNvSpPr>
            <a:spLocks noGrp="1" noChangeArrowheads="1"/>
          </p:cNvSpPr>
          <p:nvPr>
            <p:ph type="body" idx="1"/>
          </p:nvPr>
        </p:nvSpPr>
        <p:spPr>
          <a:xfrm>
            <a:off x="228600" y="1066800"/>
            <a:ext cx="86106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2800" b="1" smtClean="0">
                <a:solidFill>
                  <a:schemeClr val="tx2"/>
                </a:solidFill>
                <a:effectLst/>
              </a:rPr>
              <a:t>Strutt and Ramsey-</a:t>
            </a:r>
            <a:r>
              <a:rPr lang="en-US" altLang="en-US" sz="2800" smtClean="0">
                <a:solidFill>
                  <a:schemeClr val="tx2"/>
                </a:solidFill>
                <a:effectLst/>
              </a:rPr>
              <a:t> (1894) Found Noble Gaes and add a new “group” to Periodic Table- Mendeleev hypothesized would be there</a:t>
            </a:r>
          </a:p>
          <a:p>
            <a:pPr>
              <a:lnSpc>
                <a:spcPct val="90000"/>
              </a:lnSpc>
              <a:buFontTx/>
              <a:buNone/>
            </a:pPr>
            <a:endParaRPr lang="en-US" altLang="en-US" sz="2800" smtClean="0">
              <a:solidFill>
                <a:schemeClr val="tx2"/>
              </a:solidFill>
              <a:effectLst/>
            </a:endParaRPr>
          </a:p>
          <a:p>
            <a:pPr>
              <a:lnSpc>
                <a:spcPct val="90000"/>
              </a:lnSpc>
            </a:pPr>
            <a:endParaRPr lang="en-US" altLang="en-US" smtClean="0">
              <a:solidFill>
                <a:schemeClr val="tx2"/>
              </a:solidFill>
              <a:effectLst/>
            </a:endParaRPr>
          </a:p>
          <a:p>
            <a:pPr>
              <a:lnSpc>
                <a:spcPct val="90000"/>
              </a:lnSpc>
            </a:pPr>
            <a:endParaRPr lang="en-US" altLang="en-US" sz="2000" smtClean="0">
              <a:solidFill>
                <a:schemeClr val="tx2"/>
              </a:solidFill>
              <a:effectLst/>
            </a:endParaRPr>
          </a:p>
          <a:p>
            <a:pPr>
              <a:lnSpc>
                <a:spcPct val="90000"/>
              </a:lnSpc>
              <a:buFontTx/>
              <a:buNone/>
            </a:pPr>
            <a:endParaRPr lang="en-US" altLang="en-US" sz="2000" smtClean="0">
              <a:solidFill>
                <a:schemeClr val="tx2"/>
              </a:solidFill>
              <a:effectLst/>
            </a:endParaRPr>
          </a:p>
        </p:txBody>
      </p:sp>
      <p:sp>
        <p:nvSpPr>
          <p:cNvPr id="71685" name="Text Box 5"/>
          <p:cNvSpPr txBox="1">
            <a:spLocks noChangeArrowheads="1"/>
          </p:cNvSpPr>
          <p:nvPr/>
        </p:nvSpPr>
        <p:spPr bwMode="auto">
          <a:xfrm>
            <a:off x="228600" y="3886200"/>
            <a:ext cx="8382000"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2400">
                <a:solidFill>
                  <a:schemeClr val="bg1"/>
                </a:solidFill>
                <a:latin typeface="Comic Sans MS" pitchFamily="66" charset="0"/>
              </a:defRPr>
            </a:lvl1pPr>
            <a:lvl2pPr marL="742950" indent="-285750" algn="l">
              <a:spcBef>
                <a:spcPct val="20000"/>
              </a:spcBef>
              <a:buChar char="–"/>
              <a:defRPr sz="2400">
                <a:solidFill>
                  <a:schemeClr val="bg1"/>
                </a:solidFill>
                <a:latin typeface="Comic Sans MS" pitchFamily="66" charset="0"/>
              </a:defRPr>
            </a:lvl2pPr>
            <a:lvl3pPr marL="1143000" indent="-228600" algn="l">
              <a:spcBef>
                <a:spcPct val="20000"/>
              </a:spcBef>
              <a:buChar char="•"/>
              <a:defRPr sz="2400">
                <a:solidFill>
                  <a:schemeClr val="bg1"/>
                </a:solidFill>
                <a:latin typeface="Comic Sans MS" pitchFamily="66" charset="0"/>
              </a:defRPr>
            </a:lvl3pPr>
            <a:lvl4pPr marL="1600200" indent="-228600" algn="l">
              <a:spcBef>
                <a:spcPct val="20000"/>
              </a:spcBef>
              <a:buChar char="–"/>
              <a:defRPr sz="2400">
                <a:solidFill>
                  <a:schemeClr val="bg1"/>
                </a:solidFill>
                <a:latin typeface="Comic Sans MS" pitchFamily="66" charset="0"/>
              </a:defRPr>
            </a:lvl4pPr>
            <a:lvl5pPr marL="2057400" indent="-228600" algn="l">
              <a:spcBef>
                <a:spcPct val="20000"/>
              </a:spcBef>
              <a:buChar char="»"/>
              <a:defRPr sz="2400">
                <a:solidFill>
                  <a:schemeClr val="bg1"/>
                </a:solidFill>
                <a:latin typeface="Comic Sans MS" pitchFamily="66" charset="0"/>
              </a:defRPr>
            </a:lvl5pPr>
            <a:lvl6pPr marL="2514600" indent="-228600" eaLnBrk="0" fontAlgn="base" hangingPunct="0">
              <a:spcBef>
                <a:spcPct val="20000"/>
              </a:spcBef>
              <a:spcAft>
                <a:spcPct val="0"/>
              </a:spcAft>
              <a:buChar char="»"/>
              <a:defRPr sz="2400">
                <a:solidFill>
                  <a:schemeClr val="bg1"/>
                </a:solidFill>
                <a:latin typeface="Comic Sans MS" pitchFamily="66" charset="0"/>
              </a:defRPr>
            </a:lvl6pPr>
            <a:lvl7pPr marL="2971800" indent="-228600" eaLnBrk="0" fontAlgn="base" hangingPunct="0">
              <a:spcBef>
                <a:spcPct val="20000"/>
              </a:spcBef>
              <a:spcAft>
                <a:spcPct val="0"/>
              </a:spcAft>
              <a:buChar char="»"/>
              <a:defRPr sz="2400">
                <a:solidFill>
                  <a:schemeClr val="bg1"/>
                </a:solidFill>
                <a:latin typeface="Comic Sans MS" pitchFamily="66" charset="0"/>
              </a:defRPr>
            </a:lvl7pPr>
            <a:lvl8pPr marL="3429000" indent="-228600" eaLnBrk="0" fontAlgn="base" hangingPunct="0">
              <a:spcBef>
                <a:spcPct val="20000"/>
              </a:spcBef>
              <a:spcAft>
                <a:spcPct val="0"/>
              </a:spcAft>
              <a:buChar char="»"/>
              <a:defRPr sz="2400">
                <a:solidFill>
                  <a:schemeClr val="bg1"/>
                </a:solidFill>
                <a:latin typeface="Comic Sans MS" pitchFamily="66" charset="0"/>
              </a:defRPr>
            </a:lvl8pPr>
            <a:lvl9pPr marL="3886200" indent="-228600" eaLnBrk="0" fontAlgn="base" hangingPunct="0">
              <a:spcBef>
                <a:spcPct val="20000"/>
              </a:spcBef>
              <a:spcAft>
                <a:spcPct val="0"/>
              </a:spcAft>
              <a:buChar char="»"/>
              <a:defRPr sz="2400">
                <a:solidFill>
                  <a:schemeClr val="bg1"/>
                </a:solidFill>
                <a:latin typeface="Comic Sans MS" pitchFamily="66" charset="0"/>
              </a:defRPr>
            </a:lvl9pPr>
          </a:lstStyle>
          <a:p>
            <a:pPr>
              <a:lnSpc>
                <a:spcPct val="90000"/>
              </a:lnSpc>
            </a:pPr>
            <a:r>
              <a:rPr lang="en-US" altLang="en-US" sz="2800">
                <a:solidFill>
                  <a:schemeClr val="tx2"/>
                </a:solidFill>
              </a:rPr>
              <a:t>Mosely (1911)</a:t>
            </a:r>
            <a:r>
              <a:rPr lang="en-US" altLang="en-US" sz="2800" b="0">
                <a:solidFill>
                  <a:schemeClr val="tx2"/>
                </a:solidFill>
              </a:rPr>
              <a:t> used x-rays to count protons in nucleus added Atomic Number to table  Gave Experimental justifications for Mendeleevs Table (switching elements around)</a:t>
            </a:r>
          </a:p>
          <a:p>
            <a:pPr algn="ctr">
              <a:lnSpc>
                <a:spcPct val="90000"/>
              </a:lnSpc>
            </a:pPr>
            <a:endParaRPr lang="en-US" altLang="en-US" sz="2800" b="0">
              <a:solidFill>
                <a:srgbClr val="FF0000"/>
              </a:solidFill>
            </a:endParaRPr>
          </a:p>
          <a:p>
            <a:pPr algn="ctr">
              <a:spcBef>
                <a:spcPct val="50000"/>
              </a:spcBef>
              <a:buFontTx/>
              <a:buNone/>
            </a:pPr>
            <a:endParaRPr lang="en-US" altLang="en-US" sz="1800">
              <a:solidFill>
                <a:schemeClr val="tx1"/>
              </a:solidFill>
              <a:latin typeface="Arial" pitchFamily="34" charset="0"/>
            </a:endParaRPr>
          </a:p>
        </p:txBody>
      </p:sp>
      <p:pic>
        <p:nvPicPr>
          <p:cNvPr id="71688" name="Picture 8" descr="noble_gas_discharg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590800"/>
            <a:ext cx="1417638"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0" name="Picture 10" descr="mars_xra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5105400"/>
            <a:ext cx="14859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5818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71688"/>
                                        </p:tgtEl>
                                        <p:attrNameLst>
                                          <p:attrName>style.visibility</p:attrName>
                                        </p:attrNameLst>
                                      </p:cBhvr>
                                      <p:to>
                                        <p:strVal val="visible"/>
                                      </p:to>
                                    </p:set>
                                    <p:animEffect transition="in" filter="box(in)">
                                      <p:cBhvr>
                                        <p:cTn id="13" dur="500"/>
                                        <p:tgtEl>
                                          <p:spTgt spid="7168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71685"/>
                                        </p:tgtEl>
                                        <p:attrNameLst>
                                          <p:attrName>style.visibility</p:attrName>
                                        </p:attrNameLst>
                                      </p:cBhvr>
                                      <p:to>
                                        <p:strVal val="visible"/>
                                      </p:to>
                                    </p:set>
                                    <p:animEffect transition="in" filter="checkerboard(across)">
                                      <p:cBhvr>
                                        <p:cTn id="18" dur="500"/>
                                        <p:tgtEl>
                                          <p:spTgt spid="7168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9" presetClass="entr" presetSubtype="10" fill="hold" nodeType="clickEffect">
                                  <p:stCondLst>
                                    <p:cond delay="0"/>
                                  </p:stCondLst>
                                  <p:childTnLst>
                                    <p:set>
                                      <p:cBhvr>
                                        <p:cTn id="22" dur="1" fill="hold">
                                          <p:stCondLst>
                                            <p:cond delay="0"/>
                                          </p:stCondLst>
                                        </p:cTn>
                                        <p:tgtEl>
                                          <p:spTgt spid="71690"/>
                                        </p:tgtEl>
                                        <p:attrNameLst>
                                          <p:attrName>style.visibility</p:attrName>
                                        </p:attrNameLst>
                                      </p:cBhvr>
                                      <p:to>
                                        <p:strVal val="visible"/>
                                      </p:to>
                                    </p:set>
                                    <p:anim calcmode="lin" valueType="num">
                                      <p:cBhvr>
                                        <p:cTn id="23" dur="5000" fill="hold"/>
                                        <p:tgtEl>
                                          <p:spTgt spid="71690"/>
                                        </p:tgtEl>
                                        <p:attrNameLst>
                                          <p:attrName>ppt_w</p:attrName>
                                        </p:attrNameLst>
                                      </p:cBhvr>
                                      <p:tavLst>
                                        <p:tav tm="0" fmla="#ppt_w*sin(2.5*pi*$)">
                                          <p:val>
                                            <p:fltVal val="0"/>
                                          </p:val>
                                        </p:tav>
                                        <p:tav tm="100000">
                                          <p:val>
                                            <p:fltVal val="1"/>
                                          </p:val>
                                        </p:tav>
                                      </p:tavLst>
                                    </p:anim>
                                    <p:anim calcmode="lin" valueType="num">
                                      <p:cBhvr>
                                        <p:cTn id="24" dur="5000" fill="hold"/>
                                        <p:tgtEl>
                                          <p:spTgt spid="7169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autoUpdateAnimBg="0"/>
      <p:bldP spid="71685"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685800" y="304800"/>
            <a:ext cx="7772400" cy="609600"/>
          </a:xfrm>
        </p:spPr>
        <p:txBody>
          <a:bodyPr/>
          <a:lstStyle/>
          <a:p>
            <a:pPr>
              <a:defRPr/>
            </a:pPr>
            <a:r>
              <a:rPr lang="en-US" b="0" smtClean="0">
                <a:solidFill>
                  <a:schemeClr val="tx2"/>
                </a:solidFill>
                <a:effectLst>
                  <a:outerShdw blurRad="38100" dist="38100" dir="2700000" algn="tl">
                    <a:srgbClr val="FFFFFF"/>
                  </a:outerShdw>
                </a:effectLst>
              </a:rPr>
              <a:t>Properties of Metals</a:t>
            </a:r>
          </a:p>
        </p:txBody>
      </p:sp>
      <p:sp>
        <p:nvSpPr>
          <p:cNvPr id="139267" name="Text Box 3"/>
          <p:cNvSpPr txBox="1">
            <a:spLocks noChangeArrowheads="1"/>
          </p:cNvSpPr>
          <p:nvPr/>
        </p:nvSpPr>
        <p:spPr bwMode="auto">
          <a:xfrm>
            <a:off x="762000" y="1143000"/>
            <a:ext cx="4648200" cy="426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2400">
                <a:solidFill>
                  <a:schemeClr val="bg1"/>
                </a:solidFill>
                <a:latin typeface="Comic Sans MS" pitchFamily="66" charset="0"/>
              </a:defRPr>
            </a:lvl1pPr>
            <a:lvl2pPr marL="742950" indent="-285750" algn="l">
              <a:spcBef>
                <a:spcPct val="20000"/>
              </a:spcBef>
              <a:buChar char="–"/>
              <a:defRPr sz="2400">
                <a:solidFill>
                  <a:schemeClr val="bg1"/>
                </a:solidFill>
                <a:latin typeface="Comic Sans MS" pitchFamily="66" charset="0"/>
              </a:defRPr>
            </a:lvl2pPr>
            <a:lvl3pPr marL="1143000" indent="-228600" algn="l">
              <a:spcBef>
                <a:spcPct val="20000"/>
              </a:spcBef>
              <a:buChar char="•"/>
              <a:defRPr sz="2400">
                <a:solidFill>
                  <a:schemeClr val="bg1"/>
                </a:solidFill>
                <a:latin typeface="Comic Sans MS" pitchFamily="66" charset="0"/>
              </a:defRPr>
            </a:lvl3pPr>
            <a:lvl4pPr marL="1600200" indent="-228600" algn="l">
              <a:spcBef>
                <a:spcPct val="20000"/>
              </a:spcBef>
              <a:buChar char="–"/>
              <a:defRPr sz="2400">
                <a:solidFill>
                  <a:schemeClr val="bg1"/>
                </a:solidFill>
                <a:latin typeface="Comic Sans MS" pitchFamily="66" charset="0"/>
              </a:defRPr>
            </a:lvl4pPr>
            <a:lvl5pPr marL="2057400" indent="-228600" algn="l">
              <a:spcBef>
                <a:spcPct val="20000"/>
              </a:spcBef>
              <a:buChar char="»"/>
              <a:defRPr sz="2400">
                <a:solidFill>
                  <a:schemeClr val="bg1"/>
                </a:solidFill>
                <a:latin typeface="Comic Sans MS" pitchFamily="66" charset="0"/>
              </a:defRPr>
            </a:lvl5pPr>
            <a:lvl6pPr marL="2514600" indent="-228600" eaLnBrk="0" fontAlgn="base" hangingPunct="0">
              <a:spcBef>
                <a:spcPct val="20000"/>
              </a:spcBef>
              <a:spcAft>
                <a:spcPct val="0"/>
              </a:spcAft>
              <a:buChar char="»"/>
              <a:defRPr sz="2400">
                <a:solidFill>
                  <a:schemeClr val="bg1"/>
                </a:solidFill>
                <a:latin typeface="Comic Sans MS" pitchFamily="66" charset="0"/>
              </a:defRPr>
            </a:lvl6pPr>
            <a:lvl7pPr marL="2971800" indent="-228600" eaLnBrk="0" fontAlgn="base" hangingPunct="0">
              <a:spcBef>
                <a:spcPct val="20000"/>
              </a:spcBef>
              <a:spcAft>
                <a:spcPct val="0"/>
              </a:spcAft>
              <a:buChar char="»"/>
              <a:defRPr sz="2400">
                <a:solidFill>
                  <a:schemeClr val="bg1"/>
                </a:solidFill>
                <a:latin typeface="Comic Sans MS" pitchFamily="66" charset="0"/>
              </a:defRPr>
            </a:lvl7pPr>
            <a:lvl8pPr marL="3429000" indent="-228600" eaLnBrk="0" fontAlgn="base" hangingPunct="0">
              <a:spcBef>
                <a:spcPct val="20000"/>
              </a:spcBef>
              <a:spcAft>
                <a:spcPct val="0"/>
              </a:spcAft>
              <a:buChar char="»"/>
              <a:defRPr sz="2400">
                <a:solidFill>
                  <a:schemeClr val="bg1"/>
                </a:solidFill>
                <a:latin typeface="Comic Sans MS" pitchFamily="66" charset="0"/>
              </a:defRPr>
            </a:lvl8pPr>
            <a:lvl9pPr marL="3886200" indent="-228600" eaLnBrk="0" fontAlgn="base" hangingPunct="0">
              <a:spcBef>
                <a:spcPct val="20000"/>
              </a:spcBef>
              <a:spcAft>
                <a:spcPct val="0"/>
              </a:spcAft>
              <a:buChar char="»"/>
              <a:defRPr sz="2400">
                <a:solidFill>
                  <a:schemeClr val="bg1"/>
                </a:solidFill>
                <a:latin typeface="Comic Sans MS" pitchFamily="66" charset="0"/>
              </a:defRPr>
            </a:lvl9pPr>
          </a:lstStyle>
          <a:p>
            <a:pPr eaLnBrk="1" hangingPunct="1">
              <a:spcBef>
                <a:spcPct val="50000"/>
              </a:spcBef>
              <a:buClr>
                <a:schemeClr val="accent1"/>
              </a:buClr>
              <a:buFont typeface="Wingdings" pitchFamily="2" charset="2"/>
              <a:buChar char="q"/>
            </a:pPr>
            <a:r>
              <a:rPr lang="en-US" altLang="en-US" dirty="0">
                <a:solidFill>
                  <a:schemeClr val="tx1"/>
                </a:solidFill>
              </a:rPr>
              <a:t> </a:t>
            </a:r>
            <a:r>
              <a:rPr lang="en-US" altLang="en-US" dirty="0">
                <a:solidFill>
                  <a:schemeClr val="tx2"/>
                </a:solidFill>
              </a:rPr>
              <a:t>Metals are good conductors of heat and electricity</a:t>
            </a:r>
          </a:p>
          <a:p>
            <a:pPr eaLnBrk="1" hangingPunct="1">
              <a:spcBef>
                <a:spcPct val="50000"/>
              </a:spcBef>
              <a:buClr>
                <a:schemeClr val="accent1"/>
              </a:buClr>
              <a:buFont typeface="Wingdings" pitchFamily="2" charset="2"/>
              <a:buChar char="q"/>
            </a:pPr>
            <a:r>
              <a:rPr lang="en-US" altLang="en-US" dirty="0">
                <a:solidFill>
                  <a:schemeClr val="tx2"/>
                </a:solidFill>
              </a:rPr>
              <a:t> Metals are malleable                         </a:t>
            </a:r>
            <a:r>
              <a:rPr lang="en-US" altLang="en-US" sz="1800" i="1" dirty="0">
                <a:solidFill>
                  <a:schemeClr val="tx2"/>
                </a:solidFill>
              </a:rPr>
              <a:t>(can be shaped)</a:t>
            </a:r>
          </a:p>
          <a:p>
            <a:pPr eaLnBrk="1" hangingPunct="1">
              <a:spcBef>
                <a:spcPct val="50000"/>
              </a:spcBef>
              <a:buClr>
                <a:schemeClr val="accent1"/>
              </a:buClr>
              <a:buFont typeface="Wingdings" pitchFamily="2" charset="2"/>
              <a:buChar char="q"/>
            </a:pPr>
            <a:r>
              <a:rPr lang="en-US" altLang="en-US" dirty="0">
                <a:solidFill>
                  <a:schemeClr val="tx2"/>
                </a:solidFill>
              </a:rPr>
              <a:t> Metals are ductile </a:t>
            </a:r>
            <a:r>
              <a:rPr lang="en-US" altLang="en-US" sz="1600" i="1" dirty="0">
                <a:solidFill>
                  <a:schemeClr val="tx2"/>
                </a:solidFill>
              </a:rPr>
              <a:t>(can be drawn into wires)</a:t>
            </a:r>
          </a:p>
          <a:p>
            <a:pPr eaLnBrk="1" hangingPunct="1">
              <a:spcBef>
                <a:spcPct val="50000"/>
              </a:spcBef>
              <a:buClr>
                <a:schemeClr val="accent1"/>
              </a:buClr>
              <a:buFont typeface="Wingdings" pitchFamily="2" charset="2"/>
              <a:buChar char="q"/>
            </a:pPr>
            <a:r>
              <a:rPr lang="en-US" altLang="en-US" dirty="0">
                <a:solidFill>
                  <a:schemeClr val="tx2"/>
                </a:solidFill>
              </a:rPr>
              <a:t> Metals have high tensile strength</a:t>
            </a:r>
          </a:p>
          <a:p>
            <a:pPr eaLnBrk="1" hangingPunct="1">
              <a:spcBef>
                <a:spcPct val="50000"/>
              </a:spcBef>
              <a:buClr>
                <a:schemeClr val="accent1"/>
              </a:buClr>
              <a:buFont typeface="Wingdings" pitchFamily="2" charset="2"/>
              <a:buChar char="q"/>
            </a:pPr>
            <a:r>
              <a:rPr lang="en-US" altLang="en-US" dirty="0">
                <a:solidFill>
                  <a:schemeClr val="tx2"/>
                </a:solidFill>
              </a:rPr>
              <a:t> Metals have luster </a:t>
            </a:r>
            <a:r>
              <a:rPr lang="en-US" altLang="en-US" i="1" dirty="0">
                <a:solidFill>
                  <a:schemeClr val="tx2"/>
                </a:solidFill>
              </a:rPr>
              <a:t>(shiny)</a:t>
            </a:r>
          </a:p>
        </p:txBody>
      </p:sp>
      <p:pic>
        <p:nvPicPr>
          <p:cNvPr id="39940" name="Picture 4" descr="11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914400"/>
            <a:ext cx="3455988" cy="513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0817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dissolve">
                                      <p:cBhvr>
                                        <p:cTn id="7" dur="500"/>
                                        <p:tgtEl>
                                          <p:spTgt spid="139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9267">
                                            <p:txEl>
                                              <p:pRg st="1" end="1"/>
                                            </p:txEl>
                                          </p:spTgt>
                                        </p:tgtEl>
                                        <p:attrNameLst>
                                          <p:attrName>style.visibility</p:attrName>
                                        </p:attrNameLst>
                                      </p:cBhvr>
                                      <p:to>
                                        <p:strVal val="visible"/>
                                      </p:to>
                                    </p:set>
                                    <p:animEffect transition="in" filter="dissolve">
                                      <p:cBhvr>
                                        <p:cTn id="12" dur="500"/>
                                        <p:tgtEl>
                                          <p:spTgt spid="1392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9267">
                                            <p:txEl>
                                              <p:pRg st="2" end="2"/>
                                            </p:txEl>
                                          </p:spTgt>
                                        </p:tgtEl>
                                        <p:attrNameLst>
                                          <p:attrName>style.visibility</p:attrName>
                                        </p:attrNameLst>
                                      </p:cBhvr>
                                      <p:to>
                                        <p:strVal val="visible"/>
                                      </p:to>
                                    </p:set>
                                    <p:animEffect transition="in" filter="dissolve">
                                      <p:cBhvr>
                                        <p:cTn id="17" dur="500"/>
                                        <p:tgtEl>
                                          <p:spTgt spid="1392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9267">
                                            <p:txEl>
                                              <p:pRg st="3" end="3"/>
                                            </p:txEl>
                                          </p:spTgt>
                                        </p:tgtEl>
                                        <p:attrNameLst>
                                          <p:attrName>style.visibility</p:attrName>
                                        </p:attrNameLst>
                                      </p:cBhvr>
                                      <p:to>
                                        <p:strVal val="visible"/>
                                      </p:to>
                                    </p:set>
                                    <p:animEffect transition="in" filter="dissolve">
                                      <p:cBhvr>
                                        <p:cTn id="22" dur="500"/>
                                        <p:tgtEl>
                                          <p:spTgt spid="1392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9267">
                                            <p:txEl>
                                              <p:pRg st="4" end="4"/>
                                            </p:txEl>
                                          </p:spTgt>
                                        </p:tgtEl>
                                        <p:attrNameLst>
                                          <p:attrName>style.visibility</p:attrName>
                                        </p:attrNameLst>
                                      </p:cBhvr>
                                      <p:to>
                                        <p:strVal val="visible"/>
                                      </p:to>
                                    </p:set>
                                    <p:animEffect transition="in" filter="dissolve">
                                      <p:cBhvr>
                                        <p:cTn id="27" dur="500"/>
                                        <p:tgtEl>
                                          <p:spTgt spid="139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609600" y="304800"/>
            <a:ext cx="7772400" cy="609600"/>
          </a:xfrm>
        </p:spPr>
        <p:txBody>
          <a:bodyPr/>
          <a:lstStyle/>
          <a:p>
            <a:pPr>
              <a:defRPr/>
            </a:pPr>
            <a:r>
              <a:rPr lang="en-US" b="0" dirty="0" smtClean="0">
                <a:solidFill>
                  <a:srgbClr val="FF0000"/>
                </a:solidFill>
              </a:rPr>
              <a:t>Properties</a:t>
            </a:r>
            <a:r>
              <a:rPr lang="en-US" dirty="0" smtClean="0">
                <a:solidFill>
                  <a:srgbClr val="FF0000"/>
                </a:solidFill>
              </a:rPr>
              <a:t> </a:t>
            </a:r>
            <a:r>
              <a:rPr lang="en-US" b="0" dirty="0" smtClean="0">
                <a:solidFill>
                  <a:srgbClr val="FF0000"/>
                </a:solidFill>
              </a:rPr>
              <a:t>of Nonmetals</a:t>
            </a:r>
          </a:p>
        </p:txBody>
      </p:sp>
      <p:pic>
        <p:nvPicPr>
          <p:cNvPr id="41987" name="Picture 3" descr="penc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990600"/>
            <a:ext cx="5715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6" name="Text Box 4"/>
          <p:cNvSpPr txBox="1">
            <a:spLocks noChangeArrowheads="1"/>
          </p:cNvSpPr>
          <p:nvPr/>
        </p:nvSpPr>
        <p:spPr bwMode="auto">
          <a:xfrm>
            <a:off x="822325" y="1798638"/>
            <a:ext cx="7254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2400">
                <a:solidFill>
                  <a:schemeClr val="bg1"/>
                </a:solidFill>
                <a:latin typeface="Comic Sans MS" pitchFamily="66" charset="0"/>
              </a:defRPr>
            </a:lvl1pPr>
            <a:lvl2pPr marL="742950" indent="-285750" algn="l">
              <a:spcBef>
                <a:spcPct val="20000"/>
              </a:spcBef>
              <a:buChar char="–"/>
              <a:defRPr sz="2400">
                <a:solidFill>
                  <a:schemeClr val="bg1"/>
                </a:solidFill>
                <a:latin typeface="Comic Sans MS" pitchFamily="66" charset="0"/>
              </a:defRPr>
            </a:lvl2pPr>
            <a:lvl3pPr marL="1143000" indent="-228600" algn="l">
              <a:spcBef>
                <a:spcPct val="20000"/>
              </a:spcBef>
              <a:buChar char="•"/>
              <a:defRPr sz="2400">
                <a:solidFill>
                  <a:schemeClr val="bg1"/>
                </a:solidFill>
                <a:latin typeface="Comic Sans MS" pitchFamily="66" charset="0"/>
              </a:defRPr>
            </a:lvl3pPr>
            <a:lvl4pPr marL="1600200" indent="-228600" algn="l">
              <a:spcBef>
                <a:spcPct val="20000"/>
              </a:spcBef>
              <a:buChar char="–"/>
              <a:defRPr sz="2400">
                <a:solidFill>
                  <a:schemeClr val="bg1"/>
                </a:solidFill>
                <a:latin typeface="Comic Sans MS" pitchFamily="66" charset="0"/>
              </a:defRPr>
            </a:lvl4pPr>
            <a:lvl5pPr marL="2057400" indent="-228600" algn="l">
              <a:spcBef>
                <a:spcPct val="20000"/>
              </a:spcBef>
              <a:buChar char="»"/>
              <a:defRPr sz="2400">
                <a:solidFill>
                  <a:schemeClr val="bg1"/>
                </a:solidFill>
                <a:latin typeface="Comic Sans MS" pitchFamily="66" charset="0"/>
              </a:defRPr>
            </a:lvl5pPr>
            <a:lvl6pPr marL="2514600" indent="-228600" eaLnBrk="0" fontAlgn="base" hangingPunct="0">
              <a:spcBef>
                <a:spcPct val="20000"/>
              </a:spcBef>
              <a:spcAft>
                <a:spcPct val="0"/>
              </a:spcAft>
              <a:buChar char="»"/>
              <a:defRPr sz="2400">
                <a:solidFill>
                  <a:schemeClr val="bg1"/>
                </a:solidFill>
                <a:latin typeface="Comic Sans MS" pitchFamily="66" charset="0"/>
              </a:defRPr>
            </a:lvl6pPr>
            <a:lvl7pPr marL="2971800" indent="-228600" eaLnBrk="0" fontAlgn="base" hangingPunct="0">
              <a:spcBef>
                <a:spcPct val="20000"/>
              </a:spcBef>
              <a:spcAft>
                <a:spcPct val="0"/>
              </a:spcAft>
              <a:buChar char="»"/>
              <a:defRPr sz="2400">
                <a:solidFill>
                  <a:schemeClr val="bg1"/>
                </a:solidFill>
                <a:latin typeface="Comic Sans MS" pitchFamily="66" charset="0"/>
              </a:defRPr>
            </a:lvl7pPr>
            <a:lvl8pPr marL="3429000" indent="-228600" eaLnBrk="0" fontAlgn="base" hangingPunct="0">
              <a:spcBef>
                <a:spcPct val="20000"/>
              </a:spcBef>
              <a:spcAft>
                <a:spcPct val="0"/>
              </a:spcAft>
              <a:buChar char="»"/>
              <a:defRPr sz="2400">
                <a:solidFill>
                  <a:schemeClr val="bg1"/>
                </a:solidFill>
                <a:latin typeface="Comic Sans MS" pitchFamily="66" charset="0"/>
              </a:defRPr>
            </a:lvl8pPr>
            <a:lvl9pPr marL="3886200" indent="-228600" eaLnBrk="0" fontAlgn="base" hangingPunct="0">
              <a:spcBef>
                <a:spcPct val="20000"/>
              </a:spcBef>
              <a:spcAft>
                <a:spcPct val="0"/>
              </a:spcAft>
              <a:buChar char="»"/>
              <a:defRPr sz="2400">
                <a:solidFill>
                  <a:schemeClr val="bg1"/>
                </a:solidFill>
                <a:latin typeface="Comic Sans MS" pitchFamily="66" charset="0"/>
              </a:defRPr>
            </a:lvl9pPr>
          </a:lstStyle>
          <a:p>
            <a:pPr fontAlgn="base">
              <a:spcBef>
                <a:spcPct val="0"/>
              </a:spcBef>
              <a:spcAft>
                <a:spcPct val="0"/>
              </a:spcAft>
              <a:buFontTx/>
              <a:buNone/>
            </a:pPr>
            <a:r>
              <a:rPr lang="en-US" altLang="en-US" b="1" smtClean="0">
                <a:solidFill>
                  <a:srgbClr val="000000"/>
                </a:solidFill>
                <a:cs typeface="Arial" pitchFamily="34" charset="0"/>
              </a:rPr>
              <a:t>Carbon, the graphite in “pencil lead” is a great example of a nonmetallic element.</a:t>
            </a:r>
            <a:r>
              <a:rPr lang="en-US" altLang="en-US" b="1" smtClean="0">
                <a:solidFill>
                  <a:srgbClr val="FFFF00"/>
                </a:solidFill>
                <a:cs typeface="Arial" pitchFamily="34" charset="0"/>
              </a:rPr>
              <a:t> </a:t>
            </a:r>
          </a:p>
        </p:txBody>
      </p:sp>
      <p:sp>
        <p:nvSpPr>
          <p:cNvPr id="141317" name="Text Box 5"/>
          <p:cNvSpPr txBox="1">
            <a:spLocks noChangeArrowheads="1"/>
          </p:cNvSpPr>
          <p:nvPr/>
        </p:nvSpPr>
        <p:spPr bwMode="auto">
          <a:xfrm>
            <a:off x="898525" y="2865438"/>
            <a:ext cx="71786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2400">
                <a:solidFill>
                  <a:schemeClr val="bg1"/>
                </a:solidFill>
                <a:latin typeface="Comic Sans MS" pitchFamily="66" charset="0"/>
              </a:defRPr>
            </a:lvl1pPr>
            <a:lvl2pPr marL="742950" indent="-285750" algn="l">
              <a:spcBef>
                <a:spcPct val="20000"/>
              </a:spcBef>
              <a:buChar char="–"/>
              <a:defRPr sz="2400">
                <a:solidFill>
                  <a:schemeClr val="bg1"/>
                </a:solidFill>
                <a:latin typeface="Comic Sans MS" pitchFamily="66" charset="0"/>
              </a:defRPr>
            </a:lvl2pPr>
            <a:lvl3pPr marL="1143000" indent="-228600" algn="l">
              <a:spcBef>
                <a:spcPct val="20000"/>
              </a:spcBef>
              <a:buChar char="•"/>
              <a:defRPr sz="2400">
                <a:solidFill>
                  <a:schemeClr val="bg1"/>
                </a:solidFill>
                <a:latin typeface="Comic Sans MS" pitchFamily="66" charset="0"/>
              </a:defRPr>
            </a:lvl3pPr>
            <a:lvl4pPr marL="1600200" indent="-228600" algn="l">
              <a:spcBef>
                <a:spcPct val="20000"/>
              </a:spcBef>
              <a:buChar char="–"/>
              <a:defRPr sz="2400">
                <a:solidFill>
                  <a:schemeClr val="bg1"/>
                </a:solidFill>
                <a:latin typeface="Comic Sans MS" pitchFamily="66" charset="0"/>
              </a:defRPr>
            </a:lvl4pPr>
            <a:lvl5pPr marL="2057400" indent="-228600" algn="l">
              <a:spcBef>
                <a:spcPct val="20000"/>
              </a:spcBef>
              <a:buChar char="»"/>
              <a:defRPr sz="2400">
                <a:solidFill>
                  <a:schemeClr val="bg1"/>
                </a:solidFill>
                <a:latin typeface="Comic Sans MS" pitchFamily="66" charset="0"/>
              </a:defRPr>
            </a:lvl5pPr>
            <a:lvl6pPr marL="2514600" indent="-228600" eaLnBrk="0" fontAlgn="base" hangingPunct="0">
              <a:spcBef>
                <a:spcPct val="20000"/>
              </a:spcBef>
              <a:spcAft>
                <a:spcPct val="0"/>
              </a:spcAft>
              <a:buChar char="»"/>
              <a:defRPr sz="2400">
                <a:solidFill>
                  <a:schemeClr val="bg1"/>
                </a:solidFill>
                <a:latin typeface="Comic Sans MS" pitchFamily="66" charset="0"/>
              </a:defRPr>
            </a:lvl6pPr>
            <a:lvl7pPr marL="2971800" indent="-228600" eaLnBrk="0" fontAlgn="base" hangingPunct="0">
              <a:spcBef>
                <a:spcPct val="20000"/>
              </a:spcBef>
              <a:spcAft>
                <a:spcPct val="0"/>
              </a:spcAft>
              <a:buChar char="»"/>
              <a:defRPr sz="2400">
                <a:solidFill>
                  <a:schemeClr val="bg1"/>
                </a:solidFill>
                <a:latin typeface="Comic Sans MS" pitchFamily="66" charset="0"/>
              </a:defRPr>
            </a:lvl7pPr>
            <a:lvl8pPr marL="3429000" indent="-228600" eaLnBrk="0" fontAlgn="base" hangingPunct="0">
              <a:spcBef>
                <a:spcPct val="20000"/>
              </a:spcBef>
              <a:spcAft>
                <a:spcPct val="0"/>
              </a:spcAft>
              <a:buChar char="»"/>
              <a:defRPr sz="2400">
                <a:solidFill>
                  <a:schemeClr val="bg1"/>
                </a:solidFill>
                <a:latin typeface="Comic Sans MS" pitchFamily="66" charset="0"/>
              </a:defRPr>
            </a:lvl8pPr>
            <a:lvl9pPr marL="3886200" indent="-228600" eaLnBrk="0" fontAlgn="base" hangingPunct="0">
              <a:spcBef>
                <a:spcPct val="20000"/>
              </a:spcBef>
              <a:spcAft>
                <a:spcPct val="0"/>
              </a:spcAft>
              <a:buChar char="»"/>
              <a:defRPr sz="2400">
                <a:solidFill>
                  <a:schemeClr val="bg1"/>
                </a:solidFill>
                <a:latin typeface="Comic Sans MS" pitchFamily="66" charset="0"/>
              </a:defRPr>
            </a:lvl9pPr>
          </a:lstStyle>
          <a:p>
            <a:pPr fontAlgn="base">
              <a:spcBef>
                <a:spcPct val="0"/>
              </a:spcBef>
              <a:spcAft>
                <a:spcPct val="0"/>
              </a:spcAft>
              <a:buClr>
                <a:srgbClr val="00CC99"/>
              </a:buClr>
              <a:buFont typeface="Wingdings" pitchFamily="2" charset="2"/>
              <a:buChar char="q"/>
            </a:pPr>
            <a:r>
              <a:rPr lang="en-US" altLang="en-US" b="1" smtClean="0">
                <a:solidFill>
                  <a:srgbClr val="000000"/>
                </a:solidFill>
                <a:cs typeface="Arial" pitchFamily="34" charset="0"/>
              </a:rPr>
              <a:t> Nonmetals are poor conductors of heat and     </a:t>
            </a:r>
          </a:p>
          <a:p>
            <a:pPr fontAlgn="base">
              <a:spcBef>
                <a:spcPct val="0"/>
              </a:spcBef>
              <a:spcAft>
                <a:spcPct val="0"/>
              </a:spcAft>
              <a:buFontTx/>
              <a:buNone/>
            </a:pPr>
            <a:r>
              <a:rPr lang="en-US" altLang="en-US" b="1" smtClean="0">
                <a:solidFill>
                  <a:srgbClr val="000000"/>
                </a:solidFill>
                <a:cs typeface="Arial" pitchFamily="34" charset="0"/>
              </a:rPr>
              <a:t>electricity</a:t>
            </a:r>
          </a:p>
          <a:p>
            <a:pPr fontAlgn="base">
              <a:spcBef>
                <a:spcPct val="0"/>
              </a:spcBef>
              <a:spcAft>
                <a:spcPct val="0"/>
              </a:spcAft>
              <a:buClr>
                <a:srgbClr val="00CC99"/>
              </a:buClr>
              <a:buFont typeface="Wingdings" pitchFamily="2" charset="2"/>
              <a:buChar char="q"/>
            </a:pPr>
            <a:r>
              <a:rPr lang="en-US" altLang="en-US" b="1" smtClean="0">
                <a:solidFill>
                  <a:srgbClr val="000000"/>
                </a:solidFill>
                <a:cs typeface="Arial" pitchFamily="34" charset="0"/>
              </a:rPr>
              <a:t> Nonmetals tend to be brittle</a:t>
            </a:r>
          </a:p>
          <a:p>
            <a:pPr fontAlgn="base">
              <a:spcBef>
                <a:spcPct val="0"/>
              </a:spcBef>
              <a:spcAft>
                <a:spcPct val="0"/>
              </a:spcAft>
              <a:buClr>
                <a:srgbClr val="00CC99"/>
              </a:buClr>
              <a:buFont typeface="Wingdings" pitchFamily="2" charset="2"/>
              <a:buChar char="q"/>
            </a:pPr>
            <a:r>
              <a:rPr lang="en-US" altLang="en-US" b="1" smtClean="0">
                <a:solidFill>
                  <a:srgbClr val="000000"/>
                </a:solidFill>
                <a:cs typeface="Arial" pitchFamily="34" charset="0"/>
              </a:rPr>
              <a:t> Many nonmetals are gases at room temperature</a:t>
            </a:r>
          </a:p>
        </p:txBody>
      </p:sp>
    </p:spTree>
    <p:extLst>
      <p:ext uri="{BB962C8B-B14F-4D97-AF65-F5344CB8AC3E}">
        <p14:creationId xmlns:p14="http://schemas.microsoft.com/office/powerpoint/2010/main" val="4217157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13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41317"/>
                                        </p:tgtEl>
                                        <p:attrNameLst>
                                          <p:attrName>style.visibility</p:attrName>
                                        </p:attrNameLst>
                                      </p:cBhvr>
                                      <p:to>
                                        <p:strVal val="visible"/>
                                      </p:to>
                                    </p:set>
                                    <p:animEffect transition="in" filter="dissolve">
                                      <p:cBhvr>
                                        <p:cTn id="11" dur="500"/>
                                        <p:tgtEl>
                                          <p:spTgt spid="141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autoUpdateAnimBg="0"/>
      <p:bldP spid="141317"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defRPr/>
            </a:pPr>
            <a:endParaRPr lang="en-US" altLang="en-US" sz="1400">
              <a:solidFill>
                <a:srgbClr val="000000"/>
              </a:solidFill>
            </a:endParaRPr>
          </a:p>
        </p:txBody>
      </p:sp>
      <p:sp>
        <p:nvSpPr>
          <p:cNvPr id="8195" name="Footer Placeholder 4"/>
          <p:cNvSpPr>
            <a:spLocks noGrp="1"/>
          </p:cNvSpPr>
          <p:nvPr>
            <p:ph type="ftr" sz="quarter" idx="11"/>
          </p:nvPr>
        </p:nvSpPr>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defRPr/>
            </a:pPr>
            <a:endParaRPr lang="en-US" altLang="en-US" sz="1400">
              <a:solidFill>
                <a:srgbClr val="000000"/>
              </a:solidFill>
            </a:endParaRPr>
          </a:p>
        </p:txBody>
      </p:sp>
      <p:sp>
        <p:nvSpPr>
          <p:cNvPr id="8196" name="Slide Number Placeholder 5"/>
          <p:cNvSpPr>
            <a:spLocks noGrp="1"/>
          </p:cNvSpPr>
          <p:nvPr>
            <p:ph type="sldNum" sz="quarter" idx="12"/>
          </p:nvPr>
        </p:nvSpPr>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defRPr/>
            </a:pPr>
            <a:fld id="{3899C67A-1957-4597-ADCD-B43392607DDF}" type="slidenum">
              <a:rPr lang="en-US" altLang="en-US" sz="1400">
                <a:solidFill>
                  <a:srgbClr val="000000"/>
                </a:solidFill>
              </a:rPr>
              <a:pPr>
                <a:defRPr/>
              </a:pPr>
              <a:t>63</a:t>
            </a:fld>
            <a:endParaRPr lang="en-US" altLang="en-US" sz="1400">
              <a:solidFill>
                <a:srgbClr val="000000"/>
              </a:solidFill>
            </a:endParaRPr>
          </a:p>
        </p:txBody>
      </p:sp>
      <p:sp>
        <p:nvSpPr>
          <p:cNvPr id="45058" name="Rectangle 2"/>
          <p:cNvSpPr>
            <a:spLocks noGrp="1" noChangeArrowheads="1"/>
          </p:cNvSpPr>
          <p:nvPr>
            <p:ph type="title"/>
          </p:nvPr>
        </p:nvSpPr>
        <p:spPr>
          <a:xfrm>
            <a:off x="381000" y="457200"/>
            <a:ext cx="7772400" cy="1143000"/>
          </a:xfrm>
        </p:spPr>
        <p:txBody>
          <a:bodyPr/>
          <a:lstStyle/>
          <a:p>
            <a:pPr eaLnBrk="1" hangingPunct="1">
              <a:defRPr/>
            </a:pPr>
            <a:r>
              <a:rPr lang="en-US" altLang="en-US" dirty="0" smtClean="0">
                <a:solidFill>
                  <a:srgbClr val="FF0000"/>
                </a:solidFill>
              </a:rPr>
              <a:t>Coulomb Force Law, Qualitatively</a:t>
            </a:r>
            <a:r>
              <a:rPr lang="en-US" altLang="en-US" dirty="0"/>
              <a:t/>
            </a:r>
            <a:br>
              <a:rPr lang="en-US" altLang="en-US" dirty="0"/>
            </a:br>
            <a:r>
              <a:rPr lang="en-US" altLang="en-US" i="1" dirty="0">
                <a:solidFill>
                  <a:schemeClr val="accent6"/>
                </a:solidFill>
              </a:rPr>
              <a:t>F</a:t>
            </a:r>
            <a:r>
              <a:rPr lang="en-US" altLang="en-US" dirty="0">
                <a:solidFill>
                  <a:schemeClr val="accent6"/>
                </a:solidFill>
              </a:rPr>
              <a:t> = (</a:t>
            </a:r>
            <a:r>
              <a:rPr lang="en-US" altLang="en-US" i="1" dirty="0">
                <a:solidFill>
                  <a:schemeClr val="accent6"/>
                </a:solidFill>
              </a:rPr>
              <a:t>k</a:t>
            </a:r>
            <a:r>
              <a:rPr lang="en-US" altLang="en-US" dirty="0">
                <a:solidFill>
                  <a:schemeClr val="accent6"/>
                </a:solidFill>
                <a:cs typeface="Times New Roman" pitchFamily="1" charset="0"/>
              </a:rPr>
              <a:t>·</a:t>
            </a:r>
            <a:r>
              <a:rPr lang="en-US" altLang="en-US" i="1" dirty="0">
                <a:solidFill>
                  <a:schemeClr val="accent6"/>
                </a:solidFill>
                <a:cs typeface="Times New Roman" pitchFamily="1" charset="0"/>
              </a:rPr>
              <a:t>Q</a:t>
            </a:r>
            <a:r>
              <a:rPr lang="en-US" altLang="en-US" i="1" baseline="-25000" dirty="0">
                <a:solidFill>
                  <a:schemeClr val="accent6"/>
                </a:solidFill>
                <a:cs typeface="Times New Roman" pitchFamily="1" charset="0"/>
              </a:rPr>
              <a:t>1</a:t>
            </a:r>
            <a:r>
              <a:rPr lang="en-US" altLang="en-US" dirty="0">
                <a:solidFill>
                  <a:schemeClr val="accent6"/>
                </a:solidFill>
                <a:cs typeface="Times New Roman" pitchFamily="1" charset="0"/>
              </a:rPr>
              <a:t>·</a:t>
            </a:r>
            <a:r>
              <a:rPr lang="en-US" altLang="en-US" i="1" dirty="0">
                <a:solidFill>
                  <a:schemeClr val="accent6"/>
                </a:solidFill>
                <a:cs typeface="Times New Roman" pitchFamily="1" charset="0"/>
              </a:rPr>
              <a:t>Q</a:t>
            </a:r>
            <a:r>
              <a:rPr lang="en-US" altLang="en-US" baseline="-25000" dirty="0">
                <a:solidFill>
                  <a:schemeClr val="accent6"/>
                </a:solidFill>
                <a:cs typeface="Times New Roman" pitchFamily="1" charset="0"/>
              </a:rPr>
              <a:t>2</a:t>
            </a:r>
            <a:r>
              <a:rPr lang="en-US" altLang="en-US" dirty="0">
                <a:solidFill>
                  <a:schemeClr val="accent6"/>
                </a:solidFill>
                <a:cs typeface="Times New Roman" pitchFamily="1" charset="0"/>
              </a:rPr>
              <a:t>) / </a:t>
            </a:r>
            <a:r>
              <a:rPr lang="en-US" altLang="en-US" i="1" dirty="0">
                <a:solidFill>
                  <a:schemeClr val="accent6"/>
                </a:solidFill>
                <a:cs typeface="Times New Roman" pitchFamily="1" charset="0"/>
              </a:rPr>
              <a:t>r</a:t>
            </a:r>
            <a:r>
              <a:rPr lang="en-US" altLang="en-US" baseline="30000" dirty="0">
                <a:solidFill>
                  <a:schemeClr val="accent6"/>
                </a:solidFill>
                <a:cs typeface="Times New Roman" pitchFamily="1" charset="0"/>
              </a:rPr>
              <a:t>2</a:t>
            </a:r>
            <a:r>
              <a:rPr lang="en-US" altLang="en-US" baseline="30000" dirty="0">
                <a:cs typeface="Times New Roman" pitchFamily="1" charset="0"/>
              </a:rPr>
              <a:t/>
            </a:r>
            <a:br>
              <a:rPr lang="en-US" altLang="en-US" baseline="30000" dirty="0">
                <a:cs typeface="Times New Roman" pitchFamily="1" charset="0"/>
              </a:rPr>
            </a:br>
            <a:endParaRPr lang="en-US" altLang="en-US" dirty="0" smtClean="0"/>
          </a:p>
        </p:txBody>
      </p:sp>
      <p:sp>
        <p:nvSpPr>
          <p:cNvPr id="45059" name="Rectangle 3"/>
          <p:cNvSpPr>
            <a:spLocks noGrp="1" noChangeArrowheads="1"/>
          </p:cNvSpPr>
          <p:nvPr>
            <p:ph type="body" idx="1"/>
          </p:nvPr>
        </p:nvSpPr>
        <p:spPr>
          <a:xfrm>
            <a:off x="609600" y="1676400"/>
            <a:ext cx="7772400" cy="4114800"/>
          </a:xfrm>
        </p:spPr>
        <p:txBody>
          <a:bodyPr/>
          <a:lstStyle/>
          <a:p>
            <a:pPr eaLnBrk="1" hangingPunct="1">
              <a:lnSpc>
                <a:spcPct val="90000"/>
              </a:lnSpc>
              <a:defRPr/>
            </a:pPr>
            <a:r>
              <a:rPr lang="en-US" altLang="en-US" dirty="0" smtClean="0">
                <a:solidFill>
                  <a:schemeClr val="accent6"/>
                </a:solidFill>
              </a:rPr>
              <a:t>Double one of the charges</a:t>
            </a:r>
          </a:p>
          <a:p>
            <a:pPr lvl="1" eaLnBrk="1" hangingPunct="1">
              <a:lnSpc>
                <a:spcPct val="90000"/>
              </a:lnSpc>
              <a:defRPr/>
            </a:pPr>
            <a:r>
              <a:rPr lang="en-US" altLang="en-US" dirty="0" smtClean="0">
                <a:solidFill>
                  <a:schemeClr val="accent6"/>
                </a:solidFill>
              </a:rPr>
              <a:t>force doubles</a:t>
            </a:r>
          </a:p>
          <a:p>
            <a:pPr lvl="1" eaLnBrk="1" hangingPunct="1">
              <a:lnSpc>
                <a:spcPct val="90000"/>
              </a:lnSpc>
              <a:defRPr/>
            </a:pPr>
            <a:endParaRPr lang="en-US" altLang="en-US" sz="1200" dirty="0" smtClean="0"/>
          </a:p>
          <a:p>
            <a:pPr eaLnBrk="1" hangingPunct="1">
              <a:lnSpc>
                <a:spcPct val="90000"/>
              </a:lnSpc>
              <a:defRPr/>
            </a:pPr>
            <a:r>
              <a:rPr lang="en-US" altLang="en-US" dirty="0" smtClean="0">
                <a:solidFill>
                  <a:srgbClr val="FFC000"/>
                </a:solidFill>
              </a:rPr>
              <a:t>Change sign of one of the charges</a:t>
            </a:r>
          </a:p>
          <a:p>
            <a:pPr lvl="1" eaLnBrk="1" hangingPunct="1">
              <a:lnSpc>
                <a:spcPct val="90000"/>
              </a:lnSpc>
              <a:defRPr/>
            </a:pPr>
            <a:r>
              <a:rPr lang="en-US" altLang="en-US" dirty="0" smtClean="0">
                <a:solidFill>
                  <a:srgbClr val="FFC000"/>
                </a:solidFill>
              </a:rPr>
              <a:t>force changes direction</a:t>
            </a:r>
          </a:p>
          <a:p>
            <a:pPr lvl="1" eaLnBrk="1" hangingPunct="1">
              <a:lnSpc>
                <a:spcPct val="90000"/>
              </a:lnSpc>
              <a:defRPr/>
            </a:pPr>
            <a:endParaRPr lang="en-US" altLang="en-US" sz="1200" dirty="0" smtClean="0"/>
          </a:p>
          <a:p>
            <a:pPr eaLnBrk="1" hangingPunct="1">
              <a:lnSpc>
                <a:spcPct val="90000"/>
              </a:lnSpc>
              <a:defRPr/>
            </a:pPr>
            <a:r>
              <a:rPr lang="en-US" altLang="en-US" dirty="0" smtClean="0">
                <a:solidFill>
                  <a:srgbClr val="7030A0"/>
                </a:solidFill>
              </a:rPr>
              <a:t>Change sign of </a:t>
            </a:r>
            <a:r>
              <a:rPr lang="en-US" altLang="en-US" i="1" dirty="0" smtClean="0">
                <a:solidFill>
                  <a:srgbClr val="7030A0"/>
                </a:solidFill>
              </a:rPr>
              <a:t>both</a:t>
            </a:r>
            <a:r>
              <a:rPr lang="en-US" altLang="en-US" dirty="0" smtClean="0">
                <a:solidFill>
                  <a:srgbClr val="7030A0"/>
                </a:solidFill>
              </a:rPr>
              <a:t> charges</a:t>
            </a:r>
          </a:p>
          <a:p>
            <a:pPr lvl="1" eaLnBrk="1" hangingPunct="1">
              <a:lnSpc>
                <a:spcPct val="90000"/>
              </a:lnSpc>
              <a:defRPr/>
            </a:pPr>
            <a:r>
              <a:rPr lang="en-US" altLang="en-US" dirty="0" smtClean="0">
                <a:solidFill>
                  <a:srgbClr val="7030A0"/>
                </a:solidFill>
              </a:rPr>
              <a:t>force stays the same</a:t>
            </a:r>
          </a:p>
          <a:p>
            <a:pPr lvl="1" eaLnBrk="1" hangingPunct="1">
              <a:lnSpc>
                <a:spcPct val="90000"/>
              </a:lnSpc>
              <a:defRPr/>
            </a:pPr>
            <a:endParaRPr lang="en-US" altLang="en-US" sz="1200" dirty="0" smtClean="0"/>
          </a:p>
          <a:p>
            <a:pPr eaLnBrk="1" hangingPunct="1">
              <a:lnSpc>
                <a:spcPct val="90000"/>
              </a:lnSpc>
              <a:defRPr/>
            </a:pPr>
            <a:r>
              <a:rPr lang="en-US" altLang="en-US" dirty="0" smtClean="0">
                <a:solidFill>
                  <a:srgbClr val="C00000"/>
                </a:solidFill>
              </a:rPr>
              <a:t>Double the distance between charges</a:t>
            </a:r>
          </a:p>
          <a:p>
            <a:pPr lvl="1" eaLnBrk="1" hangingPunct="1">
              <a:lnSpc>
                <a:spcPct val="90000"/>
              </a:lnSpc>
              <a:defRPr/>
            </a:pPr>
            <a:r>
              <a:rPr lang="en-US" altLang="en-US" dirty="0" smtClean="0">
                <a:solidFill>
                  <a:srgbClr val="C00000"/>
                </a:solidFill>
              </a:rPr>
              <a:t>force four times weaker</a:t>
            </a:r>
          </a:p>
          <a:p>
            <a:pPr lvl="1" eaLnBrk="1" hangingPunct="1">
              <a:lnSpc>
                <a:spcPct val="90000"/>
              </a:lnSpc>
              <a:defRPr/>
            </a:pPr>
            <a:endParaRPr lang="en-US" altLang="en-US" sz="1200" dirty="0" smtClean="0"/>
          </a:p>
          <a:p>
            <a:pPr eaLnBrk="1" hangingPunct="1">
              <a:lnSpc>
                <a:spcPct val="90000"/>
              </a:lnSpc>
              <a:defRPr/>
            </a:pPr>
            <a:r>
              <a:rPr lang="en-US" altLang="en-US" dirty="0" smtClean="0">
                <a:solidFill>
                  <a:schemeClr val="accent2">
                    <a:lumMod val="75000"/>
                  </a:schemeClr>
                </a:solidFill>
              </a:rPr>
              <a:t>Double </a:t>
            </a:r>
            <a:r>
              <a:rPr lang="en-US" altLang="en-US" i="1" dirty="0" smtClean="0">
                <a:solidFill>
                  <a:schemeClr val="accent2">
                    <a:lumMod val="75000"/>
                  </a:schemeClr>
                </a:solidFill>
              </a:rPr>
              <a:t>both</a:t>
            </a:r>
            <a:r>
              <a:rPr lang="en-US" altLang="en-US" dirty="0" smtClean="0">
                <a:solidFill>
                  <a:schemeClr val="accent2">
                    <a:lumMod val="75000"/>
                  </a:schemeClr>
                </a:solidFill>
              </a:rPr>
              <a:t> charges</a:t>
            </a:r>
          </a:p>
          <a:p>
            <a:pPr lvl="1" eaLnBrk="1" hangingPunct="1">
              <a:lnSpc>
                <a:spcPct val="90000"/>
              </a:lnSpc>
              <a:defRPr/>
            </a:pPr>
            <a:r>
              <a:rPr lang="en-US" altLang="en-US" dirty="0" smtClean="0">
                <a:solidFill>
                  <a:schemeClr val="accent2">
                    <a:lumMod val="75000"/>
                  </a:schemeClr>
                </a:solidFill>
              </a:rPr>
              <a:t>force four times stronger</a:t>
            </a:r>
          </a:p>
        </p:txBody>
      </p:sp>
    </p:spTree>
    <p:extLst>
      <p:ext uri="{BB962C8B-B14F-4D97-AF65-F5344CB8AC3E}">
        <p14:creationId xmlns:p14="http://schemas.microsoft.com/office/powerpoint/2010/main" val="2551465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animEffect transition="in" filter="fade">
                                      <p:cBhvr>
                                        <p:cTn id="7" dur="1000"/>
                                        <p:tgtEl>
                                          <p:spTgt spid="45059">
                                            <p:txEl>
                                              <p:pRg st="1" end="1"/>
                                            </p:txEl>
                                          </p:spTgt>
                                        </p:tgtEl>
                                      </p:cBhvr>
                                    </p:animEffect>
                                    <p:anim calcmode="lin" valueType="num">
                                      <p:cBhvr>
                                        <p:cTn id="8" dur="10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50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45059">
                                            <p:txEl>
                                              <p:pRg st="4" end="4"/>
                                            </p:txEl>
                                          </p:spTgt>
                                        </p:tgtEl>
                                        <p:attrNameLst>
                                          <p:attrName>style.visibility</p:attrName>
                                        </p:attrNameLst>
                                      </p:cBhvr>
                                      <p:to>
                                        <p:strVal val="visible"/>
                                      </p:to>
                                    </p:set>
                                    <p:animEffect transition="in" filter="wipe(down)">
                                      <p:cBhvr>
                                        <p:cTn id="14" dur="500"/>
                                        <p:tgtEl>
                                          <p:spTgt spid="45059">
                                            <p:txEl>
                                              <p:pRg st="4" end="4"/>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45059">
                                            <p:txEl>
                                              <p:pRg st="7" end="7"/>
                                            </p:txEl>
                                          </p:spTgt>
                                        </p:tgtEl>
                                        <p:attrNameLst>
                                          <p:attrName>style.visibility</p:attrName>
                                        </p:attrNameLst>
                                      </p:cBhvr>
                                      <p:to>
                                        <p:strVal val="visible"/>
                                      </p:to>
                                    </p:set>
                                    <p:animEffect transition="in" filter="wipe(down)">
                                      <p:cBhvr>
                                        <p:cTn id="19" dur="500"/>
                                        <p:tgtEl>
                                          <p:spTgt spid="45059">
                                            <p:txEl>
                                              <p:pRg st="7" end="7"/>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nodeType="clickEffect">
                                  <p:stCondLst>
                                    <p:cond delay="0"/>
                                  </p:stCondLst>
                                  <p:childTnLst>
                                    <p:set>
                                      <p:cBhvr>
                                        <p:cTn id="23" dur="1" fill="hold">
                                          <p:stCondLst>
                                            <p:cond delay="0"/>
                                          </p:stCondLst>
                                        </p:cTn>
                                        <p:tgtEl>
                                          <p:spTgt spid="45059">
                                            <p:txEl>
                                              <p:pRg st="10" end="10"/>
                                            </p:txEl>
                                          </p:spTgt>
                                        </p:tgtEl>
                                        <p:attrNameLst>
                                          <p:attrName>style.visibility</p:attrName>
                                        </p:attrNameLst>
                                      </p:cBhvr>
                                      <p:to>
                                        <p:strVal val="visible"/>
                                      </p:to>
                                    </p:set>
                                    <p:animEffect transition="in" filter="circle(in)">
                                      <p:cBhvr>
                                        <p:cTn id="24" dur="2000"/>
                                        <p:tgtEl>
                                          <p:spTgt spid="45059">
                                            <p:txEl>
                                              <p:pRg st="10" end="1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45059">
                                            <p:txEl>
                                              <p:pRg st="13" end="13"/>
                                            </p:txEl>
                                          </p:spTgt>
                                        </p:tgtEl>
                                        <p:attrNameLst>
                                          <p:attrName>style.visibility</p:attrName>
                                        </p:attrNameLst>
                                      </p:cBhvr>
                                      <p:to>
                                        <p:strVal val="visible"/>
                                      </p:to>
                                    </p:set>
                                    <p:animEffect transition="in" filter="wipe(down)">
                                      <p:cBhvr>
                                        <p:cTn id="29" dur="500"/>
                                        <p:tgtEl>
                                          <p:spTgt spid="4505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radi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90600"/>
            <a:ext cx="109696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Text Box 3"/>
          <p:cNvSpPr txBox="1">
            <a:spLocks noChangeArrowheads="1"/>
          </p:cNvSpPr>
          <p:nvPr/>
        </p:nvSpPr>
        <p:spPr bwMode="auto">
          <a:xfrm>
            <a:off x="2727325" y="1031875"/>
            <a:ext cx="64166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2400">
                <a:solidFill>
                  <a:schemeClr val="bg1"/>
                </a:solidFill>
                <a:latin typeface="Comic Sans MS" pitchFamily="66" charset="0"/>
              </a:defRPr>
            </a:lvl1pPr>
            <a:lvl2pPr marL="742950" indent="-285750" algn="l">
              <a:spcBef>
                <a:spcPct val="20000"/>
              </a:spcBef>
              <a:buChar char="–"/>
              <a:defRPr sz="2400">
                <a:solidFill>
                  <a:schemeClr val="bg1"/>
                </a:solidFill>
                <a:latin typeface="Comic Sans MS" pitchFamily="66" charset="0"/>
              </a:defRPr>
            </a:lvl2pPr>
            <a:lvl3pPr marL="1143000" indent="-228600" algn="l">
              <a:spcBef>
                <a:spcPct val="20000"/>
              </a:spcBef>
              <a:buChar char="•"/>
              <a:defRPr sz="2400">
                <a:solidFill>
                  <a:schemeClr val="bg1"/>
                </a:solidFill>
                <a:latin typeface="Comic Sans MS" pitchFamily="66" charset="0"/>
              </a:defRPr>
            </a:lvl3pPr>
            <a:lvl4pPr marL="1600200" indent="-228600" algn="l">
              <a:spcBef>
                <a:spcPct val="20000"/>
              </a:spcBef>
              <a:buChar char="–"/>
              <a:defRPr sz="2400">
                <a:solidFill>
                  <a:schemeClr val="bg1"/>
                </a:solidFill>
                <a:latin typeface="Comic Sans MS" pitchFamily="66" charset="0"/>
              </a:defRPr>
            </a:lvl4pPr>
            <a:lvl5pPr marL="2057400" indent="-228600" algn="l">
              <a:spcBef>
                <a:spcPct val="20000"/>
              </a:spcBef>
              <a:buChar char="»"/>
              <a:defRPr sz="2400">
                <a:solidFill>
                  <a:schemeClr val="bg1"/>
                </a:solidFill>
                <a:latin typeface="Comic Sans MS" pitchFamily="66" charset="0"/>
              </a:defRPr>
            </a:lvl5pPr>
            <a:lvl6pPr marL="2514600" indent="-228600" eaLnBrk="0" fontAlgn="base" hangingPunct="0">
              <a:spcBef>
                <a:spcPct val="20000"/>
              </a:spcBef>
              <a:spcAft>
                <a:spcPct val="0"/>
              </a:spcAft>
              <a:buChar char="»"/>
              <a:defRPr sz="2400">
                <a:solidFill>
                  <a:schemeClr val="bg1"/>
                </a:solidFill>
                <a:latin typeface="Comic Sans MS" pitchFamily="66" charset="0"/>
              </a:defRPr>
            </a:lvl6pPr>
            <a:lvl7pPr marL="2971800" indent="-228600" eaLnBrk="0" fontAlgn="base" hangingPunct="0">
              <a:spcBef>
                <a:spcPct val="20000"/>
              </a:spcBef>
              <a:spcAft>
                <a:spcPct val="0"/>
              </a:spcAft>
              <a:buChar char="»"/>
              <a:defRPr sz="2400">
                <a:solidFill>
                  <a:schemeClr val="bg1"/>
                </a:solidFill>
                <a:latin typeface="Comic Sans MS" pitchFamily="66" charset="0"/>
              </a:defRPr>
            </a:lvl7pPr>
            <a:lvl8pPr marL="3429000" indent="-228600" eaLnBrk="0" fontAlgn="base" hangingPunct="0">
              <a:spcBef>
                <a:spcPct val="20000"/>
              </a:spcBef>
              <a:spcAft>
                <a:spcPct val="0"/>
              </a:spcAft>
              <a:buChar char="»"/>
              <a:defRPr sz="2400">
                <a:solidFill>
                  <a:schemeClr val="bg1"/>
                </a:solidFill>
                <a:latin typeface="Comic Sans MS" pitchFamily="66" charset="0"/>
              </a:defRPr>
            </a:lvl8pPr>
            <a:lvl9pPr marL="3886200" indent="-228600" eaLnBrk="0" fontAlgn="base" hangingPunct="0">
              <a:spcBef>
                <a:spcPct val="20000"/>
              </a:spcBef>
              <a:spcAft>
                <a:spcPct val="0"/>
              </a:spcAft>
              <a:buChar char="»"/>
              <a:defRPr sz="2400">
                <a:solidFill>
                  <a:schemeClr val="bg1"/>
                </a:solidFill>
                <a:latin typeface="Comic Sans MS" pitchFamily="66" charset="0"/>
              </a:defRPr>
            </a:lvl9pPr>
          </a:lstStyle>
          <a:p>
            <a:pPr>
              <a:spcBef>
                <a:spcPct val="0"/>
              </a:spcBef>
              <a:buFontTx/>
              <a:buNone/>
            </a:pPr>
            <a:r>
              <a:rPr lang="en-US" altLang="en-US">
                <a:solidFill>
                  <a:schemeClr val="tx2"/>
                </a:solidFill>
                <a:latin typeface="Arial" pitchFamily="34" charset="0"/>
              </a:rPr>
              <a:t>Half of the distance between nuceli in</a:t>
            </a:r>
          </a:p>
          <a:p>
            <a:pPr>
              <a:spcBef>
                <a:spcPct val="0"/>
              </a:spcBef>
              <a:buFontTx/>
              <a:buNone/>
            </a:pPr>
            <a:r>
              <a:rPr lang="en-US" altLang="en-US">
                <a:solidFill>
                  <a:schemeClr val="tx2"/>
                </a:solidFill>
                <a:latin typeface="Arial" pitchFamily="34" charset="0"/>
              </a:rPr>
              <a:t> covalently bonded diatomic molecule </a:t>
            </a:r>
          </a:p>
          <a:p>
            <a:pPr>
              <a:spcBef>
                <a:spcPct val="0"/>
              </a:spcBef>
              <a:buFontTx/>
              <a:buNone/>
            </a:pPr>
            <a:endParaRPr lang="en-US" altLang="en-US">
              <a:solidFill>
                <a:schemeClr val="tx2"/>
              </a:solidFill>
              <a:latin typeface="Arial" pitchFamily="34" charset="0"/>
            </a:endParaRPr>
          </a:p>
          <a:p>
            <a:pPr>
              <a:spcBef>
                <a:spcPct val="0"/>
              </a:spcBef>
              <a:buFontTx/>
              <a:buNone/>
            </a:pPr>
            <a:endParaRPr lang="en-US" altLang="en-US"/>
          </a:p>
        </p:txBody>
      </p:sp>
      <p:sp>
        <p:nvSpPr>
          <p:cNvPr id="124932" name="Text Box 4"/>
          <p:cNvSpPr txBox="1">
            <a:spLocks noChangeArrowheads="1"/>
          </p:cNvSpPr>
          <p:nvPr/>
        </p:nvSpPr>
        <p:spPr bwMode="auto">
          <a:xfrm>
            <a:off x="3581400" y="1981200"/>
            <a:ext cx="3635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2400">
                <a:solidFill>
                  <a:schemeClr val="bg1"/>
                </a:solidFill>
                <a:latin typeface="Comic Sans MS" pitchFamily="66" charset="0"/>
              </a:defRPr>
            </a:lvl1pPr>
            <a:lvl2pPr marL="742950" indent="-285750" algn="l">
              <a:spcBef>
                <a:spcPct val="20000"/>
              </a:spcBef>
              <a:buChar char="–"/>
              <a:defRPr sz="2400">
                <a:solidFill>
                  <a:schemeClr val="bg1"/>
                </a:solidFill>
                <a:latin typeface="Comic Sans MS" pitchFamily="66" charset="0"/>
              </a:defRPr>
            </a:lvl2pPr>
            <a:lvl3pPr marL="1143000" indent="-228600" algn="l">
              <a:spcBef>
                <a:spcPct val="20000"/>
              </a:spcBef>
              <a:buChar char="•"/>
              <a:defRPr sz="2400">
                <a:solidFill>
                  <a:schemeClr val="bg1"/>
                </a:solidFill>
                <a:latin typeface="Comic Sans MS" pitchFamily="66" charset="0"/>
              </a:defRPr>
            </a:lvl3pPr>
            <a:lvl4pPr marL="1600200" indent="-228600" algn="l">
              <a:spcBef>
                <a:spcPct val="20000"/>
              </a:spcBef>
              <a:buChar char="–"/>
              <a:defRPr sz="2400">
                <a:solidFill>
                  <a:schemeClr val="bg1"/>
                </a:solidFill>
                <a:latin typeface="Comic Sans MS" pitchFamily="66" charset="0"/>
              </a:defRPr>
            </a:lvl4pPr>
            <a:lvl5pPr marL="2057400" indent="-228600" algn="l">
              <a:spcBef>
                <a:spcPct val="20000"/>
              </a:spcBef>
              <a:buChar char="»"/>
              <a:defRPr sz="2400">
                <a:solidFill>
                  <a:schemeClr val="bg1"/>
                </a:solidFill>
                <a:latin typeface="Comic Sans MS" pitchFamily="66" charset="0"/>
              </a:defRPr>
            </a:lvl5pPr>
            <a:lvl6pPr marL="2514600" indent="-228600" eaLnBrk="0" fontAlgn="base" hangingPunct="0">
              <a:spcBef>
                <a:spcPct val="20000"/>
              </a:spcBef>
              <a:spcAft>
                <a:spcPct val="0"/>
              </a:spcAft>
              <a:buChar char="»"/>
              <a:defRPr sz="2400">
                <a:solidFill>
                  <a:schemeClr val="bg1"/>
                </a:solidFill>
                <a:latin typeface="Comic Sans MS" pitchFamily="66" charset="0"/>
              </a:defRPr>
            </a:lvl6pPr>
            <a:lvl7pPr marL="2971800" indent="-228600" eaLnBrk="0" fontAlgn="base" hangingPunct="0">
              <a:spcBef>
                <a:spcPct val="20000"/>
              </a:spcBef>
              <a:spcAft>
                <a:spcPct val="0"/>
              </a:spcAft>
              <a:buChar char="»"/>
              <a:defRPr sz="2400">
                <a:solidFill>
                  <a:schemeClr val="bg1"/>
                </a:solidFill>
                <a:latin typeface="Comic Sans MS" pitchFamily="66" charset="0"/>
              </a:defRPr>
            </a:lvl7pPr>
            <a:lvl8pPr marL="3429000" indent="-228600" eaLnBrk="0" fontAlgn="base" hangingPunct="0">
              <a:spcBef>
                <a:spcPct val="20000"/>
              </a:spcBef>
              <a:spcAft>
                <a:spcPct val="0"/>
              </a:spcAft>
              <a:buChar char="»"/>
              <a:defRPr sz="2400">
                <a:solidFill>
                  <a:schemeClr val="bg1"/>
                </a:solidFill>
                <a:latin typeface="Comic Sans MS" pitchFamily="66" charset="0"/>
              </a:defRPr>
            </a:lvl8pPr>
            <a:lvl9pPr marL="3886200" indent="-228600" eaLnBrk="0" fontAlgn="base" hangingPunct="0">
              <a:spcBef>
                <a:spcPct val="20000"/>
              </a:spcBef>
              <a:spcAft>
                <a:spcPct val="0"/>
              </a:spcAft>
              <a:buChar char="»"/>
              <a:defRPr sz="2400">
                <a:solidFill>
                  <a:schemeClr val="bg1"/>
                </a:solidFill>
                <a:latin typeface="Comic Sans MS" pitchFamily="66" charset="0"/>
              </a:defRPr>
            </a:lvl9pPr>
          </a:lstStyle>
          <a:p>
            <a:pPr>
              <a:spcBef>
                <a:spcPct val="0"/>
              </a:spcBef>
              <a:buFontTx/>
              <a:buNone/>
            </a:pPr>
            <a:r>
              <a:rPr lang="en-US" altLang="en-US">
                <a:solidFill>
                  <a:schemeClr val="tx2"/>
                </a:solidFill>
                <a:latin typeface="Arial" pitchFamily="34" charset="0"/>
              </a:rPr>
              <a:t>"covalent atomic radii"</a:t>
            </a:r>
            <a:r>
              <a:rPr lang="en-US" altLang="en-US"/>
              <a:t> </a:t>
            </a:r>
          </a:p>
        </p:txBody>
      </p:sp>
      <p:sp>
        <p:nvSpPr>
          <p:cNvPr id="52229" name="Text Box 5"/>
          <p:cNvSpPr txBox="1">
            <a:spLocks noChangeArrowheads="1"/>
          </p:cNvSpPr>
          <p:nvPr/>
        </p:nvSpPr>
        <p:spPr bwMode="auto">
          <a:xfrm>
            <a:off x="609600" y="2713038"/>
            <a:ext cx="5060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2400">
                <a:solidFill>
                  <a:schemeClr val="bg1"/>
                </a:solidFill>
                <a:latin typeface="Comic Sans MS" pitchFamily="66" charset="0"/>
              </a:defRPr>
            </a:lvl1pPr>
            <a:lvl2pPr marL="742950" indent="-285750" algn="l">
              <a:spcBef>
                <a:spcPct val="20000"/>
              </a:spcBef>
              <a:buChar char="–"/>
              <a:defRPr sz="2400">
                <a:solidFill>
                  <a:schemeClr val="bg1"/>
                </a:solidFill>
                <a:latin typeface="Comic Sans MS" pitchFamily="66" charset="0"/>
              </a:defRPr>
            </a:lvl2pPr>
            <a:lvl3pPr marL="1143000" indent="-228600" algn="l">
              <a:spcBef>
                <a:spcPct val="20000"/>
              </a:spcBef>
              <a:buChar char="•"/>
              <a:defRPr sz="2400">
                <a:solidFill>
                  <a:schemeClr val="bg1"/>
                </a:solidFill>
                <a:latin typeface="Comic Sans MS" pitchFamily="66" charset="0"/>
              </a:defRPr>
            </a:lvl3pPr>
            <a:lvl4pPr marL="1600200" indent="-228600" algn="l">
              <a:spcBef>
                <a:spcPct val="20000"/>
              </a:spcBef>
              <a:buChar char="–"/>
              <a:defRPr sz="2400">
                <a:solidFill>
                  <a:schemeClr val="bg1"/>
                </a:solidFill>
                <a:latin typeface="Comic Sans MS" pitchFamily="66" charset="0"/>
              </a:defRPr>
            </a:lvl4pPr>
            <a:lvl5pPr marL="2057400" indent="-228600" algn="l">
              <a:spcBef>
                <a:spcPct val="20000"/>
              </a:spcBef>
              <a:buChar char="»"/>
              <a:defRPr sz="2400">
                <a:solidFill>
                  <a:schemeClr val="bg1"/>
                </a:solidFill>
                <a:latin typeface="Comic Sans MS" pitchFamily="66" charset="0"/>
              </a:defRPr>
            </a:lvl5pPr>
            <a:lvl6pPr marL="2514600" indent="-228600" eaLnBrk="0" fontAlgn="base" hangingPunct="0">
              <a:spcBef>
                <a:spcPct val="20000"/>
              </a:spcBef>
              <a:spcAft>
                <a:spcPct val="0"/>
              </a:spcAft>
              <a:buChar char="»"/>
              <a:defRPr sz="2400">
                <a:solidFill>
                  <a:schemeClr val="bg1"/>
                </a:solidFill>
                <a:latin typeface="Comic Sans MS" pitchFamily="66" charset="0"/>
              </a:defRPr>
            </a:lvl6pPr>
            <a:lvl7pPr marL="2971800" indent="-228600" eaLnBrk="0" fontAlgn="base" hangingPunct="0">
              <a:spcBef>
                <a:spcPct val="20000"/>
              </a:spcBef>
              <a:spcAft>
                <a:spcPct val="0"/>
              </a:spcAft>
              <a:buChar char="»"/>
              <a:defRPr sz="2400">
                <a:solidFill>
                  <a:schemeClr val="bg1"/>
                </a:solidFill>
                <a:latin typeface="Comic Sans MS" pitchFamily="66" charset="0"/>
              </a:defRPr>
            </a:lvl7pPr>
            <a:lvl8pPr marL="3429000" indent="-228600" eaLnBrk="0" fontAlgn="base" hangingPunct="0">
              <a:spcBef>
                <a:spcPct val="20000"/>
              </a:spcBef>
              <a:spcAft>
                <a:spcPct val="0"/>
              </a:spcAft>
              <a:buChar char="»"/>
              <a:defRPr sz="2400">
                <a:solidFill>
                  <a:schemeClr val="bg1"/>
                </a:solidFill>
                <a:latin typeface="Comic Sans MS" pitchFamily="66" charset="0"/>
              </a:defRPr>
            </a:lvl8pPr>
            <a:lvl9pPr marL="3886200" indent="-228600" eaLnBrk="0" fontAlgn="base" hangingPunct="0">
              <a:spcBef>
                <a:spcPct val="20000"/>
              </a:spcBef>
              <a:spcAft>
                <a:spcPct val="0"/>
              </a:spcAft>
              <a:buChar char="»"/>
              <a:defRPr sz="2400">
                <a:solidFill>
                  <a:schemeClr val="bg1"/>
                </a:solidFill>
                <a:latin typeface="Comic Sans MS" pitchFamily="66" charset="0"/>
              </a:defRPr>
            </a:lvl9pPr>
          </a:lstStyle>
          <a:p>
            <a:pPr>
              <a:spcBef>
                <a:spcPct val="0"/>
              </a:spcBef>
              <a:buFontTx/>
              <a:buNone/>
            </a:pPr>
            <a:r>
              <a:rPr lang="en-US" altLang="en-US" u="sng">
                <a:solidFill>
                  <a:schemeClr val="tx2"/>
                </a:solidFill>
              </a:rPr>
              <a:t>Periodic Trends in Atomic Radius</a:t>
            </a:r>
          </a:p>
        </p:txBody>
      </p:sp>
      <p:sp>
        <p:nvSpPr>
          <p:cNvPr id="124934" name="Text Box 6"/>
          <p:cNvSpPr txBox="1">
            <a:spLocks noChangeArrowheads="1"/>
          </p:cNvSpPr>
          <p:nvPr/>
        </p:nvSpPr>
        <p:spPr bwMode="auto">
          <a:xfrm>
            <a:off x="1203325" y="3246438"/>
            <a:ext cx="5913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2400">
                <a:solidFill>
                  <a:schemeClr val="bg1"/>
                </a:solidFill>
                <a:latin typeface="Comic Sans MS" pitchFamily="66" charset="0"/>
              </a:defRPr>
            </a:lvl1pPr>
            <a:lvl2pPr marL="742950" indent="-285750" algn="l">
              <a:spcBef>
                <a:spcPct val="20000"/>
              </a:spcBef>
              <a:buChar char="–"/>
              <a:defRPr sz="2400">
                <a:solidFill>
                  <a:schemeClr val="bg1"/>
                </a:solidFill>
                <a:latin typeface="Comic Sans MS" pitchFamily="66" charset="0"/>
              </a:defRPr>
            </a:lvl2pPr>
            <a:lvl3pPr marL="1143000" indent="-228600" algn="l">
              <a:spcBef>
                <a:spcPct val="20000"/>
              </a:spcBef>
              <a:buChar char="•"/>
              <a:defRPr sz="2400">
                <a:solidFill>
                  <a:schemeClr val="bg1"/>
                </a:solidFill>
                <a:latin typeface="Comic Sans MS" pitchFamily="66" charset="0"/>
              </a:defRPr>
            </a:lvl3pPr>
            <a:lvl4pPr marL="1600200" indent="-228600" algn="l">
              <a:spcBef>
                <a:spcPct val="20000"/>
              </a:spcBef>
              <a:buChar char="–"/>
              <a:defRPr sz="2400">
                <a:solidFill>
                  <a:schemeClr val="bg1"/>
                </a:solidFill>
                <a:latin typeface="Comic Sans MS" pitchFamily="66" charset="0"/>
              </a:defRPr>
            </a:lvl4pPr>
            <a:lvl5pPr marL="2057400" indent="-228600" algn="l">
              <a:spcBef>
                <a:spcPct val="20000"/>
              </a:spcBef>
              <a:buChar char="»"/>
              <a:defRPr sz="2400">
                <a:solidFill>
                  <a:schemeClr val="bg1"/>
                </a:solidFill>
                <a:latin typeface="Comic Sans MS" pitchFamily="66" charset="0"/>
              </a:defRPr>
            </a:lvl5pPr>
            <a:lvl6pPr marL="2514600" indent="-228600" eaLnBrk="0" fontAlgn="base" hangingPunct="0">
              <a:spcBef>
                <a:spcPct val="20000"/>
              </a:spcBef>
              <a:spcAft>
                <a:spcPct val="0"/>
              </a:spcAft>
              <a:buChar char="»"/>
              <a:defRPr sz="2400">
                <a:solidFill>
                  <a:schemeClr val="bg1"/>
                </a:solidFill>
                <a:latin typeface="Comic Sans MS" pitchFamily="66" charset="0"/>
              </a:defRPr>
            </a:lvl6pPr>
            <a:lvl7pPr marL="2971800" indent="-228600" eaLnBrk="0" fontAlgn="base" hangingPunct="0">
              <a:spcBef>
                <a:spcPct val="20000"/>
              </a:spcBef>
              <a:spcAft>
                <a:spcPct val="0"/>
              </a:spcAft>
              <a:buChar char="»"/>
              <a:defRPr sz="2400">
                <a:solidFill>
                  <a:schemeClr val="bg1"/>
                </a:solidFill>
                <a:latin typeface="Comic Sans MS" pitchFamily="66" charset="0"/>
              </a:defRPr>
            </a:lvl7pPr>
            <a:lvl8pPr marL="3429000" indent="-228600" eaLnBrk="0" fontAlgn="base" hangingPunct="0">
              <a:spcBef>
                <a:spcPct val="20000"/>
              </a:spcBef>
              <a:spcAft>
                <a:spcPct val="0"/>
              </a:spcAft>
              <a:buChar char="»"/>
              <a:defRPr sz="2400">
                <a:solidFill>
                  <a:schemeClr val="bg1"/>
                </a:solidFill>
                <a:latin typeface="Comic Sans MS" pitchFamily="66" charset="0"/>
              </a:defRPr>
            </a:lvl8pPr>
            <a:lvl9pPr marL="3886200" indent="-228600" eaLnBrk="0" fontAlgn="base" hangingPunct="0">
              <a:spcBef>
                <a:spcPct val="20000"/>
              </a:spcBef>
              <a:spcAft>
                <a:spcPct val="0"/>
              </a:spcAft>
              <a:buChar char="»"/>
              <a:defRPr sz="2400">
                <a:solidFill>
                  <a:schemeClr val="bg1"/>
                </a:solidFill>
                <a:latin typeface="Comic Sans MS" pitchFamily="66" charset="0"/>
              </a:defRPr>
            </a:lvl9pPr>
          </a:lstStyle>
          <a:p>
            <a:pPr>
              <a:spcBef>
                <a:spcPct val="0"/>
              </a:spcBef>
              <a:buFontTx/>
              <a:buBlip>
                <a:blip r:embed="rId3"/>
              </a:buBlip>
            </a:pPr>
            <a:r>
              <a:rPr lang="en-US" altLang="en-US">
                <a:solidFill>
                  <a:schemeClr val="tx2"/>
                </a:solidFill>
                <a:latin typeface="Arial" pitchFamily="34" charset="0"/>
              </a:rPr>
              <a:t>Across a Period Radius </a:t>
            </a:r>
            <a:r>
              <a:rPr lang="en-US" altLang="en-US">
                <a:solidFill>
                  <a:schemeClr val="tx2"/>
                </a:solidFill>
                <a:latin typeface="Arial" pitchFamily="34" charset="0"/>
                <a:sym typeface="Wingdings" pitchFamily="2" charset="2"/>
              </a:rPr>
              <a:t></a:t>
            </a:r>
            <a:r>
              <a:rPr lang="en-US" altLang="en-US">
                <a:solidFill>
                  <a:schemeClr val="tx2"/>
                </a:solidFill>
                <a:latin typeface="Arial" pitchFamily="34" charset="0"/>
              </a:rPr>
              <a:t> decreases</a:t>
            </a:r>
            <a:r>
              <a:rPr lang="en-US" altLang="en-US">
                <a:solidFill>
                  <a:schemeClr val="tx2"/>
                </a:solidFill>
              </a:rPr>
              <a:t> </a:t>
            </a:r>
          </a:p>
        </p:txBody>
      </p:sp>
      <p:sp>
        <p:nvSpPr>
          <p:cNvPr id="124935" name="Text Box 7"/>
          <p:cNvSpPr txBox="1">
            <a:spLocks noChangeArrowheads="1"/>
          </p:cNvSpPr>
          <p:nvPr/>
        </p:nvSpPr>
        <p:spPr bwMode="auto">
          <a:xfrm>
            <a:off x="1524000" y="3657600"/>
            <a:ext cx="7620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2400">
                <a:solidFill>
                  <a:schemeClr val="bg1"/>
                </a:solidFill>
                <a:latin typeface="Comic Sans MS" pitchFamily="66" charset="0"/>
              </a:defRPr>
            </a:lvl1pPr>
            <a:lvl2pPr marL="742950" indent="-285750" algn="l">
              <a:spcBef>
                <a:spcPct val="20000"/>
              </a:spcBef>
              <a:buChar char="–"/>
              <a:defRPr sz="2400">
                <a:solidFill>
                  <a:schemeClr val="bg1"/>
                </a:solidFill>
                <a:latin typeface="Comic Sans MS" pitchFamily="66" charset="0"/>
              </a:defRPr>
            </a:lvl2pPr>
            <a:lvl3pPr marL="1143000" indent="-228600" algn="l">
              <a:spcBef>
                <a:spcPct val="20000"/>
              </a:spcBef>
              <a:buChar char="•"/>
              <a:defRPr sz="2400">
                <a:solidFill>
                  <a:schemeClr val="bg1"/>
                </a:solidFill>
                <a:latin typeface="Comic Sans MS" pitchFamily="66" charset="0"/>
              </a:defRPr>
            </a:lvl3pPr>
            <a:lvl4pPr marL="1600200" indent="-228600" algn="l">
              <a:spcBef>
                <a:spcPct val="20000"/>
              </a:spcBef>
              <a:buChar char="–"/>
              <a:defRPr sz="2400">
                <a:solidFill>
                  <a:schemeClr val="bg1"/>
                </a:solidFill>
                <a:latin typeface="Comic Sans MS" pitchFamily="66" charset="0"/>
              </a:defRPr>
            </a:lvl4pPr>
            <a:lvl5pPr marL="2057400" indent="-228600" algn="l">
              <a:spcBef>
                <a:spcPct val="20000"/>
              </a:spcBef>
              <a:buChar char="»"/>
              <a:defRPr sz="2400">
                <a:solidFill>
                  <a:schemeClr val="bg1"/>
                </a:solidFill>
                <a:latin typeface="Comic Sans MS" pitchFamily="66" charset="0"/>
              </a:defRPr>
            </a:lvl5pPr>
            <a:lvl6pPr marL="2514600" indent="-228600" eaLnBrk="0" fontAlgn="base" hangingPunct="0">
              <a:spcBef>
                <a:spcPct val="20000"/>
              </a:spcBef>
              <a:spcAft>
                <a:spcPct val="0"/>
              </a:spcAft>
              <a:buChar char="»"/>
              <a:defRPr sz="2400">
                <a:solidFill>
                  <a:schemeClr val="bg1"/>
                </a:solidFill>
                <a:latin typeface="Comic Sans MS" pitchFamily="66" charset="0"/>
              </a:defRPr>
            </a:lvl6pPr>
            <a:lvl7pPr marL="2971800" indent="-228600" eaLnBrk="0" fontAlgn="base" hangingPunct="0">
              <a:spcBef>
                <a:spcPct val="20000"/>
              </a:spcBef>
              <a:spcAft>
                <a:spcPct val="0"/>
              </a:spcAft>
              <a:buChar char="»"/>
              <a:defRPr sz="2400">
                <a:solidFill>
                  <a:schemeClr val="bg1"/>
                </a:solidFill>
                <a:latin typeface="Comic Sans MS" pitchFamily="66" charset="0"/>
              </a:defRPr>
            </a:lvl7pPr>
            <a:lvl8pPr marL="3429000" indent="-228600" eaLnBrk="0" fontAlgn="base" hangingPunct="0">
              <a:spcBef>
                <a:spcPct val="20000"/>
              </a:spcBef>
              <a:spcAft>
                <a:spcPct val="0"/>
              </a:spcAft>
              <a:buChar char="»"/>
              <a:defRPr sz="2400">
                <a:solidFill>
                  <a:schemeClr val="bg1"/>
                </a:solidFill>
                <a:latin typeface="Comic Sans MS" pitchFamily="66" charset="0"/>
              </a:defRPr>
            </a:lvl8pPr>
            <a:lvl9pPr marL="3886200" indent="-228600" eaLnBrk="0" fontAlgn="base" hangingPunct="0">
              <a:spcBef>
                <a:spcPct val="20000"/>
              </a:spcBef>
              <a:spcAft>
                <a:spcPct val="0"/>
              </a:spcAft>
              <a:buChar char="»"/>
              <a:defRPr sz="2400">
                <a:solidFill>
                  <a:schemeClr val="bg1"/>
                </a:solidFill>
                <a:latin typeface="Comic Sans MS" pitchFamily="66" charset="0"/>
              </a:defRPr>
            </a:lvl9pPr>
          </a:lstStyle>
          <a:p>
            <a:pPr>
              <a:spcBef>
                <a:spcPct val="0"/>
              </a:spcBef>
              <a:buFontTx/>
              <a:buNone/>
            </a:pPr>
            <a:r>
              <a:rPr lang="en-US" altLang="en-US">
                <a:solidFill>
                  <a:schemeClr val="tx2"/>
                </a:solidFill>
                <a:latin typeface="Arial" pitchFamily="34" charset="0"/>
              </a:rPr>
              <a:t>Increased effective nuclear charge due</a:t>
            </a:r>
          </a:p>
          <a:p>
            <a:pPr>
              <a:spcBef>
                <a:spcPct val="0"/>
              </a:spcBef>
              <a:buFontTx/>
              <a:buNone/>
            </a:pPr>
            <a:r>
              <a:rPr lang="en-US" altLang="en-US">
                <a:solidFill>
                  <a:schemeClr val="tx2"/>
                </a:solidFill>
                <a:latin typeface="Arial" pitchFamily="34" charset="0"/>
              </a:rPr>
              <a:t>to decreased shielding</a:t>
            </a:r>
            <a:r>
              <a:rPr lang="en-US" altLang="en-US">
                <a:solidFill>
                  <a:schemeClr val="tx2"/>
                </a:solidFill>
              </a:rPr>
              <a:t>  (hold from nucleus on e-)</a:t>
            </a:r>
          </a:p>
        </p:txBody>
      </p:sp>
      <p:sp>
        <p:nvSpPr>
          <p:cNvPr id="124936" name="Text Box 8"/>
          <p:cNvSpPr txBox="1">
            <a:spLocks noChangeArrowheads="1"/>
          </p:cNvSpPr>
          <p:nvPr/>
        </p:nvSpPr>
        <p:spPr bwMode="auto">
          <a:xfrm>
            <a:off x="990600" y="5003800"/>
            <a:ext cx="5954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2400">
                <a:solidFill>
                  <a:schemeClr val="bg1"/>
                </a:solidFill>
                <a:latin typeface="Comic Sans MS" pitchFamily="66" charset="0"/>
              </a:defRPr>
            </a:lvl1pPr>
            <a:lvl2pPr marL="742950" indent="-285750" algn="l">
              <a:spcBef>
                <a:spcPct val="20000"/>
              </a:spcBef>
              <a:buChar char="–"/>
              <a:defRPr sz="2400">
                <a:solidFill>
                  <a:schemeClr val="bg1"/>
                </a:solidFill>
                <a:latin typeface="Comic Sans MS" pitchFamily="66" charset="0"/>
              </a:defRPr>
            </a:lvl2pPr>
            <a:lvl3pPr marL="1143000" indent="-228600" algn="l">
              <a:spcBef>
                <a:spcPct val="20000"/>
              </a:spcBef>
              <a:buChar char="•"/>
              <a:defRPr sz="2400">
                <a:solidFill>
                  <a:schemeClr val="bg1"/>
                </a:solidFill>
                <a:latin typeface="Comic Sans MS" pitchFamily="66" charset="0"/>
              </a:defRPr>
            </a:lvl3pPr>
            <a:lvl4pPr marL="1600200" indent="-228600" algn="l">
              <a:spcBef>
                <a:spcPct val="20000"/>
              </a:spcBef>
              <a:buChar char="–"/>
              <a:defRPr sz="2400">
                <a:solidFill>
                  <a:schemeClr val="bg1"/>
                </a:solidFill>
                <a:latin typeface="Comic Sans MS" pitchFamily="66" charset="0"/>
              </a:defRPr>
            </a:lvl4pPr>
            <a:lvl5pPr marL="2057400" indent="-228600" algn="l">
              <a:spcBef>
                <a:spcPct val="20000"/>
              </a:spcBef>
              <a:buChar char="»"/>
              <a:defRPr sz="2400">
                <a:solidFill>
                  <a:schemeClr val="bg1"/>
                </a:solidFill>
                <a:latin typeface="Comic Sans MS" pitchFamily="66" charset="0"/>
              </a:defRPr>
            </a:lvl5pPr>
            <a:lvl6pPr marL="2514600" indent="-228600" eaLnBrk="0" fontAlgn="base" hangingPunct="0">
              <a:spcBef>
                <a:spcPct val="20000"/>
              </a:spcBef>
              <a:spcAft>
                <a:spcPct val="0"/>
              </a:spcAft>
              <a:buChar char="»"/>
              <a:defRPr sz="2400">
                <a:solidFill>
                  <a:schemeClr val="bg1"/>
                </a:solidFill>
                <a:latin typeface="Comic Sans MS" pitchFamily="66" charset="0"/>
              </a:defRPr>
            </a:lvl6pPr>
            <a:lvl7pPr marL="2971800" indent="-228600" eaLnBrk="0" fontAlgn="base" hangingPunct="0">
              <a:spcBef>
                <a:spcPct val="20000"/>
              </a:spcBef>
              <a:spcAft>
                <a:spcPct val="0"/>
              </a:spcAft>
              <a:buChar char="»"/>
              <a:defRPr sz="2400">
                <a:solidFill>
                  <a:schemeClr val="bg1"/>
                </a:solidFill>
                <a:latin typeface="Comic Sans MS" pitchFamily="66" charset="0"/>
              </a:defRPr>
            </a:lvl7pPr>
            <a:lvl8pPr marL="3429000" indent="-228600" eaLnBrk="0" fontAlgn="base" hangingPunct="0">
              <a:spcBef>
                <a:spcPct val="20000"/>
              </a:spcBef>
              <a:spcAft>
                <a:spcPct val="0"/>
              </a:spcAft>
              <a:buChar char="»"/>
              <a:defRPr sz="2400">
                <a:solidFill>
                  <a:schemeClr val="bg1"/>
                </a:solidFill>
                <a:latin typeface="Comic Sans MS" pitchFamily="66" charset="0"/>
              </a:defRPr>
            </a:lvl8pPr>
            <a:lvl9pPr marL="3886200" indent="-228600" eaLnBrk="0" fontAlgn="base" hangingPunct="0">
              <a:spcBef>
                <a:spcPct val="20000"/>
              </a:spcBef>
              <a:spcAft>
                <a:spcPct val="0"/>
              </a:spcAft>
              <a:buChar char="»"/>
              <a:defRPr sz="2400">
                <a:solidFill>
                  <a:schemeClr val="bg1"/>
                </a:solidFill>
                <a:latin typeface="Comic Sans MS" pitchFamily="66" charset="0"/>
              </a:defRPr>
            </a:lvl9pPr>
          </a:lstStyle>
          <a:p>
            <a:pPr>
              <a:spcBef>
                <a:spcPct val="0"/>
              </a:spcBef>
              <a:buFontTx/>
              <a:buBlip>
                <a:blip r:embed="rId3"/>
              </a:buBlip>
            </a:pPr>
            <a:r>
              <a:rPr lang="en-US" altLang="en-US">
                <a:solidFill>
                  <a:schemeClr val="tx2"/>
                </a:solidFill>
                <a:latin typeface="Arial" pitchFamily="34" charset="0"/>
              </a:rPr>
              <a:t>Down a Group  </a:t>
            </a:r>
            <a:r>
              <a:rPr lang="en-US" altLang="en-US">
                <a:solidFill>
                  <a:schemeClr val="tx2"/>
                </a:solidFill>
                <a:latin typeface="Calibri" pitchFamily="34" charset="0"/>
              </a:rPr>
              <a:t>↓</a:t>
            </a:r>
            <a:r>
              <a:rPr lang="en-US" altLang="en-US">
                <a:solidFill>
                  <a:schemeClr val="tx2"/>
                </a:solidFill>
                <a:latin typeface="Arial" pitchFamily="34" charset="0"/>
              </a:rPr>
              <a:t>  Radius   increases</a:t>
            </a:r>
            <a:r>
              <a:rPr lang="en-US" altLang="en-US">
                <a:solidFill>
                  <a:schemeClr val="tx2"/>
                </a:solidFill>
              </a:rPr>
              <a:t> </a:t>
            </a:r>
          </a:p>
        </p:txBody>
      </p:sp>
      <p:sp>
        <p:nvSpPr>
          <p:cNvPr id="124937" name="Text Box 9"/>
          <p:cNvSpPr txBox="1">
            <a:spLocks noChangeArrowheads="1"/>
          </p:cNvSpPr>
          <p:nvPr/>
        </p:nvSpPr>
        <p:spPr bwMode="auto">
          <a:xfrm>
            <a:off x="1143000" y="5867400"/>
            <a:ext cx="6726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2400">
                <a:solidFill>
                  <a:schemeClr val="bg1"/>
                </a:solidFill>
                <a:latin typeface="Comic Sans MS" pitchFamily="66" charset="0"/>
              </a:defRPr>
            </a:lvl1pPr>
            <a:lvl2pPr marL="742950" indent="-285750" algn="l">
              <a:spcBef>
                <a:spcPct val="20000"/>
              </a:spcBef>
              <a:buChar char="–"/>
              <a:defRPr sz="2400">
                <a:solidFill>
                  <a:schemeClr val="bg1"/>
                </a:solidFill>
                <a:latin typeface="Comic Sans MS" pitchFamily="66" charset="0"/>
              </a:defRPr>
            </a:lvl2pPr>
            <a:lvl3pPr marL="1143000" indent="-228600" algn="l">
              <a:spcBef>
                <a:spcPct val="20000"/>
              </a:spcBef>
              <a:buChar char="•"/>
              <a:defRPr sz="2400">
                <a:solidFill>
                  <a:schemeClr val="bg1"/>
                </a:solidFill>
                <a:latin typeface="Comic Sans MS" pitchFamily="66" charset="0"/>
              </a:defRPr>
            </a:lvl3pPr>
            <a:lvl4pPr marL="1600200" indent="-228600" algn="l">
              <a:spcBef>
                <a:spcPct val="20000"/>
              </a:spcBef>
              <a:buChar char="–"/>
              <a:defRPr sz="2400">
                <a:solidFill>
                  <a:schemeClr val="bg1"/>
                </a:solidFill>
                <a:latin typeface="Comic Sans MS" pitchFamily="66" charset="0"/>
              </a:defRPr>
            </a:lvl4pPr>
            <a:lvl5pPr marL="2057400" indent="-228600" algn="l">
              <a:spcBef>
                <a:spcPct val="20000"/>
              </a:spcBef>
              <a:buChar char="»"/>
              <a:defRPr sz="2400">
                <a:solidFill>
                  <a:schemeClr val="bg1"/>
                </a:solidFill>
                <a:latin typeface="Comic Sans MS" pitchFamily="66" charset="0"/>
              </a:defRPr>
            </a:lvl5pPr>
            <a:lvl6pPr marL="2514600" indent="-228600" eaLnBrk="0" fontAlgn="base" hangingPunct="0">
              <a:spcBef>
                <a:spcPct val="20000"/>
              </a:spcBef>
              <a:spcAft>
                <a:spcPct val="0"/>
              </a:spcAft>
              <a:buChar char="»"/>
              <a:defRPr sz="2400">
                <a:solidFill>
                  <a:schemeClr val="bg1"/>
                </a:solidFill>
                <a:latin typeface="Comic Sans MS" pitchFamily="66" charset="0"/>
              </a:defRPr>
            </a:lvl6pPr>
            <a:lvl7pPr marL="2971800" indent="-228600" eaLnBrk="0" fontAlgn="base" hangingPunct="0">
              <a:spcBef>
                <a:spcPct val="20000"/>
              </a:spcBef>
              <a:spcAft>
                <a:spcPct val="0"/>
              </a:spcAft>
              <a:buChar char="»"/>
              <a:defRPr sz="2400">
                <a:solidFill>
                  <a:schemeClr val="bg1"/>
                </a:solidFill>
                <a:latin typeface="Comic Sans MS" pitchFamily="66" charset="0"/>
              </a:defRPr>
            </a:lvl7pPr>
            <a:lvl8pPr marL="3429000" indent="-228600" eaLnBrk="0" fontAlgn="base" hangingPunct="0">
              <a:spcBef>
                <a:spcPct val="20000"/>
              </a:spcBef>
              <a:spcAft>
                <a:spcPct val="0"/>
              </a:spcAft>
              <a:buChar char="»"/>
              <a:defRPr sz="2400">
                <a:solidFill>
                  <a:schemeClr val="bg1"/>
                </a:solidFill>
                <a:latin typeface="Comic Sans MS" pitchFamily="66" charset="0"/>
              </a:defRPr>
            </a:lvl8pPr>
            <a:lvl9pPr marL="3886200" indent="-228600" eaLnBrk="0" fontAlgn="base" hangingPunct="0">
              <a:spcBef>
                <a:spcPct val="20000"/>
              </a:spcBef>
              <a:spcAft>
                <a:spcPct val="0"/>
              </a:spcAft>
              <a:buChar char="»"/>
              <a:defRPr sz="2400">
                <a:solidFill>
                  <a:schemeClr val="bg1"/>
                </a:solidFill>
                <a:latin typeface="Comic Sans MS" pitchFamily="66" charset="0"/>
              </a:defRPr>
            </a:lvl9pPr>
          </a:lstStyle>
          <a:p>
            <a:pPr>
              <a:spcBef>
                <a:spcPct val="0"/>
              </a:spcBef>
              <a:buFontTx/>
              <a:buNone/>
            </a:pPr>
            <a:r>
              <a:rPr lang="en-US" altLang="en-US">
                <a:solidFill>
                  <a:schemeClr val="tx2"/>
                </a:solidFill>
                <a:latin typeface="Arial" pitchFamily="34" charset="0"/>
              </a:rPr>
              <a:t>Addition of principal quantum levels (shells)</a:t>
            </a:r>
            <a:r>
              <a:rPr lang="en-US" altLang="en-US"/>
              <a:t> </a:t>
            </a:r>
          </a:p>
        </p:txBody>
      </p:sp>
      <p:sp>
        <p:nvSpPr>
          <p:cNvPr id="124938" name="Rectangle 10"/>
          <p:cNvSpPr>
            <a:spLocks noGrp="1" noChangeArrowheads="1"/>
          </p:cNvSpPr>
          <p:nvPr>
            <p:ph type="title"/>
          </p:nvPr>
        </p:nvSpPr>
        <p:spPr>
          <a:xfrm>
            <a:off x="533400" y="609600"/>
            <a:ext cx="7772400" cy="457200"/>
          </a:xfrm>
        </p:spPr>
        <p:txBody>
          <a:bodyPr/>
          <a:lstStyle/>
          <a:p>
            <a:pPr algn="l">
              <a:defRPr/>
            </a:pPr>
            <a:r>
              <a:rPr lang="en-US" sz="1800" b="0" u="sng" dirty="0" smtClean="0">
                <a:solidFill>
                  <a:srgbClr val="7030A0"/>
                </a:solidFill>
              </a:rPr>
              <a:t>Determination of Atomic Radius:</a:t>
            </a:r>
            <a:r>
              <a:rPr lang="en-US" sz="1800" b="0" u="sng" dirty="0" smtClean="0"/>
              <a:t/>
            </a:r>
            <a:br>
              <a:rPr lang="en-US" sz="1800" b="0" u="sng" dirty="0" smtClean="0"/>
            </a:br>
            <a:endParaRPr lang="en-US" sz="1800" b="0" u="sng" dirty="0" smtClean="0"/>
          </a:p>
        </p:txBody>
      </p:sp>
      <p:sp>
        <p:nvSpPr>
          <p:cNvPr id="52235" name="Line 11"/>
          <p:cNvSpPr>
            <a:spLocks noChangeShapeType="1"/>
          </p:cNvSpPr>
          <p:nvPr/>
        </p:nvSpPr>
        <p:spPr bwMode="auto">
          <a:xfrm flipH="1">
            <a:off x="4572000" y="4572000"/>
            <a:ext cx="76200" cy="3048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2236" name="Line 12"/>
          <p:cNvSpPr>
            <a:spLocks noChangeShapeType="1"/>
          </p:cNvSpPr>
          <p:nvPr/>
        </p:nvSpPr>
        <p:spPr bwMode="auto">
          <a:xfrm>
            <a:off x="3657600" y="4572000"/>
            <a:ext cx="0" cy="3810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1447220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4931"/>
                                        </p:tgtEl>
                                        <p:attrNameLst>
                                          <p:attrName>style.visibility</p:attrName>
                                        </p:attrNameLst>
                                      </p:cBhvr>
                                      <p:to>
                                        <p:strVal val="visible"/>
                                      </p:to>
                                    </p:set>
                                    <p:anim calcmode="lin" valueType="num">
                                      <p:cBhvr additive="base">
                                        <p:cTn id="7" dur="500" fill="hold"/>
                                        <p:tgtEl>
                                          <p:spTgt spid="124931"/>
                                        </p:tgtEl>
                                        <p:attrNameLst>
                                          <p:attrName>ppt_x</p:attrName>
                                        </p:attrNameLst>
                                      </p:cBhvr>
                                      <p:tavLst>
                                        <p:tav tm="0">
                                          <p:val>
                                            <p:strVal val="1+#ppt_w/2"/>
                                          </p:val>
                                        </p:tav>
                                        <p:tav tm="100000">
                                          <p:val>
                                            <p:strVal val="#ppt_x"/>
                                          </p:val>
                                        </p:tav>
                                      </p:tavLst>
                                    </p:anim>
                                    <p:anim calcmode="lin" valueType="num">
                                      <p:cBhvr additive="base">
                                        <p:cTn id="8" dur="500" fill="hold"/>
                                        <p:tgtEl>
                                          <p:spTgt spid="12493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4932"/>
                                        </p:tgtEl>
                                        <p:attrNameLst>
                                          <p:attrName>style.visibility</p:attrName>
                                        </p:attrNameLst>
                                      </p:cBhvr>
                                      <p:to>
                                        <p:strVal val="visible"/>
                                      </p:to>
                                    </p:set>
                                    <p:anim calcmode="lin" valueType="num">
                                      <p:cBhvr additive="base">
                                        <p:cTn id="13" dur="500" fill="hold"/>
                                        <p:tgtEl>
                                          <p:spTgt spid="124932"/>
                                        </p:tgtEl>
                                        <p:attrNameLst>
                                          <p:attrName>ppt_x</p:attrName>
                                        </p:attrNameLst>
                                      </p:cBhvr>
                                      <p:tavLst>
                                        <p:tav tm="0">
                                          <p:val>
                                            <p:strVal val="1+#ppt_w/2"/>
                                          </p:val>
                                        </p:tav>
                                        <p:tav tm="100000">
                                          <p:val>
                                            <p:strVal val="#ppt_x"/>
                                          </p:val>
                                        </p:tav>
                                      </p:tavLst>
                                    </p:anim>
                                    <p:anim calcmode="lin" valueType="num">
                                      <p:cBhvr additive="base">
                                        <p:cTn id="14" dur="500" fill="hold"/>
                                        <p:tgtEl>
                                          <p:spTgt spid="12493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4934"/>
                                        </p:tgtEl>
                                        <p:attrNameLst>
                                          <p:attrName>style.visibility</p:attrName>
                                        </p:attrNameLst>
                                      </p:cBhvr>
                                      <p:to>
                                        <p:strVal val="visible"/>
                                      </p:to>
                                    </p:set>
                                    <p:anim calcmode="lin" valueType="num">
                                      <p:cBhvr additive="base">
                                        <p:cTn id="19" dur="500" fill="hold"/>
                                        <p:tgtEl>
                                          <p:spTgt spid="124934"/>
                                        </p:tgtEl>
                                        <p:attrNameLst>
                                          <p:attrName>ppt_x</p:attrName>
                                        </p:attrNameLst>
                                      </p:cBhvr>
                                      <p:tavLst>
                                        <p:tav tm="0">
                                          <p:val>
                                            <p:strVal val="1+#ppt_w/2"/>
                                          </p:val>
                                        </p:tav>
                                        <p:tav tm="100000">
                                          <p:val>
                                            <p:strVal val="#ppt_x"/>
                                          </p:val>
                                        </p:tav>
                                      </p:tavLst>
                                    </p:anim>
                                    <p:anim calcmode="lin" valueType="num">
                                      <p:cBhvr additive="base">
                                        <p:cTn id="20" dur="500" fill="hold"/>
                                        <p:tgtEl>
                                          <p:spTgt spid="12493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4935"/>
                                        </p:tgtEl>
                                        <p:attrNameLst>
                                          <p:attrName>style.visibility</p:attrName>
                                        </p:attrNameLst>
                                      </p:cBhvr>
                                      <p:to>
                                        <p:strVal val="visible"/>
                                      </p:to>
                                    </p:set>
                                    <p:anim calcmode="lin" valueType="num">
                                      <p:cBhvr additive="base">
                                        <p:cTn id="25" dur="500" fill="hold"/>
                                        <p:tgtEl>
                                          <p:spTgt spid="124935"/>
                                        </p:tgtEl>
                                        <p:attrNameLst>
                                          <p:attrName>ppt_x</p:attrName>
                                        </p:attrNameLst>
                                      </p:cBhvr>
                                      <p:tavLst>
                                        <p:tav tm="0">
                                          <p:val>
                                            <p:strVal val="1+#ppt_w/2"/>
                                          </p:val>
                                        </p:tav>
                                        <p:tav tm="100000">
                                          <p:val>
                                            <p:strVal val="#ppt_x"/>
                                          </p:val>
                                        </p:tav>
                                      </p:tavLst>
                                    </p:anim>
                                    <p:anim calcmode="lin" valueType="num">
                                      <p:cBhvr additive="base">
                                        <p:cTn id="26" dur="500" fill="hold"/>
                                        <p:tgtEl>
                                          <p:spTgt spid="12493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4936"/>
                                        </p:tgtEl>
                                        <p:attrNameLst>
                                          <p:attrName>style.visibility</p:attrName>
                                        </p:attrNameLst>
                                      </p:cBhvr>
                                      <p:to>
                                        <p:strVal val="visible"/>
                                      </p:to>
                                    </p:set>
                                    <p:anim calcmode="lin" valueType="num">
                                      <p:cBhvr additive="base">
                                        <p:cTn id="31" dur="500" fill="hold"/>
                                        <p:tgtEl>
                                          <p:spTgt spid="124936"/>
                                        </p:tgtEl>
                                        <p:attrNameLst>
                                          <p:attrName>ppt_x</p:attrName>
                                        </p:attrNameLst>
                                      </p:cBhvr>
                                      <p:tavLst>
                                        <p:tav tm="0">
                                          <p:val>
                                            <p:strVal val="1+#ppt_w/2"/>
                                          </p:val>
                                        </p:tav>
                                        <p:tav tm="100000">
                                          <p:val>
                                            <p:strVal val="#ppt_x"/>
                                          </p:val>
                                        </p:tav>
                                      </p:tavLst>
                                    </p:anim>
                                    <p:anim calcmode="lin" valueType="num">
                                      <p:cBhvr additive="base">
                                        <p:cTn id="32" dur="500" fill="hold"/>
                                        <p:tgtEl>
                                          <p:spTgt spid="12493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4937"/>
                                        </p:tgtEl>
                                        <p:attrNameLst>
                                          <p:attrName>style.visibility</p:attrName>
                                        </p:attrNameLst>
                                      </p:cBhvr>
                                      <p:to>
                                        <p:strVal val="visible"/>
                                      </p:to>
                                    </p:set>
                                    <p:anim calcmode="lin" valueType="num">
                                      <p:cBhvr additive="base">
                                        <p:cTn id="37" dur="500" fill="hold"/>
                                        <p:tgtEl>
                                          <p:spTgt spid="124937"/>
                                        </p:tgtEl>
                                        <p:attrNameLst>
                                          <p:attrName>ppt_x</p:attrName>
                                        </p:attrNameLst>
                                      </p:cBhvr>
                                      <p:tavLst>
                                        <p:tav tm="0">
                                          <p:val>
                                            <p:strVal val="1+#ppt_w/2"/>
                                          </p:val>
                                        </p:tav>
                                        <p:tav tm="100000">
                                          <p:val>
                                            <p:strVal val="#ppt_x"/>
                                          </p:val>
                                        </p:tav>
                                      </p:tavLst>
                                    </p:anim>
                                    <p:anim calcmode="lin" valueType="num">
                                      <p:cBhvr additive="base">
                                        <p:cTn id="38" dur="500" fill="hold"/>
                                        <p:tgtEl>
                                          <p:spTgt spid="1249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autoUpdateAnimBg="0"/>
      <p:bldP spid="124932" grpId="0" autoUpdateAnimBg="0"/>
      <p:bldP spid="124934" grpId="0" autoUpdateAnimBg="0"/>
      <p:bldP spid="124935" grpId="0" autoUpdateAnimBg="0"/>
      <p:bldP spid="124936" grpId="0" autoUpdateAnimBg="0"/>
      <p:bldP spid="124937"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914400" y="990600"/>
            <a:ext cx="75533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2400">
                <a:solidFill>
                  <a:schemeClr val="bg1"/>
                </a:solidFill>
                <a:latin typeface="Comic Sans MS" pitchFamily="66" charset="0"/>
              </a:defRPr>
            </a:lvl1pPr>
            <a:lvl2pPr marL="742950" indent="-285750" algn="l">
              <a:spcBef>
                <a:spcPct val="20000"/>
              </a:spcBef>
              <a:buChar char="–"/>
              <a:defRPr sz="2400">
                <a:solidFill>
                  <a:schemeClr val="bg1"/>
                </a:solidFill>
                <a:latin typeface="Comic Sans MS" pitchFamily="66" charset="0"/>
              </a:defRPr>
            </a:lvl2pPr>
            <a:lvl3pPr marL="1143000" indent="-228600" algn="l">
              <a:spcBef>
                <a:spcPct val="20000"/>
              </a:spcBef>
              <a:buChar char="•"/>
              <a:defRPr sz="2400">
                <a:solidFill>
                  <a:schemeClr val="bg1"/>
                </a:solidFill>
                <a:latin typeface="Comic Sans MS" pitchFamily="66" charset="0"/>
              </a:defRPr>
            </a:lvl3pPr>
            <a:lvl4pPr marL="1600200" indent="-228600" algn="l">
              <a:spcBef>
                <a:spcPct val="20000"/>
              </a:spcBef>
              <a:buChar char="–"/>
              <a:defRPr sz="2400">
                <a:solidFill>
                  <a:schemeClr val="bg1"/>
                </a:solidFill>
                <a:latin typeface="Comic Sans MS" pitchFamily="66" charset="0"/>
              </a:defRPr>
            </a:lvl4pPr>
            <a:lvl5pPr marL="2057400" indent="-228600" algn="l">
              <a:spcBef>
                <a:spcPct val="20000"/>
              </a:spcBef>
              <a:buChar char="»"/>
              <a:defRPr sz="2400">
                <a:solidFill>
                  <a:schemeClr val="bg1"/>
                </a:solidFill>
                <a:latin typeface="Comic Sans MS" pitchFamily="66" charset="0"/>
              </a:defRPr>
            </a:lvl5pPr>
            <a:lvl6pPr marL="2514600" indent="-228600" eaLnBrk="0" fontAlgn="base" hangingPunct="0">
              <a:spcBef>
                <a:spcPct val="20000"/>
              </a:spcBef>
              <a:spcAft>
                <a:spcPct val="0"/>
              </a:spcAft>
              <a:buChar char="»"/>
              <a:defRPr sz="2400">
                <a:solidFill>
                  <a:schemeClr val="bg1"/>
                </a:solidFill>
                <a:latin typeface="Comic Sans MS" pitchFamily="66" charset="0"/>
              </a:defRPr>
            </a:lvl6pPr>
            <a:lvl7pPr marL="2971800" indent="-228600" eaLnBrk="0" fontAlgn="base" hangingPunct="0">
              <a:spcBef>
                <a:spcPct val="20000"/>
              </a:spcBef>
              <a:spcAft>
                <a:spcPct val="0"/>
              </a:spcAft>
              <a:buChar char="»"/>
              <a:defRPr sz="2400">
                <a:solidFill>
                  <a:schemeClr val="bg1"/>
                </a:solidFill>
                <a:latin typeface="Comic Sans MS" pitchFamily="66" charset="0"/>
              </a:defRPr>
            </a:lvl7pPr>
            <a:lvl8pPr marL="3429000" indent="-228600" eaLnBrk="0" fontAlgn="base" hangingPunct="0">
              <a:spcBef>
                <a:spcPct val="20000"/>
              </a:spcBef>
              <a:spcAft>
                <a:spcPct val="0"/>
              </a:spcAft>
              <a:buChar char="»"/>
              <a:defRPr sz="2400">
                <a:solidFill>
                  <a:schemeClr val="bg1"/>
                </a:solidFill>
                <a:latin typeface="Comic Sans MS" pitchFamily="66" charset="0"/>
              </a:defRPr>
            </a:lvl8pPr>
            <a:lvl9pPr marL="3886200" indent="-228600" eaLnBrk="0" fontAlgn="base" hangingPunct="0">
              <a:spcBef>
                <a:spcPct val="20000"/>
              </a:spcBef>
              <a:spcAft>
                <a:spcPct val="0"/>
              </a:spcAft>
              <a:buChar char="»"/>
              <a:defRPr sz="2400">
                <a:solidFill>
                  <a:schemeClr val="bg1"/>
                </a:solidFill>
                <a:latin typeface="Comic Sans MS" pitchFamily="66" charset="0"/>
              </a:defRPr>
            </a:lvl9pPr>
          </a:lstStyle>
          <a:p>
            <a:pPr>
              <a:spcBef>
                <a:spcPct val="0"/>
              </a:spcBef>
              <a:buFontTx/>
              <a:buBlip>
                <a:blip r:embed="rId2"/>
              </a:buBlip>
            </a:pPr>
            <a:r>
              <a:rPr lang="en-US" altLang="en-US">
                <a:solidFill>
                  <a:schemeClr val="tx1"/>
                </a:solidFill>
              </a:rPr>
              <a:t> Increases for successive electrons taken from </a:t>
            </a:r>
          </a:p>
          <a:p>
            <a:pPr>
              <a:spcBef>
                <a:spcPct val="0"/>
              </a:spcBef>
              <a:buFontTx/>
              <a:buNone/>
            </a:pPr>
            <a:r>
              <a:rPr lang="en-US" altLang="en-US">
                <a:solidFill>
                  <a:schemeClr val="tx1"/>
                </a:solidFill>
              </a:rPr>
              <a:t>   the same atom</a:t>
            </a:r>
          </a:p>
          <a:p>
            <a:pPr>
              <a:spcBef>
                <a:spcPct val="0"/>
              </a:spcBef>
              <a:buFontTx/>
              <a:buNone/>
            </a:pPr>
            <a:endParaRPr lang="en-US" altLang="en-US">
              <a:solidFill>
                <a:schemeClr val="tx1"/>
              </a:solidFill>
            </a:endParaRPr>
          </a:p>
        </p:txBody>
      </p:sp>
      <p:sp>
        <p:nvSpPr>
          <p:cNvPr id="126979" name="Text Box 3"/>
          <p:cNvSpPr txBox="1">
            <a:spLocks noChangeArrowheads="1"/>
          </p:cNvSpPr>
          <p:nvPr/>
        </p:nvSpPr>
        <p:spPr bwMode="auto">
          <a:xfrm>
            <a:off x="914400" y="1905000"/>
            <a:ext cx="5573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2400">
                <a:solidFill>
                  <a:schemeClr val="bg1"/>
                </a:solidFill>
                <a:latin typeface="Comic Sans MS" pitchFamily="66" charset="0"/>
              </a:defRPr>
            </a:lvl1pPr>
            <a:lvl2pPr marL="742950" indent="-285750" algn="l">
              <a:spcBef>
                <a:spcPct val="20000"/>
              </a:spcBef>
              <a:buChar char="–"/>
              <a:defRPr sz="2400">
                <a:solidFill>
                  <a:schemeClr val="bg1"/>
                </a:solidFill>
                <a:latin typeface="Comic Sans MS" pitchFamily="66" charset="0"/>
              </a:defRPr>
            </a:lvl2pPr>
            <a:lvl3pPr marL="1143000" indent="-228600" algn="l">
              <a:spcBef>
                <a:spcPct val="20000"/>
              </a:spcBef>
              <a:buChar char="•"/>
              <a:defRPr sz="2400">
                <a:solidFill>
                  <a:schemeClr val="bg1"/>
                </a:solidFill>
                <a:latin typeface="Comic Sans MS" pitchFamily="66" charset="0"/>
              </a:defRPr>
            </a:lvl3pPr>
            <a:lvl4pPr marL="1600200" indent="-228600" algn="l">
              <a:spcBef>
                <a:spcPct val="20000"/>
              </a:spcBef>
              <a:buChar char="–"/>
              <a:defRPr sz="2400">
                <a:solidFill>
                  <a:schemeClr val="bg1"/>
                </a:solidFill>
                <a:latin typeface="Comic Sans MS" pitchFamily="66" charset="0"/>
              </a:defRPr>
            </a:lvl4pPr>
            <a:lvl5pPr marL="2057400" indent="-228600" algn="l">
              <a:spcBef>
                <a:spcPct val="20000"/>
              </a:spcBef>
              <a:buChar char="»"/>
              <a:defRPr sz="2400">
                <a:solidFill>
                  <a:schemeClr val="bg1"/>
                </a:solidFill>
                <a:latin typeface="Comic Sans MS" pitchFamily="66" charset="0"/>
              </a:defRPr>
            </a:lvl5pPr>
            <a:lvl6pPr marL="2514600" indent="-228600" eaLnBrk="0" fontAlgn="base" hangingPunct="0">
              <a:spcBef>
                <a:spcPct val="20000"/>
              </a:spcBef>
              <a:spcAft>
                <a:spcPct val="0"/>
              </a:spcAft>
              <a:buChar char="»"/>
              <a:defRPr sz="2400">
                <a:solidFill>
                  <a:schemeClr val="bg1"/>
                </a:solidFill>
                <a:latin typeface="Comic Sans MS" pitchFamily="66" charset="0"/>
              </a:defRPr>
            </a:lvl6pPr>
            <a:lvl7pPr marL="2971800" indent="-228600" eaLnBrk="0" fontAlgn="base" hangingPunct="0">
              <a:spcBef>
                <a:spcPct val="20000"/>
              </a:spcBef>
              <a:spcAft>
                <a:spcPct val="0"/>
              </a:spcAft>
              <a:buChar char="»"/>
              <a:defRPr sz="2400">
                <a:solidFill>
                  <a:schemeClr val="bg1"/>
                </a:solidFill>
                <a:latin typeface="Comic Sans MS" pitchFamily="66" charset="0"/>
              </a:defRPr>
            </a:lvl7pPr>
            <a:lvl8pPr marL="3429000" indent="-228600" eaLnBrk="0" fontAlgn="base" hangingPunct="0">
              <a:spcBef>
                <a:spcPct val="20000"/>
              </a:spcBef>
              <a:spcAft>
                <a:spcPct val="0"/>
              </a:spcAft>
              <a:buChar char="»"/>
              <a:defRPr sz="2400">
                <a:solidFill>
                  <a:schemeClr val="bg1"/>
                </a:solidFill>
                <a:latin typeface="Comic Sans MS" pitchFamily="66" charset="0"/>
              </a:defRPr>
            </a:lvl8pPr>
            <a:lvl9pPr marL="3886200" indent="-228600" eaLnBrk="0" fontAlgn="base" hangingPunct="0">
              <a:spcBef>
                <a:spcPct val="20000"/>
              </a:spcBef>
              <a:spcAft>
                <a:spcPct val="0"/>
              </a:spcAft>
              <a:buChar char="»"/>
              <a:defRPr sz="2400">
                <a:solidFill>
                  <a:schemeClr val="bg1"/>
                </a:solidFill>
                <a:latin typeface="Comic Sans MS" pitchFamily="66" charset="0"/>
              </a:defRPr>
            </a:lvl9pPr>
          </a:lstStyle>
          <a:p>
            <a:pPr>
              <a:spcBef>
                <a:spcPct val="0"/>
              </a:spcBef>
              <a:buFontTx/>
              <a:buBlip>
                <a:blip r:embed="rId2"/>
              </a:buBlip>
            </a:pPr>
            <a:r>
              <a:rPr lang="en-US" altLang="en-US">
                <a:solidFill>
                  <a:schemeClr val="tx1"/>
                </a:solidFill>
              </a:rPr>
              <a:t> Tends to increase across a period</a:t>
            </a:r>
          </a:p>
        </p:txBody>
      </p:sp>
      <p:sp>
        <p:nvSpPr>
          <p:cNvPr id="126980" name="Text Box 4"/>
          <p:cNvSpPr txBox="1">
            <a:spLocks noChangeArrowheads="1"/>
          </p:cNvSpPr>
          <p:nvPr/>
        </p:nvSpPr>
        <p:spPr bwMode="auto">
          <a:xfrm>
            <a:off x="2133600" y="2362200"/>
            <a:ext cx="62388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2400">
                <a:solidFill>
                  <a:schemeClr val="bg1"/>
                </a:solidFill>
                <a:latin typeface="Comic Sans MS" pitchFamily="66" charset="0"/>
              </a:defRPr>
            </a:lvl1pPr>
            <a:lvl2pPr marL="742950" indent="-285750" algn="l">
              <a:spcBef>
                <a:spcPct val="20000"/>
              </a:spcBef>
              <a:buChar char="–"/>
              <a:defRPr sz="2400">
                <a:solidFill>
                  <a:schemeClr val="bg1"/>
                </a:solidFill>
                <a:latin typeface="Comic Sans MS" pitchFamily="66" charset="0"/>
              </a:defRPr>
            </a:lvl2pPr>
            <a:lvl3pPr marL="1143000" indent="-228600" algn="l">
              <a:spcBef>
                <a:spcPct val="20000"/>
              </a:spcBef>
              <a:buChar char="•"/>
              <a:defRPr sz="2400">
                <a:solidFill>
                  <a:schemeClr val="bg1"/>
                </a:solidFill>
                <a:latin typeface="Comic Sans MS" pitchFamily="66" charset="0"/>
              </a:defRPr>
            </a:lvl3pPr>
            <a:lvl4pPr marL="1600200" indent="-228600" algn="l">
              <a:spcBef>
                <a:spcPct val="20000"/>
              </a:spcBef>
              <a:buChar char="–"/>
              <a:defRPr sz="2400">
                <a:solidFill>
                  <a:schemeClr val="bg1"/>
                </a:solidFill>
                <a:latin typeface="Comic Sans MS" pitchFamily="66" charset="0"/>
              </a:defRPr>
            </a:lvl4pPr>
            <a:lvl5pPr marL="2057400" indent="-228600" algn="l">
              <a:spcBef>
                <a:spcPct val="20000"/>
              </a:spcBef>
              <a:buChar char="»"/>
              <a:defRPr sz="2400">
                <a:solidFill>
                  <a:schemeClr val="bg1"/>
                </a:solidFill>
                <a:latin typeface="Comic Sans MS" pitchFamily="66" charset="0"/>
              </a:defRPr>
            </a:lvl5pPr>
            <a:lvl6pPr marL="2514600" indent="-228600" eaLnBrk="0" fontAlgn="base" hangingPunct="0">
              <a:spcBef>
                <a:spcPct val="20000"/>
              </a:spcBef>
              <a:spcAft>
                <a:spcPct val="0"/>
              </a:spcAft>
              <a:buChar char="»"/>
              <a:defRPr sz="2400">
                <a:solidFill>
                  <a:schemeClr val="bg1"/>
                </a:solidFill>
                <a:latin typeface="Comic Sans MS" pitchFamily="66" charset="0"/>
              </a:defRPr>
            </a:lvl6pPr>
            <a:lvl7pPr marL="2971800" indent="-228600" eaLnBrk="0" fontAlgn="base" hangingPunct="0">
              <a:spcBef>
                <a:spcPct val="20000"/>
              </a:spcBef>
              <a:spcAft>
                <a:spcPct val="0"/>
              </a:spcAft>
              <a:buChar char="»"/>
              <a:defRPr sz="2400">
                <a:solidFill>
                  <a:schemeClr val="bg1"/>
                </a:solidFill>
                <a:latin typeface="Comic Sans MS" pitchFamily="66" charset="0"/>
              </a:defRPr>
            </a:lvl7pPr>
            <a:lvl8pPr marL="3429000" indent="-228600" eaLnBrk="0" fontAlgn="base" hangingPunct="0">
              <a:spcBef>
                <a:spcPct val="20000"/>
              </a:spcBef>
              <a:spcAft>
                <a:spcPct val="0"/>
              </a:spcAft>
              <a:buChar char="»"/>
              <a:defRPr sz="2400">
                <a:solidFill>
                  <a:schemeClr val="bg1"/>
                </a:solidFill>
                <a:latin typeface="Comic Sans MS" pitchFamily="66" charset="0"/>
              </a:defRPr>
            </a:lvl8pPr>
            <a:lvl9pPr marL="3886200" indent="-228600" eaLnBrk="0" fontAlgn="base" hangingPunct="0">
              <a:spcBef>
                <a:spcPct val="20000"/>
              </a:spcBef>
              <a:spcAft>
                <a:spcPct val="0"/>
              </a:spcAft>
              <a:buChar char="»"/>
              <a:defRPr sz="2400">
                <a:solidFill>
                  <a:schemeClr val="bg1"/>
                </a:solidFill>
                <a:latin typeface="Comic Sans MS" pitchFamily="66" charset="0"/>
              </a:defRPr>
            </a:lvl9pPr>
          </a:lstStyle>
          <a:p>
            <a:pPr>
              <a:spcBef>
                <a:spcPct val="0"/>
              </a:spcBef>
              <a:buFontTx/>
              <a:buNone/>
            </a:pPr>
            <a:r>
              <a:rPr lang="en-US" altLang="en-US">
                <a:solidFill>
                  <a:schemeClr val="tx1"/>
                </a:solidFill>
              </a:rPr>
              <a:t>Electrons in the same quantum level do </a:t>
            </a:r>
          </a:p>
          <a:p>
            <a:pPr>
              <a:spcBef>
                <a:spcPct val="0"/>
              </a:spcBef>
              <a:buFontTx/>
              <a:buNone/>
            </a:pPr>
            <a:r>
              <a:rPr lang="en-US" altLang="en-US">
                <a:solidFill>
                  <a:schemeClr val="tx1"/>
                </a:solidFill>
              </a:rPr>
              <a:t>not shield as effectively as electrons in </a:t>
            </a:r>
          </a:p>
          <a:p>
            <a:pPr>
              <a:spcBef>
                <a:spcPct val="0"/>
              </a:spcBef>
              <a:buFontTx/>
              <a:buNone/>
            </a:pPr>
            <a:r>
              <a:rPr lang="en-US" altLang="en-US">
                <a:solidFill>
                  <a:schemeClr val="tx1"/>
                </a:solidFill>
              </a:rPr>
              <a:t>inner levels</a:t>
            </a:r>
            <a:r>
              <a:rPr lang="en-US" altLang="en-US"/>
              <a:t> </a:t>
            </a:r>
          </a:p>
        </p:txBody>
      </p:sp>
      <p:sp>
        <p:nvSpPr>
          <p:cNvPr id="126981" name="Text Box 5"/>
          <p:cNvSpPr txBox="1">
            <a:spLocks noChangeArrowheads="1"/>
          </p:cNvSpPr>
          <p:nvPr/>
        </p:nvSpPr>
        <p:spPr bwMode="auto">
          <a:xfrm>
            <a:off x="1447800" y="3657600"/>
            <a:ext cx="7162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2400">
                <a:solidFill>
                  <a:schemeClr val="bg1"/>
                </a:solidFill>
                <a:latin typeface="Comic Sans MS" pitchFamily="66" charset="0"/>
              </a:defRPr>
            </a:lvl1pPr>
            <a:lvl2pPr marL="742950" indent="-285750" algn="l">
              <a:spcBef>
                <a:spcPct val="20000"/>
              </a:spcBef>
              <a:buChar char="–"/>
              <a:defRPr sz="2400">
                <a:solidFill>
                  <a:schemeClr val="bg1"/>
                </a:solidFill>
                <a:latin typeface="Comic Sans MS" pitchFamily="66" charset="0"/>
              </a:defRPr>
            </a:lvl2pPr>
            <a:lvl3pPr marL="1143000" indent="-228600" algn="l">
              <a:spcBef>
                <a:spcPct val="20000"/>
              </a:spcBef>
              <a:buChar char="•"/>
              <a:defRPr sz="2400">
                <a:solidFill>
                  <a:schemeClr val="bg1"/>
                </a:solidFill>
                <a:latin typeface="Comic Sans MS" pitchFamily="66" charset="0"/>
              </a:defRPr>
            </a:lvl3pPr>
            <a:lvl4pPr marL="1600200" indent="-228600" algn="l">
              <a:spcBef>
                <a:spcPct val="20000"/>
              </a:spcBef>
              <a:buChar char="–"/>
              <a:defRPr sz="2400">
                <a:solidFill>
                  <a:schemeClr val="bg1"/>
                </a:solidFill>
                <a:latin typeface="Comic Sans MS" pitchFamily="66" charset="0"/>
              </a:defRPr>
            </a:lvl4pPr>
            <a:lvl5pPr marL="2057400" indent="-228600" algn="l">
              <a:spcBef>
                <a:spcPct val="20000"/>
              </a:spcBef>
              <a:buChar char="»"/>
              <a:defRPr sz="2400">
                <a:solidFill>
                  <a:schemeClr val="bg1"/>
                </a:solidFill>
                <a:latin typeface="Comic Sans MS" pitchFamily="66" charset="0"/>
              </a:defRPr>
            </a:lvl5pPr>
            <a:lvl6pPr marL="2514600" indent="-228600" eaLnBrk="0" fontAlgn="base" hangingPunct="0">
              <a:spcBef>
                <a:spcPct val="20000"/>
              </a:spcBef>
              <a:spcAft>
                <a:spcPct val="0"/>
              </a:spcAft>
              <a:buChar char="»"/>
              <a:defRPr sz="2400">
                <a:solidFill>
                  <a:schemeClr val="bg1"/>
                </a:solidFill>
                <a:latin typeface="Comic Sans MS" pitchFamily="66" charset="0"/>
              </a:defRPr>
            </a:lvl6pPr>
            <a:lvl7pPr marL="2971800" indent="-228600" eaLnBrk="0" fontAlgn="base" hangingPunct="0">
              <a:spcBef>
                <a:spcPct val="20000"/>
              </a:spcBef>
              <a:spcAft>
                <a:spcPct val="0"/>
              </a:spcAft>
              <a:buChar char="»"/>
              <a:defRPr sz="2400">
                <a:solidFill>
                  <a:schemeClr val="bg1"/>
                </a:solidFill>
                <a:latin typeface="Comic Sans MS" pitchFamily="66" charset="0"/>
              </a:defRPr>
            </a:lvl7pPr>
            <a:lvl8pPr marL="3429000" indent="-228600" eaLnBrk="0" fontAlgn="base" hangingPunct="0">
              <a:spcBef>
                <a:spcPct val="20000"/>
              </a:spcBef>
              <a:spcAft>
                <a:spcPct val="0"/>
              </a:spcAft>
              <a:buChar char="»"/>
              <a:defRPr sz="2400">
                <a:solidFill>
                  <a:schemeClr val="bg1"/>
                </a:solidFill>
                <a:latin typeface="Comic Sans MS" pitchFamily="66" charset="0"/>
              </a:defRPr>
            </a:lvl8pPr>
            <a:lvl9pPr marL="3886200" indent="-228600" eaLnBrk="0" fontAlgn="base" hangingPunct="0">
              <a:spcBef>
                <a:spcPct val="20000"/>
              </a:spcBef>
              <a:spcAft>
                <a:spcPct val="0"/>
              </a:spcAft>
              <a:buChar char="»"/>
              <a:defRPr sz="2400">
                <a:solidFill>
                  <a:schemeClr val="bg1"/>
                </a:solidFill>
                <a:latin typeface="Comic Sans MS" pitchFamily="66" charset="0"/>
              </a:defRPr>
            </a:lvl9pPr>
          </a:lstStyle>
          <a:p>
            <a:pPr>
              <a:spcBef>
                <a:spcPct val="0"/>
              </a:spcBef>
              <a:buFontTx/>
              <a:buNone/>
            </a:pPr>
            <a:r>
              <a:rPr lang="en-US" altLang="en-US">
                <a:solidFill>
                  <a:schemeClr val="tx1"/>
                </a:solidFill>
                <a:latin typeface="Times New Roman" pitchFamily="18" charset="0"/>
                <a:cs typeface="Times New Roman" pitchFamily="18" charset="0"/>
              </a:rPr>
              <a:t>         </a:t>
            </a:r>
            <a:r>
              <a:rPr lang="en-US" altLang="en-US">
                <a:solidFill>
                  <a:schemeClr val="tx1"/>
                </a:solidFill>
              </a:rPr>
              <a:t>Irregularities at half filled and filled </a:t>
            </a:r>
          </a:p>
          <a:p>
            <a:pPr>
              <a:spcBef>
                <a:spcPct val="0"/>
              </a:spcBef>
              <a:buFontTx/>
              <a:buNone/>
            </a:pPr>
            <a:r>
              <a:rPr lang="en-US" altLang="en-US">
                <a:solidFill>
                  <a:schemeClr val="tx1"/>
                </a:solidFill>
              </a:rPr>
              <a:t>     sublevels due to extra repulsion of </a:t>
            </a:r>
          </a:p>
          <a:p>
            <a:pPr>
              <a:spcBef>
                <a:spcPct val="0"/>
              </a:spcBef>
              <a:buFontTx/>
              <a:buNone/>
            </a:pPr>
            <a:r>
              <a:rPr lang="en-US" altLang="en-US">
                <a:solidFill>
                  <a:schemeClr val="tx1"/>
                </a:solidFill>
              </a:rPr>
              <a:t>     electrons paired in orbitals, making them </a:t>
            </a:r>
          </a:p>
          <a:p>
            <a:pPr>
              <a:spcBef>
                <a:spcPct val="0"/>
              </a:spcBef>
              <a:buFontTx/>
              <a:buNone/>
            </a:pPr>
            <a:r>
              <a:rPr lang="en-US" altLang="en-US">
                <a:solidFill>
                  <a:schemeClr val="tx1"/>
                </a:solidFill>
              </a:rPr>
              <a:t>     easier to remove</a:t>
            </a:r>
          </a:p>
          <a:p>
            <a:pPr>
              <a:spcBef>
                <a:spcPct val="0"/>
              </a:spcBef>
              <a:buFontTx/>
              <a:buNone/>
            </a:pPr>
            <a:endParaRPr lang="en-US" altLang="en-US">
              <a:solidFill>
                <a:schemeClr val="tx1"/>
              </a:solidFill>
            </a:endParaRPr>
          </a:p>
        </p:txBody>
      </p:sp>
      <p:sp>
        <p:nvSpPr>
          <p:cNvPr id="126982" name="Text Box 6"/>
          <p:cNvSpPr txBox="1">
            <a:spLocks noChangeArrowheads="1"/>
          </p:cNvSpPr>
          <p:nvPr/>
        </p:nvSpPr>
        <p:spPr bwMode="auto">
          <a:xfrm>
            <a:off x="1127125" y="5303838"/>
            <a:ext cx="5341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2400">
                <a:solidFill>
                  <a:schemeClr val="bg1"/>
                </a:solidFill>
                <a:latin typeface="Comic Sans MS" pitchFamily="66" charset="0"/>
              </a:defRPr>
            </a:lvl1pPr>
            <a:lvl2pPr marL="742950" indent="-285750" algn="l">
              <a:spcBef>
                <a:spcPct val="20000"/>
              </a:spcBef>
              <a:buChar char="–"/>
              <a:defRPr sz="2400">
                <a:solidFill>
                  <a:schemeClr val="bg1"/>
                </a:solidFill>
                <a:latin typeface="Comic Sans MS" pitchFamily="66" charset="0"/>
              </a:defRPr>
            </a:lvl2pPr>
            <a:lvl3pPr marL="1143000" indent="-228600" algn="l">
              <a:spcBef>
                <a:spcPct val="20000"/>
              </a:spcBef>
              <a:buChar char="•"/>
              <a:defRPr sz="2400">
                <a:solidFill>
                  <a:schemeClr val="bg1"/>
                </a:solidFill>
                <a:latin typeface="Comic Sans MS" pitchFamily="66" charset="0"/>
              </a:defRPr>
            </a:lvl3pPr>
            <a:lvl4pPr marL="1600200" indent="-228600" algn="l">
              <a:spcBef>
                <a:spcPct val="20000"/>
              </a:spcBef>
              <a:buChar char="–"/>
              <a:defRPr sz="2400">
                <a:solidFill>
                  <a:schemeClr val="bg1"/>
                </a:solidFill>
                <a:latin typeface="Comic Sans MS" pitchFamily="66" charset="0"/>
              </a:defRPr>
            </a:lvl4pPr>
            <a:lvl5pPr marL="2057400" indent="-228600" algn="l">
              <a:spcBef>
                <a:spcPct val="20000"/>
              </a:spcBef>
              <a:buChar char="»"/>
              <a:defRPr sz="2400">
                <a:solidFill>
                  <a:schemeClr val="bg1"/>
                </a:solidFill>
                <a:latin typeface="Comic Sans MS" pitchFamily="66" charset="0"/>
              </a:defRPr>
            </a:lvl5pPr>
            <a:lvl6pPr marL="2514600" indent="-228600" eaLnBrk="0" fontAlgn="base" hangingPunct="0">
              <a:spcBef>
                <a:spcPct val="20000"/>
              </a:spcBef>
              <a:spcAft>
                <a:spcPct val="0"/>
              </a:spcAft>
              <a:buChar char="»"/>
              <a:defRPr sz="2400">
                <a:solidFill>
                  <a:schemeClr val="bg1"/>
                </a:solidFill>
                <a:latin typeface="Comic Sans MS" pitchFamily="66" charset="0"/>
              </a:defRPr>
            </a:lvl6pPr>
            <a:lvl7pPr marL="2971800" indent="-228600" eaLnBrk="0" fontAlgn="base" hangingPunct="0">
              <a:spcBef>
                <a:spcPct val="20000"/>
              </a:spcBef>
              <a:spcAft>
                <a:spcPct val="0"/>
              </a:spcAft>
              <a:buChar char="»"/>
              <a:defRPr sz="2400">
                <a:solidFill>
                  <a:schemeClr val="bg1"/>
                </a:solidFill>
                <a:latin typeface="Comic Sans MS" pitchFamily="66" charset="0"/>
              </a:defRPr>
            </a:lvl7pPr>
            <a:lvl8pPr marL="3429000" indent="-228600" eaLnBrk="0" fontAlgn="base" hangingPunct="0">
              <a:spcBef>
                <a:spcPct val="20000"/>
              </a:spcBef>
              <a:spcAft>
                <a:spcPct val="0"/>
              </a:spcAft>
              <a:buChar char="»"/>
              <a:defRPr sz="2400">
                <a:solidFill>
                  <a:schemeClr val="bg1"/>
                </a:solidFill>
                <a:latin typeface="Comic Sans MS" pitchFamily="66" charset="0"/>
              </a:defRPr>
            </a:lvl8pPr>
            <a:lvl9pPr marL="3886200" indent="-228600" eaLnBrk="0" fontAlgn="base" hangingPunct="0">
              <a:spcBef>
                <a:spcPct val="20000"/>
              </a:spcBef>
              <a:spcAft>
                <a:spcPct val="0"/>
              </a:spcAft>
              <a:buChar char="»"/>
              <a:defRPr sz="2400">
                <a:solidFill>
                  <a:schemeClr val="bg1"/>
                </a:solidFill>
                <a:latin typeface="Comic Sans MS" pitchFamily="66" charset="0"/>
              </a:defRPr>
            </a:lvl9pPr>
          </a:lstStyle>
          <a:p>
            <a:pPr>
              <a:spcBef>
                <a:spcPct val="0"/>
              </a:spcBef>
              <a:buFontTx/>
              <a:buBlip>
                <a:blip r:embed="rId2"/>
              </a:buBlip>
            </a:pPr>
            <a:r>
              <a:rPr lang="en-US" altLang="en-US"/>
              <a:t> </a:t>
            </a:r>
            <a:r>
              <a:rPr lang="en-US" altLang="en-US">
                <a:solidFill>
                  <a:schemeClr val="tx1"/>
                </a:solidFill>
              </a:rPr>
              <a:t>Tends to decrease down a group</a:t>
            </a:r>
          </a:p>
        </p:txBody>
      </p:sp>
      <p:sp>
        <p:nvSpPr>
          <p:cNvPr id="126983" name="Text Box 7"/>
          <p:cNvSpPr txBox="1">
            <a:spLocks noChangeArrowheads="1"/>
          </p:cNvSpPr>
          <p:nvPr/>
        </p:nvSpPr>
        <p:spPr bwMode="auto">
          <a:xfrm>
            <a:off x="2179638" y="5715000"/>
            <a:ext cx="58213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2400">
                <a:solidFill>
                  <a:schemeClr val="bg1"/>
                </a:solidFill>
                <a:latin typeface="Comic Sans MS" pitchFamily="66" charset="0"/>
              </a:defRPr>
            </a:lvl1pPr>
            <a:lvl2pPr marL="742950" indent="-285750" algn="l">
              <a:spcBef>
                <a:spcPct val="20000"/>
              </a:spcBef>
              <a:buChar char="–"/>
              <a:defRPr sz="2400">
                <a:solidFill>
                  <a:schemeClr val="bg1"/>
                </a:solidFill>
                <a:latin typeface="Comic Sans MS" pitchFamily="66" charset="0"/>
              </a:defRPr>
            </a:lvl2pPr>
            <a:lvl3pPr marL="1143000" indent="-228600" algn="l">
              <a:spcBef>
                <a:spcPct val="20000"/>
              </a:spcBef>
              <a:buChar char="•"/>
              <a:defRPr sz="2400">
                <a:solidFill>
                  <a:schemeClr val="bg1"/>
                </a:solidFill>
                <a:latin typeface="Comic Sans MS" pitchFamily="66" charset="0"/>
              </a:defRPr>
            </a:lvl3pPr>
            <a:lvl4pPr marL="1600200" indent="-228600" algn="l">
              <a:spcBef>
                <a:spcPct val="20000"/>
              </a:spcBef>
              <a:buChar char="–"/>
              <a:defRPr sz="2400">
                <a:solidFill>
                  <a:schemeClr val="bg1"/>
                </a:solidFill>
                <a:latin typeface="Comic Sans MS" pitchFamily="66" charset="0"/>
              </a:defRPr>
            </a:lvl4pPr>
            <a:lvl5pPr marL="2057400" indent="-228600" algn="l">
              <a:spcBef>
                <a:spcPct val="20000"/>
              </a:spcBef>
              <a:buChar char="»"/>
              <a:defRPr sz="2400">
                <a:solidFill>
                  <a:schemeClr val="bg1"/>
                </a:solidFill>
                <a:latin typeface="Comic Sans MS" pitchFamily="66" charset="0"/>
              </a:defRPr>
            </a:lvl5pPr>
            <a:lvl6pPr marL="2514600" indent="-228600" eaLnBrk="0" fontAlgn="base" hangingPunct="0">
              <a:spcBef>
                <a:spcPct val="20000"/>
              </a:spcBef>
              <a:spcAft>
                <a:spcPct val="0"/>
              </a:spcAft>
              <a:buChar char="»"/>
              <a:defRPr sz="2400">
                <a:solidFill>
                  <a:schemeClr val="bg1"/>
                </a:solidFill>
                <a:latin typeface="Comic Sans MS" pitchFamily="66" charset="0"/>
              </a:defRPr>
            </a:lvl6pPr>
            <a:lvl7pPr marL="2971800" indent="-228600" eaLnBrk="0" fontAlgn="base" hangingPunct="0">
              <a:spcBef>
                <a:spcPct val="20000"/>
              </a:spcBef>
              <a:spcAft>
                <a:spcPct val="0"/>
              </a:spcAft>
              <a:buChar char="»"/>
              <a:defRPr sz="2400">
                <a:solidFill>
                  <a:schemeClr val="bg1"/>
                </a:solidFill>
                <a:latin typeface="Comic Sans MS" pitchFamily="66" charset="0"/>
              </a:defRPr>
            </a:lvl7pPr>
            <a:lvl8pPr marL="3429000" indent="-228600" eaLnBrk="0" fontAlgn="base" hangingPunct="0">
              <a:spcBef>
                <a:spcPct val="20000"/>
              </a:spcBef>
              <a:spcAft>
                <a:spcPct val="0"/>
              </a:spcAft>
              <a:buChar char="»"/>
              <a:defRPr sz="2400">
                <a:solidFill>
                  <a:schemeClr val="bg1"/>
                </a:solidFill>
                <a:latin typeface="Comic Sans MS" pitchFamily="66" charset="0"/>
              </a:defRPr>
            </a:lvl8pPr>
            <a:lvl9pPr marL="3886200" indent="-228600" eaLnBrk="0" fontAlgn="base" hangingPunct="0">
              <a:spcBef>
                <a:spcPct val="20000"/>
              </a:spcBef>
              <a:spcAft>
                <a:spcPct val="0"/>
              </a:spcAft>
              <a:buChar char="»"/>
              <a:defRPr sz="2400">
                <a:solidFill>
                  <a:schemeClr val="bg1"/>
                </a:solidFill>
                <a:latin typeface="Comic Sans MS" pitchFamily="66" charset="0"/>
              </a:defRPr>
            </a:lvl9pPr>
          </a:lstStyle>
          <a:p>
            <a:pPr>
              <a:spcBef>
                <a:spcPct val="0"/>
              </a:spcBef>
              <a:buFontTx/>
              <a:buNone/>
            </a:pPr>
            <a:r>
              <a:rPr lang="en-US" altLang="en-US">
                <a:solidFill>
                  <a:schemeClr val="tx1"/>
                </a:solidFill>
              </a:rPr>
              <a:t>Outer electrons are farther from the</a:t>
            </a:r>
          </a:p>
          <a:p>
            <a:pPr>
              <a:spcBef>
                <a:spcPct val="0"/>
              </a:spcBef>
              <a:buFontTx/>
              <a:buNone/>
            </a:pPr>
            <a:r>
              <a:rPr lang="en-US" altLang="en-US">
                <a:solidFill>
                  <a:schemeClr val="tx1"/>
                </a:solidFill>
              </a:rPr>
              <a:t>nucleus</a:t>
            </a:r>
          </a:p>
        </p:txBody>
      </p:sp>
      <p:sp>
        <p:nvSpPr>
          <p:cNvPr id="126984" name="Rectangle 8"/>
          <p:cNvSpPr>
            <a:spLocks noGrp="1" noChangeArrowheads="1"/>
          </p:cNvSpPr>
          <p:nvPr>
            <p:ph type="title"/>
          </p:nvPr>
        </p:nvSpPr>
        <p:spPr>
          <a:xfrm>
            <a:off x="381000" y="304800"/>
            <a:ext cx="8458200" cy="1143000"/>
          </a:xfrm>
        </p:spPr>
        <p:txBody>
          <a:bodyPr/>
          <a:lstStyle/>
          <a:p>
            <a:pPr>
              <a:defRPr/>
            </a:pPr>
            <a:r>
              <a:rPr lang="en-US" sz="1800" b="0" dirty="0" smtClean="0">
                <a:cs typeface="Times New Roman" pitchFamily="18" charset="0"/>
              </a:rPr>
              <a:t> </a:t>
            </a:r>
            <a:r>
              <a:rPr lang="en-US" sz="2800" b="0" u="sng" dirty="0" smtClean="0">
                <a:solidFill>
                  <a:srgbClr val="7030A0"/>
                </a:solidFill>
                <a:effectLst>
                  <a:outerShdw blurRad="38100" dist="38100" dir="2700000" algn="tl">
                    <a:srgbClr val="FFFFFF"/>
                  </a:outerShdw>
                </a:effectLst>
                <a:cs typeface="Arial" charset="0"/>
              </a:rPr>
              <a:t>Ionization Energy</a:t>
            </a:r>
            <a:r>
              <a:rPr lang="en-US" sz="2800" b="0" dirty="0" smtClean="0">
                <a:solidFill>
                  <a:srgbClr val="7030A0"/>
                </a:solidFill>
                <a:effectLst>
                  <a:outerShdw blurRad="38100" dist="38100" dir="2700000" algn="tl">
                    <a:srgbClr val="FFFFFF"/>
                  </a:outerShdw>
                </a:effectLst>
                <a:cs typeface="Arial" charset="0"/>
              </a:rPr>
              <a:t>  - the energy required to remove an electron from an atom</a:t>
            </a:r>
            <a:r>
              <a:rPr lang="en-US" sz="2800" b="0" dirty="0" smtClean="0">
                <a:cs typeface="Arial" charset="0"/>
              </a:rPr>
              <a:t/>
            </a:r>
            <a:br>
              <a:rPr lang="en-US" sz="2800" b="0" dirty="0" smtClean="0">
                <a:cs typeface="Arial" charset="0"/>
              </a:rPr>
            </a:br>
            <a:r>
              <a:rPr lang="en-US" sz="1800" b="0" dirty="0" smtClean="0"/>
              <a:t/>
            </a:r>
            <a:br>
              <a:rPr lang="en-US" sz="1800" b="0" dirty="0" smtClean="0"/>
            </a:br>
            <a:endParaRPr lang="en-US" sz="1800" b="0" dirty="0" smtClean="0"/>
          </a:p>
        </p:txBody>
      </p:sp>
    </p:spTree>
    <p:extLst>
      <p:ext uri="{BB962C8B-B14F-4D97-AF65-F5344CB8AC3E}">
        <p14:creationId xmlns:p14="http://schemas.microsoft.com/office/powerpoint/2010/main" val="1235827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6978"/>
                                        </p:tgtEl>
                                        <p:attrNameLst>
                                          <p:attrName>style.visibility</p:attrName>
                                        </p:attrNameLst>
                                      </p:cBhvr>
                                      <p:to>
                                        <p:strVal val="visible"/>
                                      </p:to>
                                    </p:set>
                                    <p:anim calcmode="lin" valueType="num">
                                      <p:cBhvr additive="base">
                                        <p:cTn id="7" dur="500" fill="hold"/>
                                        <p:tgtEl>
                                          <p:spTgt spid="126978"/>
                                        </p:tgtEl>
                                        <p:attrNameLst>
                                          <p:attrName>ppt_x</p:attrName>
                                        </p:attrNameLst>
                                      </p:cBhvr>
                                      <p:tavLst>
                                        <p:tav tm="0">
                                          <p:val>
                                            <p:strVal val="1+#ppt_w/2"/>
                                          </p:val>
                                        </p:tav>
                                        <p:tav tm="100000">
                                          <p:val>
                                            <p:strVal val="#ppt_x"/>
                                          </p:val>
                                        </p:tav>
                                      </p:tavLst>
                                    </p:anim>
                                    <p:anim calcmode="lin" valueType="num">
                                      <p:cBhvr additive="base">
                                        <p:cTn id="8" dur="500" fill="hold"/>
                                        <p:tgtEl>
                                          <p:spTgt spid="1269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6979"/>
                                        </p:tgtEl>
                                        <p:attrNameLst>
                                          <p:attrName>style.visibility</p:attrName>
                                        </p:attrNameLst>
                                      </p:cBhvr>
                                      <p:to>
                                        <p:strVal val="visible"/>
                                      </p:to>
                                    </p:set>
                                    <p:anim calcmode="lin" valueType="num">
                                      <p:cBhvr additive="base">
                                        <p:cTn id="13" dur="500" fill="hold"/>
                                        <p:tgtEl>
                                          <p:spTgt spid="126979"/>
                                        </p:tgtEl>
                                        <p:attrNameLst>
                                          <p:attrName>ppt_x</p:attrName>
                                        </p:attrNameLst>
                                      </p:cBhvr>
                                      <p:tavLst>
                                        <p:tav tm="0">
                                          <p:val>
                                            <p:strVal val="1+#ppt_w/2"/>
                                          </p:val>
                                        </p:tav>
                                        <p:tav tm="100000">
                                          <p:val>
                                            <p:strVal val="#ppt_x"/>
                                          </p:val>
                                        </p:tav>
                                      </p:tavLst>
                                    </p:anim>
                                    <p:anim calcmode="lin" valueType="num">
                                      <p:cBhvr additive="base">
                                        <p:cTn id="14" dur="500" fill="hold"/>
                                        <p:tgtEl>
                                          <p:spTgt spid="12697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6980"/>
                                        </p:tgtEl>
                                        <p:attrNameLst>
                                          <p:attrName>style.visibility</p:attrName>
                                        </p:attrNameLst>
                                      </p:cBhvr>
                                      <p:to>
                                        <p:strVal val="visible"/>
                                      </p:to>
                                    </p:set>
                                    <p:anim calcmode="lin" valueType="num">
                                      <p:cBhvr additive="base">
                                        <p:cTn id="19" dur="500" fill="hold"/>
                                        <p:tgtEl>
                                          <p:spTgt spid="126980"/>
                                        </p:tgtEl>
                                        <p:attrNameLst>
                                          <p:attrName>ppt_x</p:attrName>
                                        </p:attrNameLst>
                                      </p:cBhvr>
                                      <p:tavLst>
                                        <p:tav tm="0">
                                          <p:val>
                                            <p:strVal val="1+#ppt_w/2"/>
                                          </p:val>
                                        </p:tav>
                                        <p:tav tm="100000">
                                          <p:val>
                                            <p:strVal val="#ppt_x"/>
                                          </p:val>
                                        </p:tav>
                                      </p:tavLst>
                                    </p:anim>
                                    <p:anim calcmode="lin" valueType="num">
                                      <p:cBhvr additive="base">
                                        <p:cTn id="20" dur="500" fill="hold"/>
                                        <p:tgtEl>
                                          <p:spTgt spid="12698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6981"/>
                                        </p:tgtEl>
                                        <p:attrNameLst>
                                          <p:attrName>style.visibility</p:attrName>
                                        </p:attrNameLst>
                                      </p:cBhvr>
                                      <p:to>
                                        <p:strVal val="visible"/>
                                      </p:to>
                                    </p:set>
                                    <p:anim calcmode="lin" valueType="num">
                                      <p:cBhvr additive="base">
                                        <p:cTn id="25" dur="500" fill="hold"/>
                                        <p:tgtEl>
                                          <p:spTgt spid="126981"/>
                                        </p:tgtEl>
                                        <p:attrNameLst>
                                          <p:attrName>ppt_x</p:attrName>
                                        </p:attrNameLst>
                                      </p:cBhvr>
                                      <p:tavLst>
                                        <p:tav tm="0">
                                          <p:val>
                                            <p:strVal val="1+#ppt_w/2"/>
                                          </p:val>
                                        </p:tav>
                                        <p:tav tm="100000">
                                          <p:val>
                                            <p:strVal val="#ppt_x"/>
                                          </p:val>
                                        </p:tav>
                                      </p:tavLst>
                                    </p:anim>
                                    <p:anim calcmode="lin" valueType="num">
                                      <p:cBhvr additive="base">
                                        <p:cTn id="26" dur="500" fill="hold"/>
                                        <p:tgtEl>
                                          <p:spTgt spid="12698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6982"/>
                                        </p:tgtEl>
                                        <p:attrNameLst>
                                          <p:attrName>style.visibility</p:attrName>
                                        </p:attrNameLst>
                                      </p:cBhvr>
                                      <p:to>
                                        <p:strVal val="visible"/>
                                      </p:to>
                                    </p:set>
                                    <p:anim calcmode="lin" valueType="num">
                                      <p:cBhvr additive="base">
                                        <p:cTn id="31" dur="500" fill="hold"/>
                                        <p:tgtEl>
                                          <p:spTgt spid="126982"/>
                                        </p:tgtEl>
                                        <p:attrNameLst>
                                          <p:attrName>ppt_x</p:attrName>
                                        </p:attrNameLst>
                                      </p:cBhvr>
                                      <p:tavLst>
                                        <p:tav tm="0">
                                          <p:val>
                                            <p:strVal val="1+#ppt_w/2"/>
                                          </p:val>
                                        </p:tav>
                                        <p:tav tm="100000">
                                          <p:val>
                                            <p:strVal val="#ppt_x"/>
                                          </p:val>
                                        </p:tav>
                                      </p:tavLst>
                                    </p:anim>
                                    <p:anim calcmode="lin" valueType="num">
                                      <p:cBhvr additive="base">
                                        <p:cTn id="32" dur="500" fill="hold"/>
                                        <p:tgtEl>
                                          <p:spTgt spid="12698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6983"/>
                                        </p:tgtEl>
                                        <p:attrNameLst>
                                          <p:attrName>style.visibility</p:attrName>
                                        </p:attrNameLst>
                                      </p:cBhvr>
                                      <p:to>
                                        <p:strVal val="visible"/>
                                      </p:to>
                                    </p:set>
                                    <p:anim calcmode="lin" valueType="num">
                                      <p:cBhvr additive="base">
                                        <p:cTn id="37" dur="500" fill="hold"/>
                                        <p:tgtEl>
                                          <p:spTgt spid="126983"/>
                                        </p:tgtEl>
                                        <p:attrNameLst>
                                          <p:attrName>ppt_x</p:attrName>
                                        </p:attrNameLst>
                                      </p:cBhvr>
                                      <p:tavLst>
                                        <p:tav tm="0">
                                          <p:val>
                                            <p:strVal val="1+#ppt_w/2"/>
                                          </p:val>
                                        </p:tav>
                                        <p:tav tm="100000">
                                          <p:val>
                                            <p:strVal val="#ppt_x"/>
                                          </p:val>
                                        </p:tav>
                                      </p:tavLst>
                                    </p:anim>
                                    <p:anim calcmode="lin" valueType="num">
                                      <p:cBhvr additive="base">
                                        <p:cTn id="38" dur="500" fill="hold"/>
                                        <p:tgtEl>
                                          <p:spTgt spid="1269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autoUpdateAnimBg="0"/>
      <p:bldP spid="126979" grpId="0" autoUpdateAnimBg="0"/>
      <p:bldP spid="126980" grpId="0" autoUpdateAnimBg="0"/>
      <p:bldP spid="126981" grpId="0" autoUpdateAnimBg="0"/>
      <p:bldP spid="126982" grpId="0" autoUpdateAnimBg="0"/>
      <p:bldP spid="126983"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304800"/>
            <a:ext cx="77724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solidFill>
                  <a:schemeClr val="tx2"/>
                </a:solidFill>
                <a:effectLst/>
              </a:rPr>
              <a:t>The Reason for EVERY TREND</a:t>
            </a:r>
          </a:p>
        </p:txBody>
      </p:sp>
      <p:sp>
        <p:nvSpPr>
          <p:cNvPr id="80899" name="Rectangle 3"/>
          <p:cNvSpPr>
            <a:spLocks noGrp="1" noChangeArrowheads="1"/>
          </p:cNvSpPr>
          <p:nvPr>
            <p:ph type="body" sz="half" idx="1"/>
          </p:nvPr>
        </p:nvSpPr>
        <p:spPr>
          <a:xfrm>
            <a:off x="152400" y="1371600"/>
            <a:ext cx="44196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smtClean="0">
                <a:solidFill>
                  <a:schemeClr val="tx2"/>
                </a:solidFill>
                <a:effectLst/>
              </a:rPr>
              <a:t>Down a Group-</a:t>
            </a:r>
          </a:p>
          <a:p>
            <a:r>
              <a:rPr lang="en-US" altLang="en-US" smtClean="0">
                <a:solidFill>
                  <a:schemeClr val="tx2"/>
                </a:solidFill>
                <a:effectLst/>
              </a:rPr>
              <a:t>Elements are gaining shells therefore the hold on the valence electron farther from nucleus  and is SHEILDED by the inner shells nuclear force (hold on electrons by nucleus) is less</a:t>
            </a:r>
          </a:p>
        </p:txBody>
      </p:sp>
      <p:sp>
        <p:nvSpPr>
          <p:cNvPr id="80900" name="Rectangle 4"/>
          <p:cNvSpPr>
            <a:spLocks noGrp="1" noChangeArrowheads="1"/>
          </p:cNvSpPr>
          <p:nvPr>
            <p:ph type="body" sz="half" idx="2"/>
          </p:nvPr>
        </p:nvSpPr>
        <p:spPr>
          <a:xfrm>
            <a:off x="4572000" y="1600200"/>
            <a:ext cx="4267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smtClean="0">
                <a:solidFill>
                  <a:schemeClr val="tx2"/>
                </a:solidFill>
                <a:effectLst/>
              </a:rPr>
              <a:t>Across a Period-</a:t>
            </a:r>
          </a:p>
          <a:p>
            <a:r>
              <a:rPr lang="en-US" altLang="en-US" smtClean="0">
                <a:solidFill>
                  <a:schemeClr val="tx2"/>
                </a:solidFill>
                <a:effectLst/>
              </a:rPr>
              <a:t>Elements have the same number of shells BUT number of protons is increasing in the nucleus creating a greater nuclear force pulling electrons toward the nucleus- Zeff</a:t>
            </a:r>
          </a:p>
        </p:txBody>
      </p:sp>
    </p:spTree>
    <p:extLst>
      <p:ext uri="{BB962C8B-B14F-4D97-AF65-F5344CB8AC3E}">
        <p14:creationId xmlns:p14="http://schemas.microsoft.com/office/powerpoint/2010/main" val="30335227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checkerboard(across)">
                                      <p:cBhvr>
                                        <p:cTn id="7" dur="500"/>
                                        <p:tgtEl>
                                          <p:spTgt spid="808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0899">
                                            <p:txEl>
                                              <p:pRg st="1" end="1"/>
                                            </p:txEl>
                                          </p:spTgt>
                                        </p:tgtEl>
                                        <p:attrNameLst>
                                          <p:attrName>style.visibility</p:attrName>
                                        </p:attrNameLst>
                                      </p:cBhvr>
                                      <p:to>
                                        <p:strVal val="visible"/>
                                      </p:to>
                                    </p:set>
                                    <p:animEffect transition="in" filter="checkerboard(across)">
                                      <p:cBhvr>
                                        <p:cTn id="12" dur="500"/>
                                        <p:tgtEl>
                                          <p:spTgt spid="808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0900">
                                            <p:txEl>
                                              <p:pRg st="0" end="0"/>
                                            </p:txEl>
                                          </p:spTgt>
                                        </p:tgtEl>
                                        <p:attrNameLst>
                                          <p:attrName>style.visibility</p:attrName>
                                        </p:attrNameLst>
                                      </p:cBhvr>
                                      <p:to>
                                        <p:strVal val="visible"/>
                                      </p:to>
                                    </p:set>
                                    <p:anim calcmode="lin" valueType="num">
                                      <p:cBhvr additive="base">
                                        <p:cTn id="17" dur="500" fill="hold"/>
                                        <p:tgtEl>
                                          <p:spTgt spid="80900">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090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80900">
                                            <p:txEl>
                                              <p:pRg st="1" end="1"/>
                                            </p:txEl>
                                          </p:spTgt>
                                        </p:tgtEl>
                                        <p:attrNameLst>
                                          <p:attrName>style.visibility</p:attrName>
                                        </p:attrNameLst>
                                      </p:cBhvr>
                                      <p:to>
                                        <p:strVal val="visible"/>
                                      </p:to>
                                    </p:set>
                                    <p:anim calcmode="lin" valueType="num">
                                      <p:cBhvr additive="base">
                                        <p:cTn id="23" dur="500" fill="hold"/>
                                        <p:tgtEl>
                                          <p:spTgt spid="80900">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8090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P spid="80900"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381000" y="304800"/>
            <a:ext cx="8077200" cy="533400"/>
          </a:xfrm>
        </p:spPr>
        <p:txBody>
          <a:bodyPr/>
          <a:lstStyle/>
          <a:p>
            <a:pPr>
              <a:defRPr/>
            </a:pPr>
            <a:r>
              <a:rPr lang="en-US" sz="2800" b="0" u="sng" dirty="0" smtClean="0">
                <a:solidFill>
                  <a:srgbClr val="FF0000"/>
                </a:solidFill>
                <a:effectLst>
                  <a:outerShdw blurRad="38100" dist="38100" dir="2700000" algn="tl">
                    <a:srgbClr val="FFFFFF"/>
                  </a:outerShdw>
                </a:effectLst>
              </a:rPr>
              <a:t>Electronegativity</a:t>
            </a:r>
          </a:p>
        </p:txBody>
      </p:sp>
      <p:sp>
        <p:nvSpPr>
          <p:cNvPr id="58371" name="Text Box 3"/>
          <p:cNvSpPr txBox="1">
            <a:spLocks noChangeArrowheads="1"/>
          </p:cNvSpPr>
          <p:nvPr/>
        </p:nvSpPr>
        <p:spPr bwMode="auto">
          <a:xfrm>
            <a:off x="381000" y="1036638"/>
            <a:ext cx="8610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2400">
                <a:solidFill>
                  <a:schemeClr val="bg1"/>
                </a:solidFill>
                <a:latin typeface="Comic Sans MS" pitchFamily="66" charset="0"/>
              </a:defRPr>
            </a:lvl1pPr>
            <a:lvl2pPr marL="742950" indent="-285750" algn="l">
              <a:spcBef>
                <a:spcPct val="20000"/>
              </a:spcBef>
              <a:buChar char="–"/>
              <a:defRPr sz="2400">
                <a:solidFill>
                  <a:schemeClr val="bg1"/>
                </a:solidFill>
                <a:latin typeface="Comic Sans MS" pitchFamily="66" charset="0"/>
              </a:defRPr>
            </a:lvl2pPr>
            <a:lvl3pPr marL="1143000" indent="-228600" algn="l">
              <a:spcBef>
                <a:spcPct val="20000"/>
              </a:spcBef>
              <a:buChar char="•"/>
              <a:defRPr sz="2400">
                <a:solidFill>
                  <a:schemeClr val="bg1"/>
                </a:solidFill>
                <a:latin typeface="Comic Sans MS" pitchFamily="66" charset="0"/>
              </a:defRPr>
            </a:lvl3pPr>
            <a:lvl4pPr marL="1600200" indent="-228600" algn="l">
              <a:spcBef>
                <a:spcPct val="20000"/>
              </a:spcBef>
              <a:buChar char="–"/>
              <a:defRPr sz="2400">
                <a:solidFill>
                  <a:schemeClr val="bg1"/>
                </a:solidFill>
                <a:latin typeface="Comic Sans MS" pitchFamily="66" charset="0"/>
              </a:defRPr>
            </a:lvl4pPr>
            <a:lvl5pPr marL="2057400" indent="-228600" algn="l">
              <a:spcBef>
                <a:spcPct val="20000"/>
              </a:spcBef>
              <a:buChar char="»"/>
              <a:defRPr sz="2400">
                <a:solidFill>
                  <a:schemeClr val="bg1"/>
                </a:solidFill>
                <a:latin typeface="Comic Sans MS" pitchFamily="66" charset="0"/>
              </a:defRPr>
            </a:lvl5pPr>
            <a:lvl6pPr marL="2514600" indent="-228600" eaLnBrk="0" fontAlgn="base" hangingPunct="0">
              <a:spcBef>
                <a:spcPct val="20000"/>
              </a:spcBef>
              <a:spcAft>
                <a:spcPct val="0"/>
              </a:spcAft>
              <a:buChar char="»"/>
              <a:defRPr sz="2400">
                <a:solidFill>
                  <a:schemeClr val="bg1"/>
                </a:solidFill>
                <a:latin typeface="Comic Sans MS" pitchFamily="66" charset="0"/>
              </a:defRPr>
            </a:lvl6pPr>
            <a:lvl7pPr marL="2971800" indent="-228600" eaLnBrk="0" fontAlgn="base" hangingPunct="0">
              <a:spcBef>
                <a:spcPct val="20000"/>
              </a:spcBef>
              <a:spcAft>
                <a:spcPct val="0"/>
              </a:spcAft>
              <a:buChar char="»"/>
              <a:defRPr sz="2400">
                <a:solidFill>
                  <a:schemeClr val="bg1"/>
                </a:solidFill>
                <a:latin typeface="Comic Sans MS" pitchFamily="66" charset="0"/>
              </a:defRPr>
            </a:lvl7pPr>
            <a:lvl8pPr marL="3429000" indent="-228600" eaLnBrk="0" fontAlgn="base" hangingPunct="0">
              <a:spcBef>
                <a:spcPct val="20000"/>
              </a:spcBef>
              <a:spcAft>
                <a:spcPct val="0"/>
              </a:spcAft>
              <a:buChar char="»"/>
              <a:defRPr sz="2400">
                <a:solidFill>
                  <a:schemeClr val="bg1"/>
                </a:solidFill>
                <a:latin typeface="Comic Sans MS" pitchFamily="66" charset="0"/>
              </a:defRPr>
            </a:lvl8pPr>
            <a:lvl9pPr marL="3886200" indent="-228600" eaLnBrk="0" fontAlgn="base" hangingPunct="0">
              <a:spcBef>
                <a:spcPct val="20000"/>
              </a:spcBef>
              <a:spcAft>
                <a:spcPct val="0"/>
              </a:spcAft>
              <a:buChar char="»"/>
              <a:defRPr sz="2400">
                <a:solidFill>
                  <a:schemeClr val="bg1"/>
                </a:solidFill>
                <a:latin typeface="Comic Sans MS" pitchFamily="66" charset="0"/>
              </a:defRPr>
            </a:lvl9pPr>
          </a:lstStyle>
          <a:p>
            <a:pPr>
              <a:spcBef>
                <a:spcPct val="0"/>
              </a:spcBef>
              <a:buFontTx/>
              <a:buNone/>
            </a:pPr>
            <a:r>
              <a:rPr lang="en-US" altLang="en-US" sz="2800">
                <a:solidFill>
                  <a:schemeClr val="tx1"/>
                </a:solidFill>
              </a:rPr>
              <a:t>A measure of the ability of an atom in a chemical bond to attract electrons toward itself</a:t>
            </a:r>
          </a:p>
        </p:txBody>
      </p:sp>
      <p:sp>
        <p:nvSpPr>
          <p:cNvPr id="136196" name="Text Box 4"/>
          <p:cNvSpPr txBox="1">
            <a:spLocks noChangeArrowheads="1"/>
          </p:cNvSpPr>
          <p:nvPr/>
        </p:nvSpPr>
        <p:spPr bwMode="auto">
          <a:xfrm>
            <a:off x="379413" y="2538413"/>
            <a:ext cx="82470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2400">
                <a:solidFill>
                  <a:schemeClr val="bg1"/>
                </a:solidFill>
                <a:latin typeface="Comic Sans MS" pitchFamily="66" charset="0"/>
              </a:defRPr>
            </a:lvl1pPr>
            <a:lvl2pPr marL="742950" indent="-285750" algn="l">
              <a:spcBef>
                <a:spcPct val="20000"/>
              </a:spcBef>
              <a:buChar char="–"/>
              <a:defRPr sz="2400">
                <a:solidFill>
                  <a:schemeClr val="bg1"/>
                </a:solidFill>
                <a:latin typeface="Comic Sans MS" pitchFamily="66" charset="0"/>
              </a:defRPr>
            </a:lvl2pPr>
            <a:lvl3pPr marL="1143000" indent="-228600" algn="l">
              <a:spcBef>
                <a:spcPct val="20000"/>
              </a:spcBef>
              <a:buChar char="•"/>
              <a:defRPr sz="2400">
                <a:solidFill>
                  <a:schemeClr val="bg1"/>
                </a:solidFill>
                <a:latin typeface="Comic Sans MS" pitchFamily="66" charset="0"/>
              </a:defRPr>
            </a:lvl3pPr>
            <a:lvl4pPr marL="1600200" indent="-228600" algn="l">
              <a:spcBef>
                <a:spcPct val="20000"/>
              </a:spcBef>
              <a:buChar char="–"/>
              <a:defRPr sz="2400">
                <a:solidFill>
                  <a:schemeClr val="bg1"/>
                </a:solidFill>
                <a:latin typeface="Comic Sans MS" pitchFamily="66" charset="0"/>
              </a:defRPr>
            </a:lvl4pPr>
            <a:lvl5pPr marL="2057400" indent="-228600" algn="l">
              <a:spcBef>
                <a:spcPct val="20000"/>
              </a:spcBef>
              <a:buChar char="»"/>
              <a:defRPr sz="2400">
                <a:solidFill>
                  <a:schemeClr val="bg1"/>
                </a:solidFill>
                <a:latin typeface="Comic Sans MS" pitchFamily="66" charset="0"/>
              </a:defRPr>
            </a:lvl5pPr>
            <a:lvl6pPr marL="2514600" indent="-228600" eaLnBrk="0" fontAlgn="base" hangingPunct="0">
              <a:spcBef>
                <a:spcPct val="20000"/>
              </a:spcBef>
              <a:spcAft>
                <a:spcPct val="0"/>
              </a:spcAft>
              <a:buChar char="»"/>
              <a:defRPr sz="2400">
                <a:solidFill>
                  <a:schemeClr val="bg1"/>
                </a:solidFill>
                <a:latin typeface="Comic Sans MS" pitchFamily="66" charset="0"/>
              </a:defRPr>
            </a:lvl6pPr>
            <a:lvl7pPr marL="2971800" indent="-228600" eaLnBrk="0" fontAlgn="base" hangingPunct="0">
              <a:spcBef>
                <a:spcPct val="20000"/>
              </a:spcBef>
              <a:spcAft>
                <a:spcPct val="0"/>
              </a:spcAft>
              <a:buChar char="»"/>
              <a:defRPr sz="2400">
                <a:solidFill>
                  <a:schemeClr val="bg1"/>
                </a:solidFill>
                <a:latin typeface="Comic Sans MS" pitchFamily="66" charset="0"/>
              </a:defRPr>
            </a:lvl7pPr>
            <a:lvl8pPr marL="3429000" indent="-228600" eaLnBrk="0" fontAlgn="base" hangingPunct="0">
              <a:spcBef>
                <a:spcPct val="20000"/>
              </a:spcBef>
              <a:spcAft>
                <a:spcPct val="0"/>
              </a:spcAft>
              <a:buChar char="»"/>
              <a:defRPr sz="2400">
                <a:solidFill>
                  <a:schemeClr val="bg1"/>
                </a:solidFill>
                <a:latin typeface="Comic Sans MS" pitchFamily="66" charset="0"/>
              </a:defRPr>
            </a:lvl8pPr>
            <a:lvl9pPr marL="3886200" indent="-228600" eaLnBrk="0" fontAlgn="base" hangingPunct="0">
              <a:spcBef>
                <a:spcPct val="20000"/>
              </a:spcBef>
              <a:spcAft>
                <a:spcPct val="0"/>
              </a:spcAft>
              <a:buChar char="»"/>
              <a:defRPr sz="2400">
                <a:solidFill>
                  <a:schemeClr val="bg1"/>
                </a:solidFill>
                <a:latin typeface="Comic Sans MS" pitchFamily="66" charset="0"/>
              </a:defRPr>
            </a:lvl9pPr>
          </a:lstStyle>
          <a:p>
            <a:pPr>
              <a:spcBef>
                <a:spcPct val="0"/>
              </a:spcBef>
              <a:buFontTx/>
              <a:buBlip>
                <a:blip r:embed="rId2"/>
              </a:buBlip>
            </a:pPr>
            <a:r>
              <a:rPr lang="en-US" altLang="en-US" sz="2800">
                <a:solidFill>
                  <a:schemeClr val="tx1"/>
                </a:solidFill>
              </a:rPr>
              <a:t>Across period </a:t>
            </a:r>
            <a:r>
              <a:rPr lang="en-US" altLang="en-US" sz="2800">
                <a:solidFill>
                  <a:schemeClr val="tx1"/>
                </a:solidFill>
                <a:sym typeface="Wingdings" pitchFamily="2" charset="2"/>
              </a:rPr>
              <a:t></a:t>
            </a:r>
            <a:r>
              <a:rPr lang="en-US" altLang="en-US" sz="2800">
                <a:solidFill>
                  <a:schemeClr val="tx1"/>
                </a:solidFill>
              </a:rPr>
              <a:t> tend to increase –ZEFF more effective </a:t>
            </a:r>
          </a:p>
          <a:p>
            <a:pPr>
              <a:spcBef>
                <a:spcPct val="0"/>
              </a:spcBef>
              <a:buFontTx/>
              <a:buNone/>
            </a:pPr>
            <a:r>
              <a:rPr lang="en-US" altLang="en-US" sz="2800">
                <a:solidFill>
                  <a:schemeClr val="tx1"/>
                </a:solidFill>
              </a:rPr>
              <a:t>    (attraction nucleus has for more e-)</a:t>
            </a:r>
          </a:p>
        </p:txBody>
      </p:sp>
      <p:sp>
        <p:nvSpPr>
          <p:cNvPr id="136197" name="Text Box 5"/>
          <p:cNvSpPr txBox="1">
            <a:spLocks noChangeArrowheads="1"/>
          </p:cNvSpPr>
          <p:nvPr/>
        </p:nvSpPr>
        <p:spPr bwMode="auto">
          <a:xfrm>
            <a:off x="228600" y="4267200"/>
            <a:ext cx="8763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2400">
                <a:solidFill>
                  <a:schemeClr val="bg1"/>
                </a:solidFill>
                <a:latin typeface="Comic Sans MS" pitchFamily="66" charset="0"/>
              </a:defRPr>
            </a:lvl1pPr>
            <a:lvl2pPr marL="742950" indent="-285750" algn="l">
              <a:spcBef>
                <a:spcPct val="20000"/>
              </a:spcBef>
              <a:buChar char="–"/>
              <a:defRPr sz="2400">
                <a:solidFill>
                  <a:schemeClr val="bg1"/>
                </a:solidFill>
                <a:latin typeface="Comic Sans MS" pitchFamily="66" charset="0"/>
              </a:defRPr>
            </a:lvl2pPr>
            <a:lvl3pPr marL="1143000" indent="-228600" algn="l">
              <a:spcBef>
                <a:spcPct val="20000"/>
              </a:spcBef>
              <a:buChar char="•"/>
              <a:defRPr sz="2400">
                <a:solidFill>
                  <a:schemeClr val="bg1"/>
                </a:solidFill>
                <a:latin typeface="Comic Sans MS" pitchFamily="66" charset="0"/>
              </a:defRPr>
            </a:lvl3pPr>
            <a:lvl4pPr marL="1600200" indent="-228600" algn="l">
              <a:spcBef>
                <a:spcPct val="20000"/>
              </a:spcBef>
              <a:buChar char="–"/>
              <a:defRPr sz="2400">
                <a:solidFill>
                  <a:schemeClr val="bg1"/>
                </a:solidFill>
                <a:latin typeface="Comic Sans MS" pitchFamily="66" charset="0"/>
              </a:defRPr>
            </a:lvl4pPr>
            <a:lvl5pPr marL="2057400" indent="-228600" algn="l">
              <a:spcBef>
                <a:spcPct val="20000"/>
              </a:spcBef>
              <a:buChar char="»"/>
              <a:defRPr sz="2400">
                <a:solidFill>
                  <a:schemeClr val="bg1"/>
                </a:solidFill>
                <a:latin typeface="Comic Sans MS" pitchFamily="66" charset="0"/>
              </a:defRPr>
            </a:lvl5pPr>
            <a:lvl6pPr marL="2514600" indent="-228600" eaLnBrk="0" fontAlgn="base" hangingPunct="0">
              <a:spcBef>
                <a:spcPct val="20000"/>
              </a:spcBef>
              <a:spcAft>
                <a:spcPct val="0"/>
              </a:spcAft>
              <a:buChar char="»"/>
              <a:defRPr sz="2400">
                <a:solidFill>
                  <a:schemeClr val="bg1"/>
                </a:solidFill>
                <a:latin typeface="Comic Sans MS" pitchFamily="66" charset="0"/>
              </a:defRPr>
            </a:lvl6pPr>
            <a:lvl7pPr marL="2971800" indent="-228600" eaLnBrk="0" fontAlgn="base" hangingPunct="0">
              <a:spcBef>
                <a:spcPct val="20000"/>
              </a:spcBef>
              <a:spcAft>
                <a:spcPct val="0"/>
              </a:spcAft>
              <a:buChar char="»"/>
              <a:defRPr sz="2400">
                <a:solidFill>
                  <a:schemeClr val="bg1"/>
                </a:solidFill>
                <a:latin typeface="Comic Sans MS" pitchFamily="66" charset="0"/>
              </a:defRPr>
            </a:lvl7pPr>
            <a:lvl8pPr marL="3429000" indent="-228600" eaLnBrk="0" fontAlgn="base" hangingPunct="0">
              <a:spcBef>
                <a:spcPct val="20000"/>
              </a:spcBef>
              <a:spcAft>
                <a:spcPct val="0"/>
              </a:spcAft>
              <a:buChar char="»"/>
              <a:defRPr sz="2400">
                <a:solidFill>
                  <a:schemeClr val="bg1"/>
                </a:solidFill>
                <a:latin typeface="Comic Sans MS" pitchFamily="66" charset="0"/>
              </a:defRPr>
            </a:lvl8pPr>
            <a:lvl9pPr marL="3886200" indent="-228600" eaLnBrk="0" fontAlgn="base" hangingPunct="0">
              <a:spcBef>
                <a:spcPct val="20000"/>
              </a:spcBef>
              <a:spcAft>
                <a:spcPct val="0"/>
              </a:spcAft>
              <a:buChar char="»"/>
              <a:defRPr sz="2400">
                <a:solidFill>
                  <a:schemeClr val="bg1"/>
                </a:solidFill>
                <a:latin typeface="Comic Sans MS" pitchFamily="66" charset="0"/>
              </a:defRPr>
            </a:lvl9pPr>
          </a:lstStyle>
          <a:p>
            <a:pPr>
              <a:spcBef>
                <a:spcPct val="0"/>
              </a:spcBef>
              <a:buFontTx/>
              <a:buBlip>
                <a:blip r:embed="rId2"/>
              </a:buBlip>
            </a:pPr>
            <a:r>
              <a:rPr lang="en-US" altLang="en-US" sz="2800">
                <a:solidFill>
                  <a:schemeClr val="tx1"/>
                </a:solidFill>
              </a:rPr>
              <a:t>Down a Group </a:t>
            </a:r>
            <a:r>
              <a:rPr lang="en-US" altLang="en-US" sz="2800">
                <a:solidFill>
                  <a:schemeClr val="tx1"/>
                </a:solidFill>
                <a:latin typeface="Calibri" pitchFamily="34" charset="0"/>
              </a:rPr>
              <a:t>↓</a:t>
            </a:r>
            <a:r>
              <a:rPr lang="en-US" altLang="en-US" sz="2800">
                <a:solidFill>
                  <a:schemeClr val="tx1"/>
                </a:solidFill>
              </a:rPr>
              <a:t> decrease or remain the same</a:t>
            </a:r>
          </a:p>
          <a:p>
            <a:pPr>
              <a:spcBef>
                <a:spcPct val="0"/>
              </a:spcBef>
              <a:buFontTx/>
              <a:buNone/>
            </a:pPr>
            <a:r>
              <a:rPr lang="en-US" altLang="en-US" sz="2800">
                <a:solidFill>
                  <a:schemeClr val="tx1"/>
                </a:solidFill>
              </a:rPr>
              <a:t> (atom becomes bigger harder to hold e in outer ring because of shielding effect from nucleus)</a:t>
            </a:r>
          </a:p>
        </p:txBody>
      </p:sp>
    </p:spTree>
    <p:extLst>
      <p:ext uri="{BB962C8B-B14F-4D97-AF65-F5344CB8AC3E}">
        <p14:creationId xmlns:p14="http://schemas.microsoft.com/office/powerpoint/2010/main" val="4168588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6196"/>
                                        </p:tgtEl>
                                        <p:attrNameLst>
                                          <p:attrName>style.visibility</p:attrName>
                                        </p:attrNameLst>
                                      </p:cBhvr>
                                      <p:to>
                                        <p:strVal val="visible"/>
                                      </p:to>
                                    </p:set>
                                    <p:animEffect transition="in" filter="dissolve">
                                      <p:cBhvr>
                                        <p:cTn id="7" dur="500"/>
                                        <p:tgtEl>
                                          <p:spTgt spid="136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6197"/>
                                        </p:tgtEl>
                                        <p:attrNameLst>
                                          <p:attrName>style.visibility</p:attrName>
                                        </p:attrNameLst>
                                      </p:cBhvr>
                                      <p:to>
                                        <p:strVal val="visible"/>
                                      </p:to>
                                    </p:set>
                                    <p:animEffect transition="in" filter="dissolve">
                                      <p:cBhvr>
                                        <p:cTn id="12" dur="500"/>
                                        <p:tgtEl>
                                          <p:spTgt spid="136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6" grpId="0" autoUpdateAnimBg="0"/>
      <p:bldP spid="136197"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533400"/>
          </a:xfrm>
        </p:spPr>
        <p:txBody>
          <a:bodyPr/>
          <a:lstStyle/>
          <a:p>
            <a:pPr>
              <a:defRPr/>
            </a:pPr>
            <a:r>
              <a:rPr lang="en-US" dirty="0" smtClean="0">
                <a:solidFill>
                  <a:srgbClr val="FF0000"/>
                </a:solidFill>
              </a:rPr>
              <a:t>Electron Affinity</a:t>
            </a:r>
            <a:endParaRPr lang="en-US" dirty="0">
              <a:solidFill>
                <a:srgbClr val="FF0000"/>
              </a:solidFill>
            </a:endParaRPr>
          </a:p>
        </p:txBody>
      </p:sp>
      <p:sp>
        <p:nvSpPr>
          <p:cNvPr id="3" name="Content Placeholder 2"/>
          <p:cNvSpPr>
            <a:spLocks noGrp="1"/>
          </p:cNvSpPr>
          <p:nvPr>
            <p:ph idx="1"/>
          </p:nvPr>
        </p:nvSpPr>
        <p:spPr>
          <a:xfrm>
            <a:off x="685800" y="850900"/>
            <a:ext cx="7772400" cy="1066800"/>
          </a:xfrm>
        </p:spPr>
        <p:txBody>
          <a:bodyPr/>
          <a:lstStyle/>
          <a:p>
            <a:pPr>
              <a:defRPr/>
            </a:pPr>
            <a:r>
              <a:rPr lang="en-US" dirty="0" smtClean="0">
                <a:solidFill>
                  <a:srgbClr val="FF0000"/>
                </a:solidFill>
              </a:rPr>
              <a:t>Energy change when an e- is added to a neutral atom</a:t>
            </a:r>
          </a:p>
          <a:p>
            <a:pPr>
              <a:defRPr/>
            </a:pPr>
            <a:endParaRPr lang="en-US" dirty="0">
              <a:solidFill>
                <a:srgbClr val="FF0000"/>
              </a:solidFill>
            </a:endParaRPr>
          </a:p>
          <a:p>
            <a:pPr marL="0" indent="0">
              <a:buFontTx/>
              <a:buNone/>
              <a:defRPr/>
            </a:pPr>
            <a:endParaRPr lang="en-US" dirty="0">
              <a:solidFill>
                <a:srgbClr val="FF0000"/>
              </a:solidFill>
            </a:endParaRPr>
          </a:p>
          <a:p>
            <a:pPr>
              <a:defRPr/>
            </a:pPr>
            <a:endParaRPr lang="en-US" dirty="0" smtClean="0">
              <a:solidFill>
                <a:srgbClr val="FF0000"/>
              </a:solidFill>
            </a:endParaRPr>
          </a:p>
          <a:p>
            <a:pPr>
              <a:defRPr/>
            </a:pPr>
            <a:r>
              <a:rPr lang="en-US" dirty="0" smtClean="0">
                <a:solidFill>
                  <a:srgbClr val="FF0000"/>
                </a:solidFill>
              </a:rPr>
              <a:t>Metals- positive values-do not want to acquire more electrons endothermic process requiring energy to accept the e-</a:t>
            </a:r>
          </a:p>
          <a:p>
            <a:pPr marL="0" indent="0">
              <a:buFontTx/>
              <a:buNone/>
              <a:defRPr/>
            </a:pPr>
            <a:endParaRPr lang="en-US" dirty="0">
              <a:solidFill>
                <a:srgbClr val="FF0000"/>
              </a:solidFill>
            </a:endParaRPr>
          </a:p>
          <a:p>
            <a:pPr>
              <a:defRPr/>
            </a:pPr>
            <a:r>
              <a:rPr lang="en-US" i="1" dirty="0" smtClean="0">
                <a:solidFill>
                  <a:schemeClr val="tx1"/>
                </a:solidFill>
              </a:rPr>
              <a:t>Non-metals-  negative or zero affinity values- want to acquire more e- to achieve octet- gives off energy when acquired- exothermic- </a:t>
            </a:r>
          </a:p>
          <a:p>
            <a:pPr marL="0" indent="0">
              <a:buFontTx/>
              <a:buNone/>
              <a:defRPr/>
            </a:pPr>
            <a:endParaRPr lang="en-US" i="1" dirty="0" smtClean="0">
              <a:solidFill>
                <a:schemeClr val="tx1"/>
              </a:solidFill>
            </a:endParaRPr>
          </a:p>
        </p:txBody>
      </p:sp>
      <p:pic>
        <p:nvPicPr>
          <p:cNvPr id="38917" name="Picture 5" descr="http://t0.gstatic.com/images?q=tbn:Topkm1qH5aiUPM:http://i148.photobucket.com/albums/s9/avi530/000.jpg?t=1259652788&am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676400"/>
            <a:ext cx="2716213"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3214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38917"/>
                                        </p:tgtEl>
                                        <p:attrNameLst>
                                          <p:attrName>style.visibility</p:attrName>
                                        </p:attrNameLst>
                                      </p:cBhvr>
                                      <p:to>
                                        <p:strVal val="visible"/>
                                      </p:to>
                                    </p:set>
                                    <p:animEffect transition="in" filter="fade">
                                      <p:cBhvr>
                                        <p:cTn id="11" dur="1000"/>
                                        <p:tgtEl>
                                          <p:spTgt spid="38917"/>
                                        </p:tgtEl>
                                      </p:cBhvr>
                                    </p:animEffect>
                                    <p:anim calcmode="lin" valueType="num">
                                      <p:cBhvr>
                                        <p:cTn id="12" dur="1000" fill="hold"/>
                                        <p:tgtEl>
                                          <p:spTgt spid="38917"/>
                                        </p:tgtEl>
                                        <p:attrNameLst>
                                          <p:attrName>ppt_x</p:attrName>
                                        </p:attrNameLst>
                                      </p:cBhvr>
                                      <p:tavLst>
                                        <p:tav tm="0">
                                          <p:val>
                                            <p:strVal val="#ppt_x"/>
                                          </p:val>
                                        </p:tav>
                                        <p:tav tm="100000">
                                          <p:val>
                                            <p:strVal val="#ppt_x"/>
                                          </p:val>
                                        </p:tav>
                                      </p:tavLst>
                                    </p:anim>
                                    <p:anim calcmode="lin" valueType="num">
                                      <p:cBhvr>
                                        <p:cTn id="13" dur="1000" fill="hold"/>
                                        <p:tgtEl>
                                          <p:spTgt spid="38917"/>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1219200"/>
            <a:ext cx="8458200" cy="480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2400">
                <a:solidFill>
                  <a:schemeClr val="bg1"/>
                </a:solidFill>
                <a:latin typeface="Comic Sans MS" pitchFamily="66" charset="0"/>
              </a:defRPr>
            </a:lvl1pPr>
            <a:lvl2pPr marL="742950" indent="-285750" algn="l">
              <a:spcBef>
                <a:spcPct val="20000"/>
              </a:spcBef>
              <a:buChar char="–"/>
              <a:defRPr sz="2400">
                <a:solidFill>
                  <a:schemeClr val="bg1"/>
                </a:solidFill>
                <a:latin typeface="Comic Sans MS" pitchFamily="66" charset="0"/>
              </a:defRPr>
            </a:lvl2pPr>
            <a:lvl3pPr marL="1143000" indent="-228600" algn="l">
              <a:spcBef>
                <a:spcPct val="20000"/>
              </a:spcBef>
              <a:buChar char="•"/>
              <a:defRPr sz="2400">
                <a:solidFill>
                  <a:schemeClr val="bg1"/>
                </a:solidFill>
                <a:latin typeface="Comic Sans MS" pitchFamily="66" charset="0"/>
              </a:defRPr>
            </a:lvl3pPr>
            <a:lvl4pPr marL="1600200" indent="-228600" algn="l">
              <a:spcBef>
                <a:spcPct val="20000"/>
              </a:spcBef>
              <a:buChar char="–"/>
              <a:defRPr sz="2400">
                <a:solidFill>
                  <a:schemeClr val="bg1"/>
                </a:solidFill>
                <a:latin typeface="Comic Sans MS" pitchFamily="66" charset="0"/>
              </a:defRPr>
            </a:lvl4pPr>
            <a:lvl5pPr marL="2057400" indent="-228600" algn="l">
              <a:spcBef>
                <a:spcPct val="20000"/>
              </a:spcBef>
              <a:buChar char="»"/>
              <a:defRPr sz="2400">
                <a:solidFill>
                  <a:schemeClr val="bg1"/>
                </a:solidFill>
                <a:latin typeface="Comic Sans MS" pitchFamily="66" charset="0"/>
              </a:defRPr>
            </a:lvl5pPr>
            <a:lvl6pPr marL="2514600" indent="-228600" eaLnBrk="0" fontAlgn="base" hangingPunct="0">
              <a:spcBef>
                <a:spcPct val="20000"/>
              </a:spcBef>
              <a:spcAft>
                <a:spcPct val="0"/>
              </a:spcAft>
              <a:buChar char="»"/>
              <a:defRPr sz="2400">
                <a:solidFill>
                  <a:schemeClr val="bg1"/>
                </a:solidFill>
                <a:latin typeface="Comic Sans MS" pitchFamily="66" charset="0"/>
              </a:defRPr>
            </a:lvl6pPr>
            <a:lvl7pPr marL="2971800" indent="-228600" eaLnBrk="0" fontAlgn="base" hangingPunct="0">
              <a:spcBef>
                <a:spcPct val="20000"/>
              </a:spcBef>
              <a:spcAft>
                <a:spcPct val="0"/>
              </a:spcAft>
              <a:buChar char="»"/>
              <a:defRPr sz="2400">
                <a:solidFill>
                  <a:schemeClr val="bg1"/>
                </a:solidFill>
                <a:latin typeface="Comic Sans MS" pitchFamily="66" charset="0"/>
              </a:defRPr>
            </a:lvl7pPr>
            <a:lvl8pPr marL="3429000" indent="-228600" eaLnBrk="0" fontAlgn="base" hangingPunct="0">
              <a:spcBef>
                <a:spcPct val="20000"/>
              </a:spcBef>
              <a:spcAft>
                <a:spcPct val="0"/>
              </a:spcAft>
              <a:buChar char="»"/>
              <a:defRPr sz="2400">
                <a:solidFill>
                  <a:schemeClr val="bg1"/>
                </a:solidFill>
                <a:latin typeface="Comic Sans MS" pitchFamily="66" charset="0"/>
              </a:defRPr>
            </a:lvl8pPr>
            <a:lvl9pPr marL="3886200" indent="-228600" eaLnBrk="0" fontAlgn="base" hangingPunct="0">
              <a:spcBef>
                <a:spcPct val="20000"/>
              </a:spcBef>
              <a:spcAft>
                <a:spcPct val="0"/>
              </a:spcAft>
              <a:buChar char="»"/>
              <a:defRPr sz="2400">
                <a:solidFill>
                  <a:schemeClr val="bg1"/>
                </a:solidFill>
                <a:latin typeface="Comic Sans MS" pitchFamily="66" charset="0"/>
              </a:defRPr>
            </a:lvl9pPr>
          </a:lstStyle>
          <a:p>
            <a:pPr algn="ctr" eaLnBrk="1" hangingPunct="1">
              <a:spcBef>
                <a:spcPct val="50000"/>
              </a:spcBef>
              <a:buFontTx/>
              <a:buNone/>
            </a:pPr>
            <a:r>
              <a:rPr lang="en-US" altLang="en-US" sz="4400" b="0">
                <a:solidFill>
                  <a:schemeClr val="tx1"/>
                </a:solidFill>
                <a:latin typeface="Calibri" pitchFamily="34" charset="0"/>
              </a:rPr>
              <a:t>Valence electrons</a:t>
            </a:r>
          </a:p>
          <a:p>
            <a:pPr eaLnBrk="1" hangingPunct="1">
              <a:lnSpc>
                <a:spcPct val="90000"/>
              </a:lnSpc>
              <a:spcBef>
                <a:spcPct val="50000"/>
              </a:spcBef>
            </a:pPr>
            <a:r>
              <a:rPr lang="en-US" altLang="en-US" sz="3200" b="0">
                <a:solidFill>
                  <a:schemeClr val="tx1"/>
                </a:solidFill>
                <a:latin typeface="Calibri" pitchFamily="34" charset="0"/>
              </a:rPr>
              <a:t>Outermost electrons of the atom</a:t>
            </a:r>
          </a:p>
          <a:p>
            <a:pPr eaLnBrk="1" hangingPunct="1">
              <a:lnSpc>
                <a:spcPct val="90000"/>
              </a:lnSpc>
              <a:spcBef>
                <a:spcPct val="50000"/>
              </a:spcBef>
            </a:pPr>
            <a:r>
              <a:rPr lang="en-US" altLang="en-US" sz="3200" b="0">
                <a:solidFill>
                  <a:schemeClr val="tx1"/>
                </a:solidFill>
                <a:latin typeface="Calibri" pitchFamily="34" charset="0"/>
              </a:rPr>
              <a:t>Responsible for reactivity of the atom</a:t>
            </a:r>
          </a:p>
          <a:p>
            <a:pPr eaLnBrk="1" hangingPunct="1">
              <a:lnSpc>
                <a:spcPct val="90000"/>
              </a:lnSpc>
              <a:spcBef>
                <a:spcPct val="50000"/>
              </a:spcBef>
            </a:pPr>
            <a:r>
              <a:rPr lang="en-US" altLang="en-US" sz="3200" b="0">
                <a:solidFill>
                  <a:schemeClr val="tx1"/>
                </a:solidFill>
                <a:latin typeface="Calibri" pitchFamily="34" charset="0"/>
              </a:rPr>
              <a:t>Metals have low numbers, will tend to loose electrons to become stable with octet</a:t>
            </a:r>
          </a:p>
          <a:p>
            <a:pPr eaLnBrk="1" hangingPunct="1">
              <a:lnSpc>
                <a:spcPct val="90000"/>
              </a:lnSpc>
              <a:spcBef>
                <a:spcPct val="50000"/>
              </a:spcBef>
            </a:pPr>
            <a:r>
              <a:rPr lang="en-US" altLang="en-US" sz="3200" b="0">
                <a:solidFill>
                  <a:schemeClr val="tx1"/>
                </a:solidFill>
                <a:latin typeface="Calibri" pitchFamily="34" charset="0"/>
              </a:rPr>
              <a:t>Nonmetals high number of valence electrons- tend to gain more to become stable with octet</a:t>
            </a:r>
            <a:r>
              <a:rPr lang="en-US" altLang="en-US" b="0">
                <a:solidFill>
                  <a:schemeClr val="tx1"/>
                </a:solidFill>
                <a:latin typeface="Calibri" pitchFamily="34" charset="0"/>
              </a:rPr>
              <a:t> </a:t>
            </a:r>
          </a:p>
        </p:txBody>
      </p:sp>
      <p:sp>
        <p:nvSpPr>
          <p:cNvPr id="65539" name="Text Box 3"/>
          <p:cNvSpPr txBox="1">
            <a:spLocks noChangeArrowheads="1"/>
          </p:cNvSpPr>
          <p:nvPr/>
        </p:nvSpPr>
        <p:spPr bwMode="auto">
          <a:xfrm>
            <a:off x="403225" y="3810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2400">
                <a:solidFill>
                  <a:schemeClr val="bg1"/>
                </a:solidFill>
                <a:latin typeface="Comic Sans MS" pitchFamily="66" charset="0"/>
              </a:defRPr>
            </a:lvl1pPr>
            <a:lvl2pPr marL="742950" indent="-285750" algn="l">
              <a:spcBef>
                <a:spcPct val="20000"/>
              </a:spcBef>
              <a:buChar char="–"/>
              <a:defRPr sz="2400">
                <a:solidFill>
                  <a:schemeClr val="bg1"/>
                </a:solidFill>
                <a:latin typeface="Comic Sans MS" pitchFamily="66" charset="0"/>
              </a:defRPr>
            </a:lvl2pPr>
            <a:lvl3pPr marL="1143000" indent="-228600" algn="l">
              <a:spcBef>
                <a:spcPct val="20000"/>
              </a:spcBef>
              <a:buChar char="•"/>
              <a:defRPr sz="2400">
                <a:solidFill>
                  <a:schemeClr val="bg1"/>
                </a:solidFill>
                <a:latin typeface="Comic Sans MS" pitchFamily="66" charset="0"/>
              </a:defRPr>
            </a:lvl3pPr>
            <a:lvl4pPr marL="1600200" indent="-228600" algn="l">
              <a:spcBef>
                <a:spcPct val="20000"/>
              </a:spcBef>
              <a:buChar char="–"/>
              <a:defRPr sz="2400">
                <a:solidFill>
                  <a:schemeClr val="bg1"/>
                </a:solidFill>
                <a:latin typeface="Comic Sans MS" pitchFamily="66" charset="0"/>
              </a:defRPr>
            </a:lvl4pPr>
            <a:lvl5pPr marL="2057400" indent="-228600" algn="l">
              <a:spcBef>
                <a:spcPct val="20000"/>
              </a:spcBef>
              <a:buChar char="»"/>
              <a:defRPr sz="2400">
                <a:solidFill>
                  <a:schemeClr val="bg1"/>
                </a:solidFill>
                <a:latin typeface="Comic Sans MS" pitchFamily="66" charset="0"/>
              </a:defRPr>
            </a:lvl5pPr>
            <a:lvl6pPr marL="2514600" indent="-228600" eaLnBrk="0" fontAlgn="base" hangingPunct="0">
              <a:spcBef>
                <a:spcPct val="20000"/>
              </a:spcBef>
              <a:spcAft>
                <a:spcPct val="0"/>
              </a:spcAft>
              <a:buChar char="»"/>
              <a:defRPr sz="2400">
                <a:solidFill>
                  <a:schemeClr val="bg1"/>
                </a:solidFill>
                <a:latin typeface="Comic Sans MS" pitchFamily="66" charset="0"/>
              </a:defRPr>
            </a:lvl6pPr>
            <a:lvl7pPr marL="2971800" indent="-228600" eaLnBrk="0" fontAlgn="base" hangingPunct="0">
              <a:spcBef>
                <a:spcPct val="20000"/>
              </a:spcBef>
              <a:spcAft>
                <a:spcPct val="0"/>
              </a:spcAft>
              <a:buChar char="»"/>
              <a:defRPr sz="2400">
                <a:solidFill>
                  <a:schemeClr val="bg1"/>
                </a:solidFill>
                <a:latin typeface="Comic Sans MS" pitchFamily="66" charset="0"/>
              </a:defRPr>
            </a:lvl7pPr>
            <a:lvl8pPr marL="3429000" indent="-228600" eaLnBrk="0" fontAlgn="base" hangingPunct="0">
              <a:spcBef>
                <a:spcPct val="20000"/>
              </a:spcBef>
              <a:spcAft>
                <a:spcPct val="0"/>
              </a:spcAft>
              <a:buChar char="»"/>
              <a:defRPr sz="2400">
                <a:solidFill>
                  <a:schemeClr val="bg1"/>
                </a:solidFill>
                <a:latin typeface="Comic Sans MS" pitchFamily="66" charset="0"/>
              </a:defRPr>
            </a:lvl8pPr>
            <a:lvl9pPr marL="3886200" indent="-228600" eaLnBrk="0" fontAlgn="base" hangingPunct="0">
              <a:spcBef>
                <a:spcPct val="20000"/>
              </a:spcBef>
              <a:spcAft>
                <a:spcPct val="0"/>
              </a:spcAft>
              <a:buChar char="»"/>
              <a:defRPr sz="2400">
                <a:solidFill>
                  <a:schemeClr val="bg1"/>
                </a:solidFill>
                <a:latin typeface="Comic Sans MS" pitchFamily="66" charset="0"/>
              </a:defRPr>
            </a:lvl9pPr>
          </a:lstStyle>
          <a:p>
            <a:pPr algn="ctr">
              <a:spcBef>
                <a:spcPct val="50000"/>
              </a:spcBef>
              <a:buFontTx/>
              <a:buNone/>
            </a:pPr>
            <a:r>
              <a:rPr lang="en-US" altLang="en-US" sz="1800">
                <a:solidFill>
                  <a:schemeClr val="tx1"/>
                </a:solidFill>
                <a:latin typeface="Arial" pitchFamily="34" charset="0"/>
              </a:rPr>
              <a:t>For Review:</a:t>
            </a:r>
          </a:p>
        </p:txBody>
      </p:sp>
    </p:spTree>
    <p:extLst>
      <p:ext uri="{BB962C8B-B14F-4D97-AF65-F5344CB8AC3E}">
        <p14:creationId xmlns:p14="http://schemas.microsoft.com/office/powerpoint/2010/main" val="399342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ppt_x"/>
                                          </p:val>
                                        </p:tav>
                                        <p:tav tm="100000">
                                          <p:val>
                                            <p:strVal val="#ppt_x"/>
                                          </p:val>
                                        </p:tav>
                                      </p:tavLst>
                                    </p:anim>
                                    <p:anim calcmode="lin" valueType="num">
                                      <p:cBhvr additive="base">
                                        <p:cTn id="8" dur="500" fill="hold"/>
                                        <p:tgtEl>
                                          <p:spTgt spid="3993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39938">
                                            <p:txEl>
                                              <p:pRg st="1" end="1"/>
                                            </p:txEl>
                                          </p:spTgt>
                                        </p:tgtEl>
                                        <p:attrNameLst>
                                          <p:attrName>style.visibility</p:attrName>
                                        </p:attrNameLst>
                                      </p:cBhvr>
                                      <p:to>
                                        <p:strVal val="visible"/>
                                      </p:to>
                                    </p:set>
                                    <p:animEffect transition="in" filter="fade">
                                      <p:cBhvr>
                                        <p:cTn id="13" dur="500"/>
                                        <p:tgtEl>
                                          <p:spTgt spid="39938">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39938">
                                            <p:txEl>
                                              <p:pRg st="2" end="2"/>
                                            </p:txEl>
                                          </p:spTgt>
                                        </p:tgtEl>
                                        <p:attrNameLst>
                                          <p:attrName>style.visibility</p:attrName>
                                        </p:attrNameLst>
                                      </p:cBhvr>
                                      <p:to>
                                        <p:strVal val="visible"/>
                                      </p:to>
                                    </p:set>
                                    <p:animEffect transition="in" filter="wipe(down)">
                                      <p:cBhvr>
                                        <p:cTn id="18" dur="500"/>
                                        <p:tgtEl>
                                          <p:spTgt spid="39938">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9938">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39938">
                                            <p:txEl>
                                              <p:pRg st="4" end="4"/>
                                            </p:txEl>
                                          </p:spTgt>
                                        </p:tgtEl>
                                        <p:attrNameLst>
                                          <p:attrName>style.visibility</p:attrName>
                                        </p:attrNameLst>
                                      </p:cBhvr>
                                      <p:to>
                                        <p:strVal val="visible"/>
                                      </p:to>
                                    </p:set>
                                    <p:animEffect transition="in" filter="circle(in)">
                                      <p:cBhvr>
                                        <p:cTn id="27" dur="2000"/>
                                        <p:tgtEl>
                                          <p:spTgt spid="399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sz="half" idx="1"/>
          </p:nvPr>
        </p:nvSpPr>
        <p:spPr>
          <a:xfrm>
            <a:off x="137310" y="1892301"/>
            <a:ext cx="4299752" cy="3975100"/>
          </a:xfrm>
        </p:spPr>
        <p:txBody>
          <a:bodyPr>
            <a:normAutofit/>
          </a:bodyPr>
          <a:lstStyle/>
          <a:p>
            <a:r>
              <a:rPr lang="en-US" sz="3200" u="sng" dirty="0" smtClean="0"/>
              <a:t>Compounds</a:t>
            </a:r>
            <a:r>
              <a:rPr lang="en-US" sz="3200" dirty="0" smtClean="0"/>
              <a:t> are made up of two or more different kinds of elements that are linked together via chemical bonds.</a:t>
            </a:r>
          </a:p>
          <a:p>
            <a:pPr marL="0" indent="0">
              <a:buNone/>
            </a:pPr>
            <a:endParaRPr lang="en-US" sz="3200" u="sng" dirty="0"/>
          </a:p>
        </p:txBody>
      </p:sp>
      <p:pic>
        <p:nvPicPr>
          <p:cNvPr id="4" name="Picture 3"/>
          <p:cNvPicPr>
            <a:picLocks noChangeAspect="1"/>
          </p:cNvPicPr>
          <p:nvPr/>
        </p:nvPicPr>
        <p:blipFill>
          <a:blip r:embed="rId2"/>
          <a:stretch>
            <a:fillRect/>
          </a:stretch>
        </p:blipFill>
        <p:spPr>
          <a:xfrm>
            <a:off x="4411091" y="2109015"/>
            <a:ext cx="4382958" cy="3758386"/>
          </a:xfrm>
          <a:prstGeom prst="rect">
            <a:avLst/>
          </a:prstGeom>
        </p:spPr>
      </p:pic>
    </p:spTree>
    <p:extLst>
      <p:ext uri="{BB962C8B-B14F-4D97-AF65-F5344CB8AC3E}">
        <p14:creationId xmlns:p14="http://schemas.microsoft.com/office/powerpoint/2010/main" val="32451416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09600" y="304800"/>
            <a:ext cx="7772400" cy="68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3200" u="sng" smtClean="0">
                <a:solidFill>
                  <a:srgbClr val="FFFF00"/>
                </a:solidFill>
                <a:effectLst>
                  <a:outerShdw blurRad="38100" dist="38100" dir="2700000" algn="tl">
                    <a:srgbClr val="000000"/>
                  </a:outerShdw>
                </a:effectLst>
              </a:rPr>
              <a:t>Creating Ions</a:t>
            </a:r>
          </a:p>
        </p:txBody>
      </p:sp>
      <p:sp>
        <p:nvSpPr>
          <p:cNvPr id="78851" name="Rectangle 3"/>
          <p:cNvSpPr>
            <a:spLocks noGrp="1" noChangeArrowheads="1"/>
          </p:cNvSpPr>
          <p:nvPr>
            <p:ph type="body" idx="1"/>
          </p:nvPr>
        </p:nvSpPr>
        <p:spPr>
          <a:xfrm>
            <a:off x="685800" y="1066800"/>
            <a:ext cx="77724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smtClean="0">
                <a:solidFill>
                  <a:schemeClr val="tx1"/>
                </a:solidFill>
                <a:effectLst/>
              </a:rPr>
              <a:t>Oxidation Numbers- number that indicates how many electrons an atom gains or looses to become stable</a:t>
            </a:r>
          </a:p>
          <a:p>
            <a:endParaRPr lang="en-US" altLang="en-US" sz="1000" smtClean="0">
              <a:solidFill>
                <a:schemeClr val="tx1"/>
              </a:solidFill>
              <a:effectLst/>
            </a:endParaRPr>
          </a:p>
          <a:p>
            <a:r>
              <a:rPr lang="en-US" altLang="en-US" sz="3200" smtClean="0">
                <a:solidFill>
                  <a:schemeClr val="tx1"/>
                </a:solidFill>
                <a:effectLst/>
              </a:rPr>
              <a:t>Draw sketch of PT with valence electrons  (HOP SKOTCH)</a:t>
            </a:r>
          </a:p>
          <a:p>
            <a:endParaRPr lang="en-US" altLang="en-US" sz="1000" smtClean="0">
              <a:solidFill>
                <a:schemeClr val="tx1"/>
              </a:solidFill>
              <a:effectLst/>
            </a:endParaRPr>
          </a:p>
          <a:p>
            <a:r>
              <a:rPr lang="en-US" altLang="en-US" sz="3200" smtClean="0">
                <a:solidFill>
                  <a:schemeClr val="tx1"/>
                </a:solidFill>
                <a:effectLst/>
              </a:rPr>
              <a:t>All elements want to achieve an octet , how will each group do that two choices gain or loose / share valence electrons</a:t>
            </a:r>
          </a:p>
        </p:txBody>
      </p:sp>
    </p:spTree>
    <p:extLst>
      <p:ext uri="{BB962C8B-B14F-4D97-AF65-F5344CB8AC3E}">
        <p14:creationId xmlns:p14="http://schemas.microsoft.com/office/powerpoint/2010/main" val="4108470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additive="base">
                                        <p:cTn id="7" dur="500" fill="hold"/>
                                        <p:tgtEl>
                                          <p:spTgt spid="788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8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78851">
                                            <p:txEl>
                                              <p:pRg st="2" end="2"/>
                                            </p:txEl>
                                          </p:spTgt>
                                        </p:tgtEl>
                                        <p:attrNameLst>
                                          <p:attrName>style.visibility</p:attrName>
                                        </p:attrNameLst>
                                      </p:cBhvr>
                                      <p:to>
                                        <p:strVal val="visible"/>
                                      </p:to>
                                    </p:set>
                                    <p:animEffect transition="in" filter="box(in)">
                                      <p:cBhvr>
                                        <p:cTn id="13" dur="500"/>
                                        <p:tgtEl>
                                          <p:spTgt spid="78851">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9" presetClass="entr" presetSubtype="10" fill="hold" nodeType="clickEffect">
                                  <p:stCondLst>
                                    <p:cond delay="0"/>
                                  </p:stCondLst>
                                  <p:childTnLst>
                                    <p:set>
                                      <p:cBhvr>
                                        <p:cTn id="17" dur="1" fill="hold">
                                          <p:stCondLst>
                                            <p:cond delay="0"/>
                                          </p:stCondLst>
                                        </p:cTn>
                                        <p:tgtEl>
                                          <p:spTgt spid="78851">
                                            <p:txEl>
                                              <p:pRg st="4" end="4"/>
                                            </p:txEl>
                                          </p:spTgt>
                                        </p:tgtEl>
                                        <p:attrNameLst>
                                          <p:attrName>style.visibility</p:attrName>
                                        </p:attrNameLst>
                                      </p:cBhvr>
                                      <p:to>
                                        <p:strVal val="visible"/>
                                      </p:to>
                                    </p:set>
                                    <p:anim calcmode="lin" valueType="num">
                                      <p:cBhvr>
                                        <p:cTn id="18" dur="5000" fill="hold"/>
                                        <p:tgtEl>
                                          <p:spTgt spid="78851">
                                            <p:txEl>
                                              <p:pRg st="4" end="4"/>
                                            </p:txEl>
                                          </p:spTgt>
                                        </p:tgtEl>
                                        <p:attrNameLst>
                                          <p:attrName>ppt_w</p:attrName>
                                        </p:attrNameLst>
                                      </p:cBhvr>
                                      <p:tavLst>
                                        <p:tav tm="0" fmla="#ppt_w*sin(2.5*pi*$)">
                                          <p:val>
                                            <p:fltVal val="0"/>
                                          </p:val>
                                        </p:tav>
                                        <p:tav tm="100000">
                                          <p:val>
                                            <p:fltVal val="1"/>
                                          </p:val>
                                        </p:tav>
                                      </p:tavLst>
                                    </p:anim>
                                    <p:anim calcmode="lin" valueType="num">
                                      <p:cBhvr>
                                        <p:cTn id="19" dur="5000" fill="hold"/>
                                        <p:tgtEl>
                                          <p:spTgt spid="78851">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ONE</a:t>
            </a:r>
            <a:endParaRPr lang="en-US" dirty="0"/>
          </a:p>
        </p:txBody>
      </p:sp>
      <p:sp>
        <p:nvSpPr>
          <p:cNvPr id="3" name="Content Placeholder 2"/>
          <p:cNvSpPr>
            <a:spLocks noGrp="1"/>
          </p:cNvSpPr>
          <p:nvPr>
            <p:ph idx="1"/>
          </p:nvPr>
        </p:nvSpPr>
        <p:spPr/>
        <p:txBody>
          <a:bodyPr/>
          <a:lstStyle/>
          <a:p>
            <a:r>
              <a:rPr lang="en-US" dirty="0" smtClean="0"/>
              <a:t>Simple Binary Compounds</a:t>
            </a:r>
          </a:p>
          <a:p>
            <a:r>
              <a:rPr lang="en-US" dirty="0" smtClean="0"/>
              <a:t>Only Two Elements</a:t>
            </a:r>
          </a:p>
          <a:p>
            <a:r>
              <a:rPr lang="en-US" dirty="0" smtClean="0"/>
              <a:t>Monovalent metal and a non-metal</a:t>
            </a:r>
          </a:p>
          <a:p>
            <a:r>
              <a:rPr lang="en-US" dirty="0" smtClean="0"/>
              <a:t>State metal  then non-metal change ending to ide</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886200"/>
            <a:ext cx="2985494" cy="2633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83336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ChangeArrowheads="1"/>
          </p:cNvSpPr>
          <p:nvPr/>
        </p:nvSpPr>
        <p:spPr bwMode="auto">
          <a:xfrm>
            <a:off x="4410075" y="5895975"/>
            <a:ext cx="592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400">
                <a:solidFill>
                  <a:srgbClr val="CC3300"/>
                </a:solidFill>
                <a:latin typeface="Arial" charset="0"/>
              </a:rPr>
              <a:t>ine</a:t>
            </a:r>
          </a:p>
        </p:txBody>
      </p:sp>
      <p:sp>
        <p:nvSpPr>
          <p:cNvPr id="638979" name="Rectangle 3"/>
          <p:cNvSpPr>
            <a:spLocks noChangeArrowheads="1"/>
          </p:cNvSpPr>
          <p:nvPr/>
        </p:nvSpPr>
        <p:spPr bwMode="auto">
          <a:xfrm>
            <a:off x="4202113" y="5257800"/>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400">
                <a:solidFill>
                  <a:srgbClr val="CC3300"/>
                </a:solidFill>
                <a:latin typeface="Arial" charset="0"/>
              </a:rPr>
              <a:t>ur</a:t>
            </a:r>
          </a:p>
        </p:txBody>
      </p:sp>
      <p:sp>
        <p:nvSpPr>
          <p:cNvPr id="638980" name="Rectangle 4"/>
          <p:cNvSpPr>
            <a:spLocks noChangeArrowheads="1"/>
          </p:cNvSpPr>
          <p:nvPr/>
        </p:nvSpPr>
        <p:spPr bwMode="auto">
          <a:xfrm>
            <a:off x="4333875" y="4591050"/>
            <a:ext cx="592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400" dirty="0" err="1" smtClean="0">
                <a:solidFill>
                  <a:srgbClr val="CC3300"/>
                </a:solidFill>
                <a:latin typeface="Arial" charset="0"/>
              </a:rPr>
              <a:t>ine</a:t>
            </a:r>
            <a:endParaRPr lang="en-US" sz="2400" dirty="0">
              <a:solidFill>
                <a:srgbClr val="CC3300"/>
              </a:solidFill>
              <a:latin typeface="Arial" charset="0"/>
            </a:endParaRPr>
          </a:p>
        </p:txBody>
      </p:sp>
      <p:sp>
        <p:nvSpPr>
          <p:cNvPr id="18437" name="Rectangle 5"/>
          <p:cNvSpPr>
            <a:spLocks noGrp="1" noChangeArrowheads="1"/>
          </p:cNvSpPr>
          <p:nvPr>
            <p:ph type="title"/>
          </p:nvPr>
        </p:nvSpPr>
        <p:spPr>
          <a:xfrm>
            <a:off x="685800" y="409575"/>
            <a:ext cx="3552825" cy="1143000"/>
          </a:xfrm>
        </p:spPr>
        <p:txBody>
          <a:bodyPr/>
          <a:lstStyle/>
          <a:p>
            <a:pPr eaLnBrk="1" hangingPunct="1"/>
            <a:r>
              <a:rPr lang="en-US" sz="4000" smtClean="0">
                <a:latin typeface="Arial" charset="0"/>
              </a:rPr>
              <a:t>Binary Compounds</a:t>
            </a:r>
          </a:p>
        </p:txBody>
      </p:sp>
      <p:sp>
        <p:nvSpPr>
          <p:cNvPr id="18438" name="Text Box 6"/>
          <p:cNvSpPr txBox="1">
            <a:spLocks noChangeArrowheads="1"/>
          </p:cNvSpPr>
          <p:nvPr/>
        </p:nvSpPr>
        <p:spPr bwMode="auto">
          <a:xfrm>
            <a:off x="517525" y="1763713"/>
            <a:ext cx="42846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pPr>
            <a:r>
              <a:rPr lang="en-US">
                <a:solidFill>
                  <a:srgbClr val="000000"/>
                </a:solidFill>
                <a:latin typeface="Arial" charset="0"/>
              </a:rPr>
              <a:t>Binary compounds that contain a metal of fixed oxidation number</a:t>
            </a:r>
          </a:p>
          <a:p>
            <a:pPr eaLnBrk="1" fontAlgn="base" hangingPunct="1">
              <a:spcBef>
                <a:spcPct val="0"/>
              </a:spcBef>
              <a:spcAft>
                <a:spcPct val="0"/>
              </a:spcAft>
            </a:pPr>
            <a:r>
              <a:rPr lang="en-US">
                <a:solidFill>
                  <a:srgbClr val="000000"/>
                </a:solidFill>
                <a:latin typeface="Arial" charset="0"/>
              </a:rPr>
              <a:t>(group 1, group 2, Al, Zn, Ag, etc.), and a non-metal.</a:t>
            </a:r>
          </a:p>
        </p:txBody>
      </p:sp>
      <p:sp>
        <p:nvSpPr>
          <p:cNvPr id="638983" name="Text Box 7"/>
          <p:cNvSpPr txBox="1">
            <a:spLocks noChangeArrowheads="1"/>
          </p:cNvSpPr>
          <p:nvPr/>
        </p:nvSpPr>
        <p:spPr bwMode="auto">
          <a:xfrm>
            <a:off x="517525" y="3259138"/>
            <a:ext cx="7737475" cy="711200"/>
          </a:xfrm>
          <a:prstGeom prst="rect">
            <a:avLst/>
          </a:prstGeom>
          <a:solidFill>
            <a:srgbClr val="E1E1FF">
              <a:alpha val="50195"/>
            </a:srgbClr>
          </a:solidFill>
          <a:ln w="9525">
            <a:solidFill>
              <a:schemeClr val="hlink"/>
            </a:solidFill>
            <a:miter lim="800000"/>
            <a:headEnd/>
            <a:tailEnd/>
          </a:ln>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pPr>
            <a:r>
              <a:rPr lang="en-US">
                <a:solidFill>
                  <a:srgbClr val="000000"/>
                </a:solidFill>
                <a:latin typeface="Arial" charset="0"/>
              </a:rPr>
              <a:t>To name these compounds, give the name of metal followed by the</a:t>
            </a:r>
          </a:p>
          <a:p>
            <a:pPr eaLnBrk="1" fontAlgn="base" hangingPunct="1">
              <a:spcBef>
                <a:spcPct val="0"/>
              </a:spcBef>
              <a:spcAft>
                <a:spcPct val="0"/>
              </a:spcAft>
            </a:pPr>
            <a:r>
              <a:rPr lang="en-US">
                <a:solidFill>
                  <a:srgbClr val="000000"/>
                </a:solidFill>
                <a:latin typeface="Arial" charset="0"/>
              </a:rPr>
              <a:t>name of the non-metal, with the ending replaced by the suffix –</a:t>
            </a:r>
            <a:r>
              <a:rPr lang="en-US" b="1">
                <a:solidFill>
                  <a:srgbClr val="CC3300"/>
                </a:solidFill>
                <a:latin typeface="Arial" charset="0"/>
              </a:rPr>
              <a:t>ide</a:t>
            </a:r>
            <a:r>
              <a:rPr lang="en-US" b="1">
                <a:solidFill>
                  <a:srgbClr val="000000"/>
                </a:solidFill>
                <a:latin typeface="Arial" charset="0"/>
              </a:rPr>
              <a:t>.</a:t>
            </a:r>
            <a:endParaRPr lang="en-US">
              <a:solidFill>
                <a:srgbClr val="000000"/>
              </a:solidFill>
              <a:latin typeface="Arial" charset="0"/>
            </a:endParaRPr>
          </a:p>
        </p:txBody>
      </p:sp>
      <p:sp>
        <p:nvSpPr>
          <p:cNvPr id="638984" name="Text Box 8"/>
          <p:cNvSpPr txBox="1">
            <a:spLocks noChangeArrowheads="1"/>
          </p:cNvSpPr>
          <p:nvPr/>
        </p:nvSpPr>
        <p:spPr bwMode="auto">
          <a:xfrm>
            <a:off x="746125" y="4135438"/>
            <a:ext cx="1370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pPr>
            <a:r>
              <a:rPr lang="en-US">
                <a:solidFill>
                  <a:srgbClr val="000000"/>
                </a:solidFill>
                <a:latin typeface="Arial" charset="0"/>
              </a:rPr>
              <a:t>Examples:</a:t>
            </a:r>
          </a:p>
        </p:txBody>
      </p:sp>
      <p:sp>
        <p:nvSpPr>
          <p:cNvPr id="18441" name="AutoShape 9">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pPr fontAlgn="base">
              <a:spcBef>
                <a:spcPct val="0"/>
              </a:spcBef>
              <a:spcAft>
                <a:spcPct val="0"/>
              </a:spcAft>
            </a:pPr>
            <a:endParaRPr lang="en-US" sz="2000">
              <a:solidFill>
                <a:srgbClr val="000000"/>
              </a:solidFill>
              <a:latin typeface="Onyx" pitchFamily="82" charset="0"/>
            </a:endParaRPr>
          </a:p>
        </p:txBody>
      </p:sp>
      <p:sp>
        <p:nvSpPr>
          <p:cNvPr id="638986" name="Text Box 10"/>
          <p:cNvSpPr txBox="1">
            <a:spLocks noChangeArrowheads="1"/>
          </p:cNvSpPr>
          <p:nvPr/>
        </p:nvSpPr>
        <p:spPr bwMode="auto">
          <a:xfrm>
            <a:off x="762000" y="4591050"/>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pPr>
            <a:r>
              <a:rPr lang="en-US" sz="2400">
                <a:solidFill>
                  <a:srgbClr val="000000"/>
                </a:solidFill>
                <a:latin typeface="Arial" charset="0"/>
              </a:rPr>
              <a:t>NaCl</a:t>
            </a:r>
          </a:p>
        </p:txBody>
      </p:sp>
      <p:sp>
        <p:nvSpPr>
          <p:cNvPr id="638987" name="Text Box 11"/>
          <p:cNvSpPr txBox="1">
            <a:spLocks noChangeArrowheads="1"/>
          </p:cNvSpPr>
          <p:nvPr/>
        </p:nvSpPr>
        <p:spPr bwMode="auto">
          <a:xfrm>
            <a:off x="762000" y="5257800"/>
            <a:ext cx="77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pPr>
            <a:r>
              <a:rPr lang="en-US" sz="2400">
                <a:solidFill>
                  <a:srgbClr val="000000"/>
                </a:solidFill>
                <a:latin typeface="Arial" charset="0"/>
              </a:rPr>
              <a:t>CaS</a:t>
            </a:r>
          </a:p>
        </p:txBody>
      </p:sp>
      <p:sp>
        <p:nvSpPr>
          <p:cNvPr id="638988" name="Text Box 12"/>
          <p:cNvSpPr txBox="1">
            <a:spLocks noChangeArrowheads="1"/>
          </p:cNvSpPr>
          <p:nvPr/>
        </p:nvSpPr>
        <p:spPr bwMode="auto">
          <a:xfrm>
            <a:off x="762000" y="5895975"/>
            <a:ext cx="652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pPr>
            <a:r>
              <a:rPr lang="en-US" sz="2400">
                <a:solidFill>
                  <a:srgbClr val="000000"/>
                </a:solidFill>
                <a:latin typeface="Arial" charset="0"/>
              </a:rPr>
              <a:t>AlI</a:t>
            </a:r>
            <a:r>
              <a:rPr lang="en-US" sz="2400" baseline="-25000">
                <a:solidFill>
                  <a:srgbClr val="000000"/>
                </a:solidFill>
                <a:latin typeface="Arial" charset="0"/>
              </a:rPr>
              <a:t>3</a:t>
            </a:r>
            <a:endParaRPr lang="en-US" sz="2400">
              <a:solidFill>
                <a:srgbClr val="000000"/>
              </a:solidFill>
              <a:latin typeface="Arial" charset="0"/>
            </a:endParaRPr>
          </a:p>
        </p:txBody>
      </p:sp>
      <p:sp>
        <p:nvSpPr>
          <p:cNvPr id="638989" name="Text Box 13"/>
          <p:cNvSpPr txBox="1">
            <a:spLocks noChangeArrowheads="1"/>
          </p:cNvSpPr>
          <p:nvPr/>
        </p:nvSpPr>
        <p:spPr bwMode="auto">
          <a:xfrm>
            <a:off x="7137400" y="5902325"/>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pPr>
            <a:r>
              <a:rPr lang="en-US" sz="2400">
                <a:solidFill>
                  <a:srgbClr val="000066"/>
                </a:solidFill>
                <a:latin typeface="Arial" charset="0"/>
              </a:rPr>
              <a:t>3</a:t>
            </a:r>
          </a:p>
        </p:txBody>
      </p:sp>
      <p:sp>
        <p:nvSpPr>
          <p:cNvPr id="638990" name="Rectangle 14"/>
          <p:cNvSpPr>
            <a:spLocks noChangeArrowheads="1"/>
          </p:cNvSpPr>
          <p:nvPr/>
        </p:nvSpPr>
        <p:spPr bwMode="auto">
          <a:xfrm>
            <a:off x="2592388" y="4591050"/>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400">
                <a:solidFill>
                  <a:srgbClr val="000000"/>
                </a:solidFill>
                <a:latin typeface="Arial" charset="0"/>
              </a:rPr>
              <a:t>sodium chlor</a:t>
            </a:r>
            <a:endParaRPr lang="en-US" sz="2400">
              <a:solidFill>
                <a:srgbClr val="CC3300"/>
              </a:solidFill>
              <a:latin typeface="Arial" charset="0"/>
            </a:endParaRPr>
          </a:p>
        </p:txBody>
      </p:sp>
      <p:sp>
        <p:nvSpPr>
          <p:cNvPr id="638991" name="Rectangle 15"/>
          <p:cNvSpPr>
            <a:spLocks noChangeArrowheads="1"/>
          </p:cNvSpPr>
          <p:nvPr/>
        </p:nvSpPr>
        <p:spPr bwMode="auto">
          <a:xfrm>
            <a:off x="2593975" y="5257800"/>
            <a:ext cx="177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400">
                <a:solidFill>
                  <a:srgbClr val="000000"/>
                </a:solidFill>
                <a:latin typeface="Arial" charset="0"/>
              </a:rPr>
              <a:t>calcium sulf</a:t>
            </a:r>
            <a:endParaRPr lang="en-US" sz="2400">
              <a:solidFill>
                <a:srgbClr val="CC3300"/>
              </a:solidFill>
              <a:latin typeface="Arial" charset="0"/>
            </a:endParaRPr>
          </a:p>
        </p:txBody>
      </p:sp>
      <p:sp>
        <p:nvSpPr>
          <p:cNvPr id="638992" name="Rectangle 16"/>
          <p:cNvSpPr>
            <a:spLocks noChangeArrowheads="1"/>
          </p:cNvSpPr>
          <p:nvPr/>
        </p:nvSpPr>
        <p:spPr bwMode="auto">
          <a:xfrm>
            <a:off x="2597150" y="5895975"/>
            <a:ext cx="2084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400">
                <a:solidFill>
                  <a:srgbClr val="000000"/>
                </a:solidFill>
                <a:latin typeface="Arial" charset="0"/>
              </a:rPr>
              <a:t>aluminum iod</a:t>
            </a:r>
            <a:r>
              <a:rPr lang="en-US" sz="2400">
                <a:solidFill>
                  <a:srgbClr val="CC3300"/>
                </a:solidFill>
                <a:latin typeface="Arial" charset="0"/>
              </a:rPr>
              <a:t> </a:t>
            </a:r>
          </a:p>
        </p:txBody>
      </p:sp>
      <p:sp>
        <p:nvSpPr>
          <p:cNvPr id="638993" name="Rectangle 17"/>
          <p:cNvSpPr>
            <a:spLocks noChangeArrowheads="1"/>
          </p:cNvSpPr>
          <p:nvPr/>
        </p:nvSpPr>
        <p:spPr bwMode="auto">
          <a:xfrm>
            <a:off x="6249988" y="4591050"/>
            <a:ext cx="1731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400">
                <a:solidFill>
                  <a:srgbClr val="000000"/>
                </a:solidFill>
                <a:latin typeface="Arial" charset="0"/>
              </a:rPr>
              <a:t>(Na</a:t>
            </a:r>
            <a:r>
              <a:rPr lang="en-US" sz="2400" baseline="30000">
                <a:solidFill>
                  <a:srgbClr val="000000"/>
                </a:solidFill>
                <a:latin typeface="Arial" charset="0"/>
              </a:rPr>
              <a:t>1+</a:t>
            </a:r>
            <a:r>
              <a:rPr lang="en-US" sz="2400">
                <a:solidFill>
                  <a:srgbClr val="000000"/>
                </a:solidFill>
                <a:latin typeface="Arial" charset="0"/>
              </a:rPr>
              <a:t>   Cl</a:t>
            </a:r>
            <a:r>
              <a:rPr lang="en-US" sz="2400" baseline="30000">
                <a:solidFill>
                  <a:srgbClr val="000000"/>
                </a:solidFill>
                <a:latin typeface="Arial" charset="0"/>
              </a:rPr>
              <a:t>1-</a:t>
            </a:r>
            <a:r>
              <a:rPr lang="en-US" sz="2400">
                <a:solidFill>
                  <a:srgbClr val="000000"/>
                </a:solidFill>
                <a:latin typeface="Arial" charset="0"/>
              </a:rPr>
              <a:t>)</a:t>
            </a:r>
          </a:p>
        </p:txBody>
      </p:sp>
      <p:sp>
        <p:nvSpPr>
          <p:cNvPr id="638994" name="Rectangle 18"/>
          <p:cNvSpPr>
            <a:spLocks noChangeArrowheads="1"/>
          </p:cNvSpPr>
          <p:nvPr/>
        </p:nvSpPr>
        <p:spPr bwMode="auto">
          <a:xfrm>
            <a:off x="6249988" y="5257800"/>
            <a:ext cx="1730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400">
                <a:solidFill>
                  <a:srgbClr val="000000"/>
                </a:solidFill>
                <a:latin typeface="Arial" charset="0"/>
              </a:rPr>
              <a:t>(Ca</a:t>
            </a:r>
            <a:r>
              <a:rPr lang="en-US" sz="2400" baseline="30000">
                <a:solidFill>
                  <a:srgbClr val="000000"/>
                </a:solidFill>
                <a:latin typeface="Arial" charset="0"/>
              </a:rPr>
              <a:t>2+</a:t>
            </a:r>
            <a:r>
              <a:rPr lang="en-US" sz="2400">
                <a:solidFill>
                  <a:srgbClr val="000000"/>
                </a:solidFill>
                <a:latin typeface="Arial" charset="0"/>
              </a:rPr>
              <a:t>    S</a:t>
            </a:r>
            <a:r>
              <a:rPr lang="en-US" sz="2400" baseline="30000">
                <a:solidFill>
                  <a:srgbClr val="000000"/>
                </a:solidFill>
                <a:latin typeface="Arial" charset="0"/>
              </a:rPr>
              <a:t>2-</a:t>
            </a:r>
            <a:r>
              <a:rPr lang="en-US" sz="2400">
                <a:solidFill>
                  <a:srgbClr val="000000"/>
                </a:solidFill>
                <a:latin typeface="Arial" charset="0"/>
              </a:rPr>
              <a:t>)</a:t>
            </a:r>
          </a:p>
        </p:txBody>
      </p:sp>
      <p:sp>
        <p:nvSpPr>
          <p:cNvPr id="638995" name="Rectangle 19"/>
          <p:cNvSpPr>
            <a:spLocks noChangeArrowheads="1"/>
          </p:cNvSpPr>
          <p:nvPr/>
        </p:nvSpPr>
        <p:spPr bwMode="auto">
          <a:xfrm>
            <a:off x="6246813" y="5895975"/>
            <a:ext cx="166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400">
                <a:solidFill>
                  <a:srgbClr val="000000"/>
                </a:solidFill>
                <a:latin typeface="Arial" charset="0"/>
              </a:rPr>
              <a:t>(Al</a:t>
            </a:r>
            <a:r>
              <a:rPr lang="en-US" sz="2400" baseline="30000">
                <a:solidFill>
                  <a:srgbClr val="000000"/>
                </a:solidFill>
                <a:latin typeface="Arial" charset="0"/>
              </a:rPr>
              <a:t>3+</a:t>
            </a:r>
            <a:r>
              <a:rPr lang="en-US" sz="2400">
                <a:solidFill>
                  <a:srgbClr val="000000"/>
                </a:solidFill>
                <a:latin typeface="Arial" charset="0"/>
              </a:rPr>
              <a:t>      I</a:t>
            </a:r>
            <a:r>
              <a:rPr lang="en-US" sz="2400" baseline="30000">
                <a:solidFill>
                  <a:srgbClr val="000000"/>
                </a:solidFill>
                <a:latin typeface="Arial" charset="0"/>
              </a:rPr>
              <a:t>1-</a:t>
            </a:r>
            <a:r>
              <a:rPr lang="en-US" sz="2400">
                <a:solidFill>
                  <a:srgbClr val="000000"/>
                </a:solidFill>
                <a:latin typeface="Arial" charset="0"/>
              </a:rPr>
              <a:t>)</a:t>
            </a:r>
          </a:p>
        </p:txBody>
      </p:sp>
      <p:sp>
        <p:nvSpPr>
          <p:cNvPr id="638996" name="Rectangle 20"/>
          <p:cNvSpPr>
            <a:spLocks noChangeArrowheads="1"/>
          </p:cNvSpPr>
          <p:nvPr/>
        </p:nvSpPr>
        <p:spPr bwMode="auto">
          <a:xfrm>
            <a:off x="4333874" y="4591050"/>
            <a:ext cx="77231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sz="2400" dirty="0" smtClean="0">
                <a:solidFill>
                  <a:srgbClr val="CC3300"/>
                </a:solidFill>
                <a:latin typeface="Arial" charset="0"/>
              </a:rPr>
              <a:t>ide</a:t>
            </a:r>
            <a:endParaRPr lang="en-US" sz="2400" dirty="0">
              <a:solidFill>
                <a:srgbClr val="CC3300"/>
              </a:solidFill>
              <a:latin typeface="Arial" charset="0"/>
            </a:endParaRPr>
          </a:p>
        </p:txBody>
      </p:sp>
      <p:sp>
        <p:nvSpPr>
          <p:cNvPr id="638997" name="Rectangle 21"/>
          <p:cNvSpPr>
            <a:spLocks noChangeArrowheads="1"/>
          </p:cNvSpPr>
          <p:nvPr/>
        </p:nvSpPr>
        <p:spPr bwMode="auto">
          <a:xfrm>
            <a:off x="4200525" y="5257800"/>
            <a:ext cx="592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400">
                <a:solidFill>
                  <a:srgbClr val="CC3300"/>
                </a:solidFill>
                <a:latin typeface="Arial" charset="0"/>
              </a:rPr>
              <a:t>ide</a:t>
            </a:r>
          </a:p>
        </p:txBody>
      </p:sp>
      <p:sp>
        <p:nvSpPr>
          <p:cNvPr id="638998" name="Rectangle 22"/>
          <p:cNvSpPr>
            <a:spLocks noChangeArrowheads="1"/>
          </p:cNvSpPr>
          <p:nvPr/>
        </p:nvSpPr>
        <p:spPr bwMode="auto">
          <a:xfrm>
            <a:off x="4410075" y="5895975"/>
            <a:ext cx="592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400">
                <a:solidFill>
                  <a:srgbClr val="CC3300"/>
                </a:solidFill>
                <a:latin typeface="Arial" charset="0"/>
              </a:rPr>
              <a:t>ide</a:t>
            </a:r>
          </a:p>
        </p:txBody>
      </p:sp>
      <p:grpSp>
        <p:nvGrpSpPr>
          <p:cNvPr id="2" name="Group 121"/>
          <p:cNvGrpSpPr>
            <a:grpSpLocks/>
          </p:cNvGrpSpPr>
          <p:nvPr/>
        </p:nvGrpSpPr>
        <p:grpSpPr bwMode="auto">
          <a:xfrm>
            <a:off x="4533900" y="371475"/>
            <a:ext cx="4267200" cy="2590800"/>
            <a:chOff x="2856" y="234"/>
            <a:chExt cx="2688" cy="1632"/>
          </a:xfrm>
        </p:grpSpPr>
        <p:sp>
          <p:nvSpPr>
            <p:cNvPr id="18461" name="Rectangle 25"/>
            <p:cNvSpPr>
              <a:spLocks noChangeArrowheads="1"/>
            </p:cNvSpPr>
            <p:nvPr/>
          </p:nvSpPr>
          <p:spPr bwMode="auto">
            <a:xfrm>
              <a:off x="5403" y="234"/>
              <a:ext cx="141"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He</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2</a:t>
              </a:r>
              <a:endParaRPr lang="en-US" sz="800" baseline="30000">
                <a:solidFill>
                  <a:srgbClr val="000000"/>
                </a:solidFill>
                <a:latin typeface="Arial" charset="0"/>
              </a:endParaRPr>
            </a:p>
          </p:txBody>
        </p:sp>
        <p:sp>
          <p:nvSpPr>
            <p:cNvPr id="18462" name="Rectangle 26"/>
            <p:cNvSpPr>
              <a:spLocks noChangeArrowheads="1"/>
            </p:cNvSpPr>
            <p:nvPr/>
          </p:nvSpPr>
          <p:spPr bwMode="auto">
            <a:xfrm>
              <a:off x="4838" y="467"/>
              <a:ext cx="141"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C</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6</a:t>
              </a:r>
              <a:endParaRPr lang="en-US" sz="800" baseline="30000">
                <a:solidFill>
                  <a:srgbClr val="000000"/>
                </a:solidFill>
                <a:latin typeface="Arial" charset="0"/>
              </a:endParaRPr>
            </a:p>
          </p:txBody>
        </p:sp>
        <p:sp>
          <p:nvSpPr>
            <p:cNvPr id="18463" name="Rectangle 27"/>
            <p:cNvSpPr>
              <a:spLocks noChangeArrowheads="1"/>
            </p:cNvSpPr>
            <p:nvPr/>
          </p:nvSpPr>
          <p:spPr bwMode="auto">
            <a:xfrm>
              <a:off x="4979" y="467"/>
              <a:ext cx="142"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N</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7</a:t>
              </a:r>
              <a:endParaRPr lang="en-US" sz="800" baseline="30000">
                <a:solidFill>
                  <a:srgbClr val="000000"/>
                </a:solidFill>
                <a:latin typeface="Arial" charset="0"/>
              </a:endParaRPr>
            </a:p>
          </p:txBody>
        </p:sp>
        <p:sp>
          <p:nvSpPr>
            <p:cNvPr id="18464" name="Rectangle 28"/>
            <p:cNvSpPr>
              <a:spLocks noChangeArrowheads="1"/>
            </p:cNvSpPr>
            <p:nvPr/>
          </p:nvSpPr>
          <p:spPr bwMode="auto">
            <a:xfrm>
              <a:off x="5121" y="467"/>
              <a:ext cx="140"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O</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8</a:t>
              </a:r>
              <a:endParaRPr lang="en-US" sz="800" baseline="30000">
                <a:solidFill>
                  <a:srgbClr val="000000"/>
                </a:solidFill>
                <a:latin typeface="Arial" charset="0"/>
              </a:endParaRPr>
            </a:p>
          </p:txBody>
        </p:sp>
        <p:sp>
          <p:nvSpPr>
            <p:cNvPr id="18465" name="Rectangle 29"/>
            <p:cNvSpPr>
              <a:spLocks noChangeArrowheads="1"/>
            </p:cNvSpPr>
            <p:nvPr/>
          </p:nvSpPr>
          <p:spPr bwMode="auto">
            <a:xfrm>
              <a:off x="5261" y="467"/>
              <a:ext cx="142"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F</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9</a:t>
              </a:r>
              <a:endParaRPr lang="en-US" sz="800" baseline="30000">
                <a:solidFill>
                  <a:srgbClr val="000000"/>
                </a:solidFill>
                <a:latin typeface="Arial" charset="0"/>
              </a:endParaRPr>
            </a:p>
          </p:txBody>
        </p:sp>
        <p:sp>
          <p:nvSpPr>
            <p:cNvPr id="18466" name="Rectangle 30"/>
            <p:cNvSpPr>
              <a:spLocks noChangeArrowheads="1"/>
            </p:cNvSpPr>
            <p:nvPr/>
          </p:nvSpPr>
          <p:spPr bwMode="auto">
            <a:xfrm>
              <a:off x="5403" y="467"/>
              <a:ext cx="141"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Ne</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10</a:t>
              </a:r>
              <a:endParaRPr lang="en-US" sz="800" baseline="30000">
                <a:solidFill>
                  <a:srgbClr val="000000"/>
                </a:solidFill>
                <a:latin typeface="Arial" charset="0"/>
              </a:endParaRPr>
            </a:p>
          </p:txBody>
        </p:sp>
        <p:sp>
          <p:nvSpPr>
            <p:cNvPr id="18467" name="Rectangle 32"/>
            <p:cNvSpPr>
              <a:spLocks noChangeArrowheads="1"/>
            </p:cNvSpPr>
            <p:nvPr/>
          </p:nvSpPr>
          <p:spPr bwMode="auto">
            <a:xfrm>
              <a:off x="4696" y="467"/>
              <a:ext cx="142"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B</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5</a:t>
              </a:r>
              <a:endParaRPr lang="en-US" sz="800" baseline="30000">
                <a:solidFill>
                  <a:srgbClr val="000000"/>
                </a:solidFill>
                <a:latin typeface="Arial" charset="0"/>
              </a:endParaRPr>
            </a:p>
          </p:txBody>
        </p:sp>
        <p:sp>
          <p:nvSpPr>
            <p:cNvPr id="18468" name="Rectangle 34"/>
            <p:cNvSpPr>
              <a:spLocks noChangeArrowheads="1"/>
            </p:cNvSpPr>
            <p:nvPr/>
          </p:nvSpPr>
          <p:spPr bwMode="auto">
            <a:xfrm>
              <a:off x="3002" y="234"/>
              <a:ext cx="142"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H</a:t>
              </a: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1</a:t>
              </a:r>
              <a:endParaRPr lang="en-US" sz="800" baseline="30000">
                <a:solidFill>
                  <a:srgbClr val="000000"/>
                </a:solidFill>
                <a:latin typeface="Arial" charset="0"/>
              </a:endParaRPr>
            </a:p>
          </p:txBody>
        </p:sp>
        <p:sp>
          <p:nvSpPr>
            <p:cNvPr id="18469" name="Rectangle 35"/>
            <p:cNvSpPr>
              <a:spLocks noChangeArrowheads="1"/>
            </p:cNvSpPr>
            <p:nvPr/>
          </p:nvSpPr>
          <p:spPr bwMode="auto">
            <a:xfrm>
              <a:off x="4696" y="700"/>
              <a:ext cx="142" cy="233"/>
            </a:xfrm>
            <a:prstGeom prst="rect">
              <a:avLst/>
            </a:prstGeom>
            <a:solidFill>
              <a:schemeClr val="accent2">
                <a:alpha val="50195"/>
              </a:schemeClr>
            </a:solidFill>
            <a:ln w="9525">
              <a:solidFill>
                <a:schemeClr val="tx1"/>
              </a:solidFill>
              <a:miter lim="800000"/>
              <a:headEnd/>
              <a:tailEnd/>
            </a:ln>
          </p:spPr>
          <p:txBody>
            <a:bodyPr wrap="none" anchor="ctr"/>
            <a:lstStyle/>
            <a:p>
              <a:pPr algn="ctr" fontAlgn="base">
                <a:spcBef>
                  <a:spcPct val="0"/>
                </a:spcBef>
                <a:spcAft>
                  <a:spcPct val="0"/>
                </a:spcAft>
              </a:pPr>
              <a:r>
                <a:rPr lang="en-US" sz="800" b="1">
                  <a:solidFill>
                    <a:srgbClr val="000000"/>
                  </a:solidFill>
                  <a:latin typeface="Arial" charset="0"/>
                </a:rPr>
                <a:t>Al</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13</a:t>
              </a:r>
              <a:endParaRPr lang="en-US" sz="800" baseline="30000">
                <a:solidFill>
                  <a:srgbClr val="000000"/>
                </a:solidFill>
                <a:latin typeface="Arial" charset="0"/>
              </a:endParaRPr>
            </a:p>
          </p:txBody>
        </p:sp>
        <p:sp>
          <p:nvSpPr>
            <p:cNvPr id="18470" name="Rectangle 36"/>
            <p:cNvSpPr>
              <a:spLocks noChangeArrowheads="1"/>
            </p:cNvSpPr>
            <p:nvPr/>
          </p:nvSpPr>
          <p:spPr bwMode="auto">
            <a:xfrm>
              <a:off x="4838" y="700"/>
              <a:ext cx="141"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Si</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14</a:t>
              </a:r>
              <a:endParaRPr lang="en-US" sz="800" baseline="30000">
                <a:solidFill>
                  <a:srgbClr val="000000"/>
                </a:solidFill>
                <a:latin typeface="Arial" charset="0"/>
              </a:endParaRPr>
            </a:p>
          </p:txBody>
        </p:sp>
        <p:sp>
          <p:nvSpPr>
            <p:cNvPr id="18471" name="Rectangle 37"/>
            <p:cNvSpPr>
              <a:spLocks noChangeArrowheads="1"/>
            </p:cNvSpPr>
            <p:nvPr/>
          </p:nvSpPr>
          <p:spPr bwMode="auto">
            <a:xfrm>
              <a:off x="4979" y="700"/>
              <a:ext cx="142"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P</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15</a:t>
              </a:r>
              <a:endParaRPr lang="en-US" sz="800" baseline="30000">
                <a:solidFill>
                  <a:srgbClr val="000000"/>
                </a:solidFill>
                <a:latin typeface="Arial" charset="0"/>
              </a:endParaRPr>
            </a:p>
          </p:txBody>
        </p:sp>
        <p:sp>
          <p:nvSpPr>
            <p:cNvPr id="18472" name="Rectangle 38"/>
            <p:cNvSpPr>
              <a:spLocks noChangeArrowheads="1"/>
            </p:cNvSpPr>
            <p:nvPr/>
          </p:nvSpPr>
          <p:spPr bwMode="auto">
            <a:xfrm>
              <a:off x="5121" y="700"/>
              <a:ext cx="140"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S</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16</a:t>
              </a:r>
              <a:endParaRPr lang="en-US" sz="800" baseline="30000">
                <a:solidFill>
                  <a:srgbClr val="000000"/>
                </a:solidFill>
                <a:latin typeface="Arial" charset="0"/>
              </a:endParaRPr>
            </a:p>
          </p:txBody>
        </p:sp>
        <p:sp>
          <p:nvSpPr>
            <p:cNvPr id="18473" name="Rectangle 39"/>
            <p:cNvSpPr>
              <a:spLocks noChangeArrowheads="1"/>
            </p:cNvSpPr>
            <p:nvPr/>
          </p:nvSpPr>
          <p:spPr bwMode="auto">
            <a:xfrm>
              <a:off x="5261" y="700"/>
              <a:ext cx="142"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Cl</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17</a:t>
              </a:r>
              <a:endParaRPr lang="en-US" sz="800" baseline="30000">
                <a:solidFill>
                  <a:srgbClr val="000000"/>
                </a:solidFill>
                <a:latin typeface="Arial" charset="0"/>
              </a:endParaRPr>
            </a:p>
          </p:txBody>
        </p:sp>
        <p:sp>
          <p:nvSpPr>
            <p:cNvPr id="18474" name="Rectangle 40"/>
            <p:cNvSpPr>
              <a:spLocks noChangeArrowheads="1"/>
            </p:cNvSpPr>
            <p:nvPr/>
          </p:nvSpPr>
          <p:spPr bwMode="auto">
            <a:xfrm>
              <a:off x="5403" y="700"/>
              <a:ext cx="141"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Ar</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18</a:t>
              </a:r>
              <a:endParaRPr lang="en-US" sz="800" baseline="30000">
                <a:solidFill>
                  <a:srgbClr val="000000"/>
                </a:solidFill>
                <a:latin typeface="Arial" charset="0"/>
              </a:endParaRPr>
            </a:p>
          </p:txBody>
        </p:sp>
        <p:sp>
          <p:nvSpPr>
            <p:cNvPr id="18475" name="Rectangle 43"/>
            <p:cNvSpPr>
              <a:spLocks noChangeArrowheads="1"/>
            </p:cNvSpPr>
            <p:nvPr/>
          </p:nvSpPr>
          <p:spPr bwMode="auto">
            <a:xfrm>
              <a:off x="3284" y="933"/>
              <a:ext cx="142" cy="23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Sc</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21</a:t>
              </a:r>
              <a:endParaRPr lang="en-US" sz="800" baseline="30000">
                <a:solidFill>
                  <a:srgbClr val="000000"/>
                </a:solidFill>
                <a:latin typeface="Arial" charset="0"/>
              </a:endParaRPr>
            </a:p>
          </p:txBody>
        </p:sp>
        <p:sp>
          <p:nvSpPr>
            <p:cNvPr id="18476" name="Rectangle 44"/>
            <p:cNvSpPr>
              <a:spLocks noChangeArrowheads="1"/>
            </p:cNvSpPr>
            <p:nvPr/>
          </p:nvSpPr>
          <p:spPr bwMode="auto">
            <a:xfrm>
              <a:off x="3426" y="933"/>
              <a:ext cx="141" cy="23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Ti</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22</a:t>
              </a:r>
              <a:endParaRPr lang="en-US" sz="800" baseline="30000">
                <a:solidFill>
                  <a:srgbClr val="000000"/>
                </a:solidFill>
                <a:latin typeface="Arial" charset="0"/>
              </a:endParaRPr>
            </a:p>
          </p:txBody>
        </p:sp>
        <p:sp>
          <p:nvSpPr>
            <p:cNvPr id="18477" name="Rectangle 45"/>
            <p:cNvSpPr>
              <a:spLocks noChangeArrowheads="1"/>
            </p:cNvSpPr>
            <p:nvPr/>
          </p:nvSpPr>
          <p:spPr bwMode="auto">
            <a:xfrm>
              <a:off x="3567" y="933"/>
              <a:ext cx="141" cy="23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V</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23</a:t>
              </a:r>
              <a:endParaRPr lang="en-US" sz="800" baseline="30000">
                <a:solidFill>
                  <a:srgbClr val="000000"/>
                </a:solidFill>
                <a:latin typeface="Arial" charset="0"/>
              </a:endParaRPr>
            </a:p>
          </p:txBody>
        </p:sp>
        <p:sp>
          <p:nvSpPr>
            <p:cNvPr id="18478" name="Rectangle 46"/>
            <p:cNvSpPr>
              <a:spLocks noChangeArrowheads="1"/>
            </p:cNvSpPr>
            <p:nvPr/>
          </p:nvSpPr>
          <p:spPr bwMode="auto">
            <a:xfrm>
              <a:off x="3708" y="933"/>
              <a:ext cx="142" cy="23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Cr</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24</a:t>
              </a:r>
              <a:endParaRPr lang="en-US" sz="800" baseline="30000">
                <a:solidFill>
                  <a:srgbClr val="000000"/>
                </a:solidFill>
                <a:latin typeface="Arial" charset="0"/>
              </a:endParaRPr>
            </a:p>
          </p:txBody>
        </p:sp>
        <p:sp>
          <p:nvSpPr>
            <p:cNvPr id="18479" name="Rectangle 47"/>
            <p:cNvSpPr>
              <a:spLocks noChangeArrowheads="1"/>
            </p:cNvSpPr>
            <p:nvPr/>
          </p:nvSpPr>
          <p:spPr bwMode="auto">
            <a:xfrm>
              <a:off x="3850" y="933"/>
              <a:ext cx="140" cy="23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Mn</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25</a:t>
              </a:r>
              <a:endParaRPr lang="en-US" sz="800" baseline="30000">
                <a:solidFill>
                  <a:srgbClr val="000000"/>
                </a:solidFill>
                <a:latin typeface="Arial" charset="0"/>
              </a:endParaRPr>
            </a:p>
          </p:txBody>
        </p:sp>
        <p:sp>
          <p:nvSpPr>
            <p:cNvPr id="18480" name="Rectangle 48"/>
            <p:cNvSpPr>
              <a:spLocks noChangeArrowheads="1"/>
            </p:cNvSpPr>
            <p:nvPr/>
          </p:nvSpPr>
          <p:spPr bwMode="auto">
            <a:xfrm>
              <a:off x="3990" y="933"/>
              <a:ext cx="142" cy="23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Fe</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26</a:t>
              </a:r>
              <a:endParaRPr lang="en-US" sz="800" baseline="30000">
                <a:solidFill>
                  <a:srgbClr val="000000"/>
                </a:solidFill>
                <a:latin typeface="Arial" charset="0"/>
              </a:endParaRPr>
            </a:p>
          </p:txBody>
        </p:sp>
        <p:sp>
          <p:nvSpPr>
            <p:cNvPr id="18481" name="Rectangle 49"/>
            <p:cNvSpPr>
              <a:spLocks noChangeArrowheads="1"/>
            </p:cNvSpPr>
            <p:nvPr/>
          </p:nvSpPr>
          <p:spPr bwMode="auto">
            <a:xfrm>
              <a:off x="4132" y="933"/>
              <a:ext cx="141" cy="23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Co</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27</a:t>
              </a:r>
              <a:endParaRPr lang="en-US" sz="800" baseline="30000">
                <a:solidFill>
                  <a:srgbClr val="000000"/>
                </a:solidFill>
                <a:latin typeface="Arial" charset="0"/>
              </a:endParaRPr>
            </a:p>
          </p:txBody>
        </p:sp>
        <p:sp>
          <p:nvSpPr>
            <p:cNvPr id="18482" name="Rectangle 50"/>
            <p:cNvSpPr>
              <a:spLocks noChangeArrowheads="1"/>
            </p:cNvSpPr>
            <p:nvPr/>
          </p:nvSpPr>
          <p:spPr bwMode="auto">
            <a:xfrm>
              <a:off x="4273" y="933"/>
              <a:ext cx="142" cy="23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Ni</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28</a:t>
              </a:r>
              <a:endParaRPr lang="en-US" sz="800" baseline="30000">
                <a:solidFill>
                  <a:srgbClr val="000000"/>
                </a:solidFill>
                <a:latin typeface="Arial" charset="0"/>
              </a:endParaRPr>
            </a:p>
          </p:txBody>
        </p:sp>
        <p:sp>
          <p:nvSpPr>
            <p:cNvPr id="18483" name="Rectangle 51"/>
            <p:cNvSpPr>
              <a:spLocks noChangeArrowheads="1"/>
            </p:cNvSpPr>
            <p:nvPr/>
          </p:nvSpPr>
          <p:spPr bwMode="auto">
            <a:xfrm>
              <a:off x="4415" y="933"/>
              <a:ext cx="140" cy="23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Cu</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29</a:t>
              </a:r>
              <a:endParaRPr lang="en-US" sz="800" baseline="30000">
                <a:solidFill>
                  <a:srgbClr val="000000"/>
                </a:solidFill>
                <a:latin typeface="Arial" charset="0"/>
              </a:endParaRPr>
            </a:p>
          </p:txBody>
        </p:sp>
        <p:sp>
          <p:nvSpPr>
            <p:cNvPr id="18484" name="Rectangle 52"/>
            <p:cNvSpPr>
              <a:spLocks noChangeArrowheads="1"/>
            </p:cNvSpPr>
            <p:nvPr/>
          </p:nvSpPr>
          <p:spPr bwMode="auto">
            <a:xfrm>
              <a:off x="4555" y="933"/>
              <a:ext cx="141" cy="234"/>
            </a:xfrm>
            <a:prstGeom prst="rect">
              <a:avLst/>
            </a:prstGeom>
            <a:solidFill>
              <a:srgbClr val="7979FF">
                <a:alpha val="50195"/>
              </a:srgbClr>
            </a:solidFill>
            <a:ln w="9525">
              <a:solidFill>
                <a:schemeClr val="tx1"/>
              </a:solidFill>
              <a:miter lim="800000"/>
              <a:headEnd/>
              <a:tailEnd/>
            </a:ln>
          </p:spPr>
          <p:txBody>
            <a:bodyPr wrap="none" anchor="ctr"/>
            <a:lstStyle/>
            <a:p>
              <a:pPr algn="ctr" fontAlgn="base">
                <a:spcBef>
                  <a:spcPct val="0"/>
                </a:spcBef>
                <a:spcAft>
                  <a:spcPct val="0"/>
                </a:spcAft>
              </a:pPr>
              <a:r>
                <a:rPr lang="en-US" sz="800" b="1">
                  <a:solidFill>
                    <a:srgbClr val="000000"/>
                  </a:solidFill>
                  <a:latin typeface="Arial" charset="0"/>
                </a:rPr>
                <a:t>Zn</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30</a:t>
              </a:r>
              <a:endParaRPr lang="en-US" sz="800" baseline="30000">
                <a:solidFill>
                  <a:srgbClr val="000000"/>
                </a:solidFill>
                <a:latin typeface="Arial" charset="0"/>
              </a:endParaRPr>
            </a:p>
          </p:txBody>
        </p:sp>
        <p:sp>
          <p:nvSpPr>
            <p:cNvPr id="18485" name="Rectangle 53"/>
            <p:cNvSpPr>
              <a:spLocks noChangeArrowheads="1"/>
            </p:cNvSpPr>
            <p:nvPr/>
          </p:nvSpPr>
          <p:spPr bwMode="auto">
            <a:xfrm>
              <a:off x="4696" y="933"/>
              <a:ext cx="142" cy="23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Ga</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31</a:t>
              </a:r>
              <a:endParaRPr lang="en-US" sz="800" baseline="30000">
                <a:solidFill>
                  <a:srgbClr val="000000"/>
                </a:solidFill>
                <a:latin typeface="Arial" charset="0"/>
              </a:endParaRPr>
            </a:p>
          </p:txBody>
        </p:sp>
        <p:sp>
          <p:nvSpPr>
            <p:cNvPr id="18486" name="Rectangle 54"/>
            <p:cNvSpPr>
              <a:spLocks noChangeArrowheads="1"/>
            </p:cNvSpPr>
            <p:nvPr/>
          </p:nvSpPr>
          <p:spPr bwMode="auto">
            <a:xfrm>
              <a:off x="4838" y="933"/>
              <a:ext cx="141" cy="23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Ge</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32</a:t>
              </a:r>
              <a:endParaRPr lang="en-US" sz="800" baseline="30000">
                <a:solidFill>
                  <a:srgbClr val="000000"/>
                </a:solidFill>
                <a:latin typeface="Arial" charset="0"/>
              </a:endParaRPr>
            </a:p>
          </p:txBody>
        </p:sp>
        <p:sp>
          <p:nvSpPr>
            <p:cNvPr id="18487" name="Rectangle 55"/>
            <p:cNvSpPr>
              <a:spLocks noChangeArrowheads="1"/>
            </p:cNvSpPr>
            <p:nvPr/>
          </p:nvSpPr>
          <p:spPr bwMode="auto">
            <a:xfrm>
              <a:off x="4979" y="933"/>
              <a:ext cx="142" cy="23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As</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33</a:t>
              </a:r>
              <a:endParaRPr lang="en-US" sz="800" baseline="30000">
                <a:solidFill>
                  <a:srgbClr val="000000"/>
                </a:solidFill>
                <a:latin typeface="Arial" charset="0"/>
              </a:endParaRPr>
            </a:p>
          </p:txBody>
        </p:sp>
        <p:sp>
          <p:nvSpPr>
            <p:cNvPr id="18488" name="Rectangle 56"/>
            <p:cNvSpPr>
              <a:spLocks noChangeArrowheads="1"/>
            </p:cNvSpPr>
            <p:nvPr/>
          </p:nvSpPr>
          <p:spPr bwMode="auto">
            <a:xfrm>
              <a:off x="5121" y="933"/>
              <a:ext cx="140" cy="23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Se</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34</a:t>
              </a:r>
              <a:endParaRPr lang="en-US" sz="800" baseline="30000">
                <a:solidFill>
                  <a:srgbClr val="000000"/>
                </a:solidFill>
                <a:latin typeface="Arial" charset="0"/>
              </a:endParaRPr>
            </a:p>
          </p:txBody>
        </p:sp>
        <p:sp>
          <p:nvSpPr>
            <p:cNvPr id="18489" name="Rectangle 57"/>
            <p:cNvSpPr>
              <a:spLocks noChangeArrowheads="1"/>
            </p:cNvSpPr>
            <p:nvPr/>
          </p:nvSpPr>
          <p:spPr bwMode="auto">
            <a:xfrm>
              <a:off x="5261" y="933"/>
              <a:ext cx="142" cy="23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Br</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35</a:t>
              </a:r>
              <a:endParaRPr lang="en-US" sz="800" baseline="30000">
                <a:solidFill>
                  <a:srgbClr val="000000"/>
                </a:solidFill>
                <a:latin typeface="Arial" charset="0"/>
              </a:endParaRPr>
            </a:p>
          </p:txBody>
        </p:sp>
        <p:sp>
          <p:nvSpPr>
            <p:cNvPr id="18490" name="Rectangle 58"/>
            <p:cNvSpPr>
              <a:spLocks noChangeArrowheads="1"/>
            </p:cNvSpPr>
            <p:nvPr/>
          </p:nvSpPr>
          <p:spPr bwMode="auto">
            <a:xfrm>
              <a:off x="5403" y="933"/>
              <a:ext cx="141" cy="23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Kr</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36</a:t>
              </a:r>
              <a:endParaRPr lang="en-US" sz="800" baseline="30000">
                <a:solidFill>
                  <a:srgbClr val="000000"/>
                </a:solidFill>
                <a:latin typeface="Arial" charset="0"/>
              </a:endParaRPr>
            </a:p>
          </p:txBody>
        </p:sp>
        <p:sp>
          <p:nvSpPr>
            <p:cNvPr id="18491" name="Rectangle 61"/>
            <p:cNvSpPr>
              <a:spLocks noChangeArrowheads="1"/>
            </p:cNvSpPr>
            <p:nvPr/>
          </p:nvSpPr>
          <p:spPr bwMode="auto">
            <a:xfrm>
              <a:off x="3284" y="1167"/>
              <a:ext cx="142"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Y </a:t>
              </a: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39</a:t>
              </a:r>
              <a:endParaRPr lang="en-US" sz="800" baseline="30000">
                <a:solidFill>
                  <a:srgbClr val="000000"/>
                </a:solidFill>
                <a:latin typeface="Arial" charset="0"/>
              </a:endParaRPr>
            </a:p>
          </p:txBody>
        </p:sp>
        <p:sp>
          <p:nvSpPr>
            <p:cNvPr id="18492" name="Rectangle 62"/>
            <p:cNvSpPr>
              <a:spLocks noChangeArrowheads="1"/>
            </p:cNvSpPr>
            <p:nvPr/>
          </p:nvSpPr>
          <p:spPr bwMode="auto">
            <a:xfrm>
              <a:off x="3426" y="1167"/>
              <a:ext cx="141"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Zr</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40</a:t>
              </a:r>
              <a:endParaRPr lang="en-US" sz="800" baseline="30000">
                <a:solidFill>
                  <a:srgbClr val="000000"/>
                </a:solidFill>
                <a:latin typeface="Arial" charset="0"/>
              </a:endParaRPr>
            </a:p>
          </p:txBody>
        </p:sp>
        <p:sp>
          <p:nvSpPr>
            <p:cNvPr id="18493" name="Rectangle 63"/>
            <p:cNvSpPr>
              <a:spLocks noChangeArrowheads="1"/>
            </p:cNvSpPr>
            <p:nvPr/>
          </p:nvSpPr>
          <p:spPr bwMode="auto">
            <a:xfrm>
              <a:off x="3567" y="1167"/>
              <a:ext cx="141"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Nb</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41</a:t>
              </a:r>
              <a:endParaRPr lang="en-US" sz="800" baseline="30000">
                <a:solidFill>
                  <a:srgbClr val="000000"/>
                </a:solidFill>
                <a:latin typeface="Arial" charset="0"/>
              </a:endParaRPr>
            </a:p>
          </p:txBody>
        </p:sp>
        <p:sp>
          <p:nvSpPr>
            <p:cNvPr id="18494" name="Rectangle 64"/>
            <p:cNvSpPr>
              <a:spLocks noChangeArrowheads="1"/>
            </p:cNvSpPr>
            <p:nvPr/>
          </p:nvSpPr>
          <p:spPr bwMode="auto">
            <a:xfrm>
              <a:off x="3708" y="1167"/>
              <a:ext cx="142"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Mo</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42</a:t>
              </a:r>
              <a:endParaRPr lang="en-US" sz="800" baseline="30000">
                <a:solidFill>
                  <a:srgbClr val="000000"/>
                </a:solidFill>
                <a:latin typeface="Arial" charset="0"/>
              </a:endParaRPr>
            </a:p>
          </p:txBody>
        </p:sp>
        <p:sp>
          <p:nvSpPr>
            <p:cNvPr id="18495" name="Rectangle 65"/>
            <p:cNvSpPr>
              <a:spLocks noChangeArrowheads="1"/>
            </p:cNvSpPr>
            <p:nvPr/>
          </p:nvSpPr>
          <p:spPr bwMode="auto">
            <a:xfrm>
              <a:off x="3850" y="1167"/>
              <a:ext cx="140"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Tc</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43</a:t>
              </a:r>
              <a:endParaRPr lang="en-US" sz="800" baseline="30000">
                <a:solidFill>
                  <a:srgbClr val="000000"/>
                </a:solidFill>
                <a:latin typeface="Arial" charset="0"/>
              </a:endParaRPr>
            </a:p>
          </p:txBody>
        </p:sp>
        <p:sp>
          <p:nvSpPr>
            <p:cNvPr id="18496" name="Rectangle 66"/>
            <p:cNvSpPr>
              <a:spLocks noChangeArrowheads="1"/>
            </p:cNvSpPr>
            <p:nvPr/>
          </p:nvSpPr>
          <p:spPr bwMode="auto">
            <a:xfrm>
              <a:off x="3990" y="1167"/>
              <a:ext cx="142"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Ru</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44</a:t>
              </a:r>
              <a:endParaRPr lang="en-US" sz="800" baseline="30000">
                <a:solidFill>
                  <a:srgbClr val="000000"/>
                </a:solidFill>
                <a:latin typeface="Arial" charset="0"/>
              </a:endParaRPr>
            </a:p>
          </p:txBody>
        </p:sp>
        <p:sp>
          <p:nvSpPr>
            <p:cNvPr id="18497" name="Rectangle 67"/>
            <p:cNvSpPr>
              <a:spLocks noChangeArrowheads="1"/>
            </p:cNvSpPr>
            <p:nvPr/>
          </p:nvSpPr>
          <p:spPr bwMode="auto">
            <a:xfrm>
              <a:off x="4132" y="1167"/>
              <a:ext cx="141"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Rh</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45</a:t>
              </a:r>
              <a:endParaRPr lang="en-US" sz="800" baseline="30000">
                <a:solidFill>
                  <a:srgbClr val="000000"/>
                </a:solidFill>
                <a:latin typeface="Arial" charset="0"/>
              </a:endParaRPr>
            </a:p>
          </p:txBody>
        </p:sp>
        <p:sp>
          <p:nvSpPr>
            <p:cNvPr id="18498" name="Rectangle 68"/>
            <p:cNvSpPr>
              <a:spLocks noChangeArrowheads="1"/>
            </p:cNvSpPr>
            <p:nvPr/>
          </p:nvSpPr>
          <p:spPr bwMode="auto">
            <a:xfrm>
              <a:off x="4273" y="1167"/>
              <a:ext cx="142"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Pd</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46</a:t>
              </a:r>
              <a:endParaRPr lang="en-US" sz="800" baseline="30000">
                <a:solidFill>
                  <a:srgbClr val="000000"/>
                </a:solidFill>
                <a:latin typeface="Arial" charset="0"/>
              </a:endParaRPr>
            </a:p>
          </p:txBody>
        </p:sp>
        <p:sp>
          <p:nvSpPr>
            <p:cNvPr id="18499" name="Rectangle 69"/>
            <p:cNvSpPr>
              <a:spLocks noChangeArrowheads="1"/>
            </p:cNvSpPr>
            <p:nvPr/>
          </p:nvSpPr>
          <p:spPr bwMode="auto">
            <a:xfrm>
              <a:off x="4415" y="1167"/>
              <a:ext cx="140" cy="233"/>
            </a:xfrm>
            <a:prstGeom prst="rect">
              <a:avLst/>
            </a:prstGeom>
            <a:solidFill>
              <a:srgbClr val="DDDDFF">
                <a:alpha val="50195"/>
              </a:srgbClr>
            </a:solidFill>
            <a:ln w="9525">
              <a:solidFill>
                <a:schemeClr val="tx1"/>
              </a:solidFill>
              <a:miter lim="800000"/>
              <a:headEnd/>
              <a:tailEnd/>
            </a:ln>
          </p:spPr>
          <p:txBody>
            <a:bodyPr wrap="none" anchor="ctr"/>
            <a:lstStyle/>
            <a:p>
              <a:pPr algn="ctr" fontAlgn="base">
                <a:spcBef>
                  <a:spcPct val="0"/>
                </a:spcBef>
                <a:spcAft>
                  <a:spcPct val="0"/>
                </a:spcAft>
              </a:pPr>
              <a:r>
                <a:rPr lang="en-US" sz="800" b="1">
                  <a:solidFill>
                    <a:srgbClr val="000000"/>
                  </a:solidFill>
                  <a:latin typeface="Arial" charset="0"/>
                </a:rPr>
                <a:t>Ag</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47</a:t>
              </a:r>
              <a:endParaRPr lang="en-US" sz="800" baseline="30000">
                <a:solidFill>
                  <a:srgbClr val="000000"/>
                </a:solidFill>
                <a:latin typeface="Arial" charset="0"/>
              </a:endParaRPr>
            </a:p>
          </p:txBody>
        </p:sp>
        <p:sp>
          <p:nvSpPr>
            <p:cNvPr id="18500" name="Rectangle 70"/>
            <p:cNvSpPr>
              <a:spLocks noChangeArrowheads="1"/>
            </p:cNvSpPr>
            <p:nvPr/>
          </p:nvSpPr>
          <p:spPr bwMode="auto">
            <a:xfrm>
              <a:off x="4555" y="1167"/>
              <a:ext cx="141"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Cd</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48</a:t>
              </a:r>
              <a:endParaRPr lang="en-US" sz="800" baseline="30000">
                <a:solidFill>
                  <a:srgbClr val="000000"/>
                </a:solidFill>
                <a:latin typeface="Arial" charset="0"/>
              </a:endParaRPr>
            </a:p>
          </p:txBody>
        </p:sp>
        <p:sp>
          <p:nvSpPr>
            <p:cNvPr id="18501" name="Rectangle 71"/>
            <p:cNvSpPr>
              <a:spLocks noChangeArrowheads="1"/>
            </p:cNvSpPr>
            <p:nvPr/>
          </p:nvSpPr>
          <p:spPr bwMode="auto">
            <a:xfrm>
              <a:off x="4696" y="1167"/>
              <a:ext cx="142"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In</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49</a:t>
              </a:r>
              <a:endParaRPr lang="en-US" sz="800" baseline="30000">
                <a:solidFill>
                  <a:srgbClr val="000000"/>
                </a:solidFill>
                <a:latin typeface="Arial" charset="0"/>
              </a:endParaRPr>
            </a:p>
          </p:txBody>
        </p:sp>
        <p:sp>
          <p:nvSpPr>
            <p:cNvPr id="18502" name="Rectangle 72"/>
            <p:cNvSpPr>
              <a:spLocks noChangeArrowheads="1"/>
            </p:cNvSpPr>
            <p:nvPr/>
          </p:nvSpPr>
          <p:spPr bwMode="auto">
            <a:xfrm>
              <a:off x="4838" y="1167"/>
              <a:ext cx="141"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Sn</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50</a:t>
              </a:r>
              <a:endParaRPr lang="en-US" sz="800" baseline="30000">
                <a:solidFill>
                  <a:srgbClr val="000000"/>
                </a:solidFill>
                <a:latin typeface="Arial" charset="0"/>
              </a:endParaRPr>
            </a:p>
          </p:txBody>
        </p:sp>
        <p:sp>
          <p:nvSpPr>
            <p:cNvPr id="18503" name="Rectangle 73"/>
            <p:cNvSpPr>
              <a:spLocks noChangeArrowheads="1"/>
            </p:cNvSpPr>
            <p:nvPr/>
          </p:nvSpPr>
          <p:spPr bwMode="auto">
            <a:xfrm>
              <a:off x="4979" y="1167"/>
              <a:ext cx="142"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Sb</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51</a:t>
              </a:r>
              <a:endParaRPr lang="en-US" sz="800" baseline="30000">
                <a:solidFill>
                  <a:srgbClr val="000000"/>
                </a:solidFill>
                <a:latin typeface="Arial" charset="0"/>
              </a:endParaRPr>
            </a:p>
          </p:txBody>
        </p:sp>
        <p:sp>
          <p:nvSpPr>
            <p:cNvPr id="18504" name="Rectangle 74"/>
            <p:cNvSpPr>
              <a:spLocks noChangeArrowheads="1"/>
            </p:cNvSpPr>
            <p:nvPr/>
          </p:nvSpPr>
          <p:spPr bwMode="auto">
            <a:xfrm>
              <a:off x="5121" y="1167"/>
              <a:ext cx="140"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Te</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52</a:t>
              </a:r>
              <a:endParaRPr lang="en-US" sz="800" baseline="30000">
                <a:solidFill>
                  <a:srgbClr val="000000"/>
                </a:solidFill>
                <a:latin typeface="Arial" charset="0"/>
              </a:endParaRPr>
            </a:p>
          </p:txBody>
        </p:sp>
        <p:sp>
          <p:nvSpPr>
            <p:cNvPr id="18505" name="Rectangle 75"/>
            <p:cNvSpPr>
              <a:spLocks noChangeArrowheads="1"/>
            </p:cNvSpPr>
            <p:nvPr/>
          </p:nvSpPr>
          <p:spPr bwMode="auto">
            <a:xfrm>
              <a:off x="5261" y="1167"/>
              <a:ext cx="142"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I</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53</a:t>
              </a:r>
              <a:endParaRPr lang="en-US" sz="800" baseline="30000">
                <a:solidFill>
                  <a:srgbClr val="000000"/>
                </a:solidFill>
                <a:latin typeface="Arial" charset="0"/>
              </a:endParaRPr>
            </a:p>
          </p:txBody>
        </p:sp>
        <p:sp>
          <p:nvSpPr>
            <p:cNvPr id="18506" name="Rectangle 76"/>
            <p:cNvSpPr>
              <a:spLocks noChangeArrowheads="1"/>
            </p:cNvSpPr>
            <p:nvPr/>
          </p:nvSpPr>
          <p:spPr bwMode="auto">
            <a:xfrm>
              <a:off x="5403" y="1167"/>
              <a:ext cx="141"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Xe</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54</a:t>
              </a:r>
              <a:endParaRPr lang="en-US" sz="800" baseline="30000">
                <a:solidFill>
                  <a:srgbClr val="000000"/>
                </a:solidFill>
                <a:latin typeface="Arial" charset="0"/>
              </a:endParaRPr>
            </a:p>
          </p:txBody>
        </p:sp>
        <p:sp>
          <p:nvSpPr>
            <p:cNvPr id="18507" name="Rectangle 79"/>
            <p:cNvSpPr>
              <a:spLocks noChangeArrowheads="1"/>
            </p:cNvSpPr>
            <p:nvPr/>
          </p:nvSpPr>
          <p:spPr bwMode="auto">
            <a:xfrm>
              <a:off x="3284" y="1400"/>
              <a:ext cx="142"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a:solidFill>
                  <a:srgbClr val="000000"/>
                </a:solidFill>
                <a:latin typeface="Onyx" pitchFamily="82" charset="0"/>
              </a:endParaRPr>
            </a:p>
          </p:txBody>
        </p:sp>
        <p:sp>
          <p:nvSpPr>
            <p:cNvPr id="18508" name="Rectangle 80"/>
            <p:cNvSpPr>
              <a:spLocks noChangeArrowheads="1"/>
            </p:cNvSpPr>
            <p:nvPr/>
          </p:nvSpPr>
          <p:spPr bwMode="auto">
            <a:xfrm>
              <a:off x="3426" y="1400"/>
              <a:ext cx="141"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Hf</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72</a:t>
              </a:r>
              <a:endParaRPr lang="en-US" sz="800" baseline="30000">
                <a:solidFill>
                  <a:srgbClr val="000000"/>
                </a:solidFill>
                <a:latin typeface="Arial" charset="0"/>
              </a:endParaRPr>
            </a:p>
          </p:txBody>
        </p:sp>
        <p:sp>
          <p:nvSpPr>
            <p:cNvPr id="18509" name="Rectangle 81"/>
            <p:cNvSpPr>
              <a:spLocks noChangeArrowheads="1"/>
            </p:cNvSpPr>
            <p:nvPr/>
          </p:nvSpPr>
          <p:spPr bwMode="auto">
            <a:xfrm>
              <a:off x="3567" y="1400"/>
              <a:ext cx="141"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Ta</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73</a:t>
              </a:r>
              <a:endParaRPr lang="en-US" sz="800" baseline="30000">
                <a:solidFill>
                  <a:srgbClr val="000000"/>
                </a:solidFill>
                <a:latin typeface="Arial" charset="0"/>
              </a:endParaRPr>
            </a:p>
          </p:txBody>
        </p:sp>
        <p:sp>
          <p:nvSpPr>
            <p:cNvPr id="18510" name="Rectangle 82"/>
            <p:cNvSpPr>
              <a:spLocks noChangeArrowheads="1"/>
            </p:cNvSpPr>
            <p:nvPr/>
          </p:nvSpPr>
          <p:spPr bwMode="auto">
            <a:xfrm>
              <a:off x="3708" y="1400"/>
              <a:ext cx="142"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W</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74</a:t>
              </a:r>
              <a:endParaRPr lang="en-US" sz="800" baseline="30000">
                <a:solidFill>
                  <a:srgbClr val="000000"/>
                </a:solidFill>
                <a:latin typeface="Arial" charset="0"/>
              </a:endParaRPr>
            </a:p>
          </p:txBody>
        </p:sp>
        <p:sp>
          <p:nvSpPr>
            <p:cNvPr id="18511" name="Rectangle 83"/>
            <p:cNvSpPr>
              <a:spLocks noChangeArrowheads="1"/>
            </p:cNvSpPr>
            <p:nvPr/>
          </p:nvSpPr>
          <p:spPr bwMode="auto">
            <a:xfrm>
              <a:off x="3850" y="1400"/>
              <a:ext cx="140"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Re</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75</a:t>
              </a:r>
              <a:endParaRPr lang="en-US" sz="800" baseline="30000">
                <a:solidFill>
                  <a:srgbClr val="000000"/>
                </a:solidFill>
                <a:latin typeface="Arial" charset="0"/>
              </a:endParaRPr>
            </a:p>
          </p:txBody>
        </p:sp>
        <p:sp>
          <p:nvSpPr>
            <p:cNvPr id="18512" name="Rectangle 84"/>
            <p:cNvSpPr>
              <a:spLocks noChangeArrowheads="1"/>
            </p:cNvSpPr>
            <p:nvPr/>
          </p:nvSpPr>
          <p:spPr bwMode="auto">
            <a:xfrm>
              <a:off x="3990" y="1400"/>
              <a:ext cx="142"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Os</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76</a:t>
              </a:r>
              <a:endParaRPr lang="en-US" sz="800" baseline="30000">
                <a:solidFill>
                  <a:srgbClr val="000000"/>
                </a:solidFill>
                <a:latin typeface="Arial" charset="0"/>
              </a:endParaRPr>
            </a:p>
          </p:txBody>
        </p:sp>
        <p:sp>
          <p:nvSpPr>
            <p:cNvPr id="18513" name="Rectangle 85"/>
            <p:cNvSpPr>
              <a:spLocks noChangeArrowheads="1"/>
            </p:cNvSpPr>
            <p:nvPr/>
          </p:nvSpPr>
          <p:spPr bwMode="auto">
            <a:xfrm>
              <a:off x="4132" y="1400"/>
              <a:ext cx="141"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Ir</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77</a:t>
              </a:r>
              <a:endParaRPr lang="en-US" sz="800" baseline="30000">
                <a:solidFill>
                  <a:srgbClr val="000000"/>
                </a:solidFill>
                <a:latin typeface="Arial" charset="0"/>
              </a:endParaRPr>
            </a:p>
          </p:txBody>
        </p:sp>
        <p:sp>
          <p:nvSpPr>
            <p:cNvPr id="18514" name="Rectangle 86"/>
            <p:cNvSpPr>
              <a:spLocks noChangeArrowheads="1"/>
            </p:cNvSpPr>
            <p:nvPr/>
          </p:nvSpPr>
          <p:spPr bwMode="auto">
            <a:xfrm>
              <a:off x="4273" y="1400"/>
              <a:ext cx="142"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Pt</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78</a:t>
              </a:r>
              <a:endParaRPr lang="en-US" sz="800" baseline="30000">
                <a:solidFill>
                  <a:srgbClr val="000000"/>
                </a:solidFill>
                <a:latin typeface="Arial" charset="0"/>
              </a:endParaRPr>
            </a:p>
          </p:txBody>
        </p:sp>
        <p:sp>
          <p:nvSpPr>
            <p:cNvPr id="18515" name="Rectangle 87"/>
            <p:cNvSpPr>
              <a:spLocks noChangeArrowheads="1"/>
            </p:cNvSpPr>
            <p:nvPr/>
          </p:nvSpPr>
          <p:spPr bwMode="auto">
            <a:xfrm>
              <a:off x="4415" y="1400"/>
              <a:ext cx="140"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Au</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79</a:t>
              </a:r>
              <a:endParaRPr lang="en-US" sz="800" baseline="30000">
                <a:solidFill>
                  <a:srgbClr val="000000"/>
                </a:solidFill>
                <a:latin typeface="Arial" charset="0"/>
              </a:endParaRPr>
            </a:p>
          </p:txBody>
        </p:sp>
        <p:sp>
          <p:nvSpPr>
            <p:cNvPr id="18516" name="Rectangle 88"/>
            <p:cNvSpPr>
              <a:spLocks noChangeArrowheads="1"/>
            </p:cNvSpPr>
            <p:nvPr/>
          </p:nvSpPr>
          <p:spPr bwMode="auto">
            <a:xfrm>
              <a:off x="4555" y="1400"/>
              <a:ext cx="141"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Hg</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80</a:t>
              </a:r>
              <a:endParaRPr lang="en-US" sz="800" baseline="30000">
                <a:solidFill>
                  <a:srgbClr val="000000"/>
                </a:solidFill>
                <a:latin typeface="Arial" charset="0"/>
              </a:endParaRPr>
            </a:p>
          </p:txBody>
        </p:sp>
        <p:sp>
          <p:nvSpPr>
            <p:cNvPr id="18517" name="Rectangle 89"/>
            <p:cNvSpPr>
              <a:spLocks noChangeArrowheads="1"/>
            </p:cNvSpPr>
            <p:nvPr/>
          </p:nvSpPr>
          <p:spPr bwMode="auto">
            <a:xfrm>
              <a:off x="4696" y="1400"/>
              <a:ext cx="142"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Tl</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81</a:t>
              </a:r>
              <a:endParaRPr lang="en-US" sz="800" baseline="30000">
                <a:solidFill>
                  <a:srgbClr val="000000"/>
                </a:solidFill>
                <a:latin typeface="Arial" charset="0"/>
              </a:endParaRPr>
            </a:p>
          </p:txBody>
        </p:sp>
        <p:sp>
          <p:nvSpPr>
            <p:cNvPr id="18518" name="Rectangle 90"/>
            <p:cNvSpPr>
              <a:spLocks noChangeArrowheads="1"/>
            </p:cNvSpPr>
            <p:nvPr/>
          </p:nvSpPr>
          <p:spPr bwMode="auto">
            <a:xfrm>
              <a:off x="4838" y="1400"/>
              <a:ext cx="141"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Pb</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82</a:t>
              </a:r>
              <a:endParaRPr lang="en-US" sz="800" baseline="30000">
                <a:solidFill>
                  <a:srgbClr val="000000"/>
                </a:solidFill>
                <a:latin typeface="Arial" charset="0"/>
              </a:endParaRPr>
            </a:p>
          </p:txBody>
        </p:sp>
        <p:sp>
          <p:nvSpPr>
            <p:cNvPr id="18519" name="Rectangle 91"/>
            <p:cNvSpPr>
              <a:spLocks noChangeArrowheads="1"/>
            </p:cNvSpPr>
            <p:nvPr/>
          </p:nvSpPr>
          <p:spPr bwMode="auto">
            <a:xfrm>
              <a:off x="4979" y="1400"/>
              <a:ext cx="142"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Bi</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83</a:t>
              </a:r>
              <a:endParaRPr lang="en-US" sz="800" baseline="30000">
                <a:solidFill>
                  <a:srgbClr val="000000"/>
                </a:solidFill>
                <a:latin typeface="Arial" charset="0"/>
              </a:endParaRPr>
            </a:p>
          </p:txBody>
        </p:sp>
        <p:sp>
          <p:nvSpPr>
            <p:cNvPr id="18520" name="Rectangle 92"/>
            <p:cNvSpPr>
              <a:spLocks noChangeArrowheads="1"/>
            </p:cNvSpPr>
            <p:nvPr/>
          </p:nvSpPr>
          <p:spPr bwMode="auto">
            <a:xfrm>
              <a:off x="5121" y="1400"/>
              <a:ext cx="140"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Po</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84</a:t>
              </a:r>
              <a:endParaRPr lang="en-US" sz="800" baseline="30000">
                <a:solidFill>
                  <a:srgbClr val="000000"/>
                </a:solidFill>
                <a:latin typeface="Arial" charset="0"/>
              </a:endParaRPr>
            </a:p>
          </p:txBody>
        </p:sp>
        <p:sp>
          <p:nvSpPr>
            <p:cNvPr id="18521" name="Rectangle 93"/>
            <p:cNvSpPr>
              <a:spLocks noChangeArrowheads="1"/>
            </p:cNvSpPr>
            <p:nvPr/>
          </p:nvSpPr>
          <p:spPr bwMode="auto">
            <a:xfrm>
              <a:off x="5261" y="1400"/>
              <a:ext cx="142"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At</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85</a:t>
              </a:r>
              <a:endParaRPr lang="en-US" sz="800" baseline="30000">
                <a:solidFill>
                  <a:srgbClr val="000000"/>
                </a:solidFill>
                <a:latin typeface="Arial" charset="0"/>
              </a:endParaRPr>
            </a:p>
          </p:txBody>
        </p:sp>
        <p:sp>
          <p:nvSpPr>
            <p:cNvPr id="18522" name="Rectangle 94"/>
            <p:cNvSpPr>
              <a:spLocks noChangeArrowheads="1"/>
            </p:cNvSpPr>
            <p:nvPr/>
          </p:nvSpPr>
          <p:spPr bwMode="auto">
            <a:xfrm>
              <a:off x="5403" y="1400"/>
              <a:ext cx="141"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Rn</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86</a:t>
              </a:r>
              <a:endParaRPr lang="en-US" sz="800" baseline="30000">
                <a:solidFill>
                  <a:srgbClr val="000000"/>
                </a:solidFill>
                <a:latin typeface="Arial" charset="0"/>
              </a:endParaRPr>
            </a:p>
          </p:txBody>
        </p:sp>
        <p:grpSp>
          <p:nvGrpSpPr>
            <p:cNvPr id="18523" name="Group 114"/>
            <p:cNvGrpSpPr>
              <a:grpSpLocks/>
            </p:cNvGrpSpPr>
            <p:nvPr/>
          </p:nvGrpSpPr>
          <p:grpSpPr bwMode="auto">
            <a:xfrm>
              <a:off x="3002" y="467"/>
              <a:ext cx="142" cy="1399"/>
              <a:chOff x="3002" y="467"/>
              <a:chExt cx="142" cy="1399"/>
            </a:xfrm>
          </p:grpSpPr>
          <p:sp>
            <p:nvSpPr>
              <p:cNvPr id="18547" name="Rectangle 24"/>
              <p:cNvSpPr>
                <a:spLocks noChangeArrowheads="1"/>
              </p:cNvSpPr>
              <p:nvPr/>
            </p:nvSpPr>
            <p:spPr bwMode="auto">
              <a:xfrm>
                <a:off x="3002" y="467"/>
                <a:ext cx="142" cy="233"/>
              </a:xfrm>
              <a:prstGeom prst="rect">
                <a:avLst/>
              </a:prstGeom>
              <a:solidFill>
                <a:srgbClr val="FF0000">
                  <a:alpha val="50195"/>
                </a:srgbClr>
              </a:solidFill>
              <a:ln w="9525">
                <a:solidFill>
                  <a:schemeClr val="tx1"/>
                </a:solidFill>
                <a:miter lim="800000"/>
                <a:headEnd/>
                <a:tailEnd/>
              </a:ln>
            </p:spPr>
            <p:txBody>
              <a:bodyPr wrap="none" anchor="ctr"/>
              <a:lstStyle/>
              <a:p>
                <a:pPr algn="ctr" fontAlgn="base">
                  <a:spcBef>
                    <a:spcPct val="0"/>
                  </a:spcBef>
                  <a:spcAft>
                    <a:spcPct val="0"/>
                  </a:spcAft>
                </a:pPr>
                <a:r>
                  <a:rPr lang="en-US" sz="800" b="1">
                    <a:solidFill>
                      <a:srgbClr val="000000"/>
                    </a:solidFill>
                    <a:latin typeface="Arial" charset="0"/>
                  </a:rPr>
                  <a:t>Li</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3</a:t>
                </a:r>
                <a:endParaRPr lang="en-US" sz="800" baseline="30000">
                  <a:solidFill>
                    <a:srgbClr val="000000"/>
                  </a:solidFill>
                  <a:latin typeface="Arial" charset="0"/>
                </a:endParaRPr>
              </a:p>
            </p:txBody>
          </p:sp>
          <p:sp>
            <p:nvSpPr>
              <p:cNvPr id="18548" name="Rectangle 31"/>
              <p:cNvSpPr>
                <a:spLocks noChangeArrowheads="1"/>
              </p:cNvSpPr>
              <p:nvPr/>
            </p:nvSpPr>
            <p:spPr bwMode="auto">
              <a:xfrm>
                <a:off x="3002" y="700"/>
                <a:ext cx="142" cy="233"/>
              </a:xfrm>
              <a:prstGeom prst="rect">
                <a:avLst/>
              </a:prstGeom>
              <a:solidFill>
                <a:srgbClr val="FF0000">
                  <a:alpha val="50195"/>
                </a:srgbClr>
              </a:solidFill>
              <a:ln w="9525">
                <a:solidFill>
                  <a:schemeClr val="tx1"/>
                </a:solidFill>
                <a:miter lim="800000"/>
                <a:headEnd/>
                <a:tailEnd/>
              </a:ln>
            </p:spPr>
            <p:txBody>
              <a:bodyPr wrap="none" anchor="ctr"/>
              <a:lstStyle/>
              <a:p>
                <a:pPr algn="ctr" fontAlgn="base">
                  <a:spcBef>
                    <a:spcPct val="0"/>
                  </a:spcBef>
                  <a:spcAft>
                    <a:spcPct val="0"/>
                  </a:spcAft>
                </a:pPr>
                <a:r>
                  <a:rPr lang="en-US" sz="800" b="1">
                    <a:solidFill>
                      <a:srgbClr val="000000"/>
                    </a:solidFill>
                    <a:latin typeface="Arial" charset="0"/>
                  </a:rPr>
                  <a:t>Na</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11</a:t>
                </a:r>
                <a:endParaRPr lang="en-US" sz="800" baseline="30000">
                  <a:solidFill>
                    <a:srgbClr val="000000"/>
                  </a:solidFill>
                  <a:latin typeface="Arial" charset="0"/>
                </a:endParaRPr>
              </a:p>
            </p:txBody>
          </p:sp>
          <p:sp>
            <p:nvSpPr>
              <p:cNvPr id="18549" name="Rectangle 41"/>
              <p:cNvSpPr>
                <a:spLocks noChangeArrowheads="1"/>
              </p:cNvSpPr>
              <p:nvPr/>
            </p:nvSpPr>
            <p:spPr bwMode="auto">
              <a:xfrm>
                <a:off x="3002" y="933"/>
                <a:ext cx="142" cy="234"/>
              </a:xfrm>
              <a:prstGeom prst="rect">
                <a:avLst/>
              </a:prstGeom>
              <a:solidFill>
                <a:srgbClr val="FF0000">
                  <a:alpha val="50195"/>
                </a:srgbClr>
              </a:solidFill>
              <a:ln w="9525">
                <a:solidFill>
                  <a:schemeClr val="tx1"/>
                </a:solidFill>
                <a:miter lim="800000"/>
                <a:headEnd/>
                <a:tailEnd/>
              </a:ln>
            </p:spPr>
            <p:txBody>
              <a:bodyPr wrap="none" anchor="ctr"/>
              <a:lstStyle/>
              <a:p>
                <a:pPr algn="ctr" fontAlgn="base">
                  <a:spcBef>
                    <a:spcPct val="0"/>
                  </a:spcBef>
                  <a:spcAft>
                    <a:spcPct val="0"/>
                  </a:spcAft>
                </a:pPr>
                <a:r>
                  <a:rPr lang="en-US" sz="800" b="1">
                    <a:solidFill>
                      <a:srgbClr val="000000"/>
                    </a:solidFill>
                    <a:latin typeface="Arial" charset="0"/>
                  </a:rPr>
                  <a:t>K</a:t>
                </a:r>
                <a:endParaRPr lang="en-US" sz="800">
                  <a:solidFill>
                    <a:srgbClr val="000000"/>
                  </a:solidFill>
                  <a:latin typeface="Arial" charset="0"/>
                </a:endParaRPr>
              </a:p>
              <a:p>
                <a:pPr algn="ctr" fontAlgn="base">
                  <a:spcBef>
                    <a:spcPct val="0"/>
                  </a:spcBef>
                  <a:spcAft>
                    <a:spcPct val="0"/>
                  </a:spcAft>
                </a:pPr>
                <a:endParaRPr lang="en-US" sz="800" baseline="300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19</a:t>
                </a:r>
              </a:p>
            </p:txBody>
          </p:sp>
          <p:sp>
            <p:nvSpPr>
              <p:cNvPr id="18550" name="Rectangle 59"/>
              <p:cNvSpPr>
                <a:spLocks noChangeArrowheads="1"/>
              </p:cNvSpPr>
              <p:nvPr/>
            </p:nvSpPr>
            <p:spPr bwMode="auto">
              <a:xfrm>
                <a:off x="3002" y="1167"/>
                <a:ext cx="142" cy="233"/>
              </a:xfrm>
              <a:prstGeom prst="rect">
                <a:avLst/>
              </a:prstGeom>
              <a:solidFill>
                <a:srgbClr val="FF0000">
                  <a:alpha val="50195"/>
                </a:srgbClr>
              </a:solidFill>
              <a:ln w="9525">
                <a:solidFill>
                  <a:schemeClr val="tx1"/>
                </a:solidFill>
                <a:miter lim="800000"/>
                <a:headEnd/>
                <a:tailEnd/>
              </a:ln>
            </p:spPr>
            <p:txBody>
              <a:bodyPr wrap="none" anchor="ctr"/>
              <a:lstStyle/>
              <a:p>
                <a:pPr algn="ctr" fontAlgn="base">
                  <a:spcBef>
                    <a:spcPct val="0"/>
                  </a:spcBef>
                  <a:spcAft>
                    <a:spcPct val="0"/>
                  </a:spcAft>
                </a:pPr>
                <a:r>
                  <a:rPr lang="en-US" sz="800" b="1">
                    <a:solidFill>
                      <a:srgbClr val="000000"/>
                    </a:solidFill>
                    <a:latin typeface="Arial" charset="0"/>
                  </a:rPr>
                  <a:t>Rb</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37</a:t>
                </a:r>
                <a:endParaRPr lang="en-US" sz="800" baseline="30000">
                  <a:solidFill>
                    <a:srgbClr val="000000"/>
                  </a:solidFill>
                  <a:latin typeface="Arial" charset="0"/>
                </a:endParaRPr>
              </a:p>
            </p:txBody>
          </p:sp>
          <p:sp>
            <p:nvSpPr>
              <p:cNvPr id="18551" name="Rectangle 77"/>
              <p:cNvSpPr>
                <a:spLocks noChangeArrowheads="1"/>
              </p:cNvSpPr>
              <p:nvPr/>
            </p:nvSpPr>
            <p:spPr bwMode="auto">
              <a:xfrm>
                <a:off x="3002" y="1400"/>
                <a:ext cx="142" cy="233"/>
              </a:xfrm>
              <a:prstGeom prst="rect">
                <a:avLst/>
              </a:prstGeom>
              <a:solidFill>
                <a:srgbClr val="FF0000">
                  <a:alpha val="50195"/>
                </a:srgbClr>
              </a:solidFill>
              <a:ln w="9525">
                <a:solidFill>
                  <a:schemeClr val="tx1"/>
                </a:solidFill>
                <a:miter lim="800000"/>
                <a:headEnd/>
                <a:tailEnd/>
              </a:ln>
            </p:spPr>
            <p:txBody>
              <a:bodyPr wrap="none" anchor="ctr"/>
              <a:lstStyle/>
              <a:p>
                <a:pPr algn="ctr" fontAlgn="base">
                  <a:spcBef>
                    <a:spcPct val="0"/>
                  </a:spcBef>
                  <a:spcAft>
                    <a:spcPct val="0"/>
                  </a:spcAft>
                </a:pPr>
                <a:r>
                  <a:rPr lang="en-US" sz="800" b="1">
                    <a:solidFill>
                      <a:srgbClr val="000000"/>
                    </a:solidFill>
                    <a:latin typeface="Arial" charset="0"/>
                  </a:rPr>
                  <a:t>Cs</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55</a:t>
                </a:r>
                <a:endParaRPr lang="en-US" sz="800" baseline="30000">
                  <a:solidFill>
                    <a:srgbClr val="000000"/>
                  </a:solidFill>
                  <a:latin typeface="Arial" charset="0"/>
                </a:endParaRPr>
              </a:p>
            </p:txBody>
          </p:sp>
          <p:sp>
            <p:nvSpPr>
              <p:cNvPr id="18552" name="Rectangle 95"/>
              <p:cNvSpPr>
                <a:spLocks noChangeArrowheads="1"/>
              </p:cNvSpPr>
              <p:nvPr/>
            </p:nvSpPr>
            <p:spPr bwMode="auto">
              <a:xfrm>
                <a:off x="3002" y="1633"/>
                <a:ext cx="142" cy="233"/>
              </a:xfrm>
              <a:prstGeom prst="rect">
                <a:avLst/>
              </a:prstGeom>
              <a:solidFill>
                <a:srgbClr val="FF0000">
                  <a:alpha val="50195"/>
                </a:srgbClr>
              </a:solidFill>
              <a:ln w="9525">
                <a:solidFill>
                  <a:schemeClr val="tx1"/>
                </a:solidFill>
                <a:miter lim="800000"/>
                <a:headEnd/>
                <a:tailEnd/>
              </a:ln>
            </p:spPr>
            <p:txBody>
              <a:bodyPr wrap="none" anchor="ctr"/>
              <a:lstStyle/>
              <a:p>
                <a:pPr algn="ctr" fontAlgn="base">
                  <a:spcBef>
                    <a:spcPct val="0"/>
                  </a:spcBef>
                  <a:spcAft>
                    <a:spcPct val="0"/>
                  </a:spcAft>
                </a:pPr>
                <a:r>
                  <a:rPr lang="en-US" sz="800" b="1">
                    <a:solidFill>
                      <a:srgbClr val="000000"/>
                    </a:solidFill>
                    <a:latin typeface="Arial" charset="0"/>
                  </a:rPr>
                  <a:t>Fr</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87</a:t>
                </a:r>
                <a:endParaRPr lang="en-US" sz="800" baseline="30000">
                  <a:solidFill>
                    <a:srgbClr val="000000"/>
                  </a:solidFill>
                  <a:latin typeface="Arial" charset="0"/>
                </a:endParaRPr>
              </a:p>
            </p:txBody>
          </p:sp>
        </p:grpSp>
        <p:sp>
          <p:nvSpPr>
            <p:cNvPr id="18524" name="Rectangle 97"/>
            <p:cNvSpPr>
              <a:spLocks noChangeArrowheads="1"/>
            </p:cNvSpPr>
            <p:nvPr/>
          </p:nvSpPr>
          <p:spPr bwMode="auto">
            <a:xfrm>
              <a:off x="3284" y="1633"/>
              <a:ext cx="142"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a:solidFill>
                  <a:srgbClr val="000000"/>
                </a:solidFill>
                <a:latin typeface="Onyx" pitchFamily="82" charset="0"/>
              </a:endParaRPr>
            </a:p>
          </p:txBody>
        </p:sp>
        <p:sp>
          <p:nvSpPr>
            <p:cNvPr id="18525" name="Rectangle 98"/>
            <p:cNvSpPr>
              <a:spLocks noChangeArrowheads="1"/>
            </p:cNvSpPr>
            <p:nvPr/>
          </p:nvSpPr>
          <p:spPr bwMode="auto">
            <a:xfrm>
              <a:off x="3426" y="1633"/>
              <a:ext cx="141"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Rf</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104</a:t>
              </a:r>
              <a:endParaRPr lang="en-US" sz="800" baseline="30000">
                <a:solidFill>
                  <a:srgbClr val="000000"/>
                </a:solidFill>
                <a:latin typeface="Arial" charset="0"/>
              </a:endParaRPr>
            </a:p>
          </p:txBody>
        </p:sp>
        <p:sp>
          <p:nvSpPr>
            <p:cNvPr id="18526" name="Rectangle 99"/>
            <p:cNvSpPr>
              <a:spLocks noChangeArrowheads="1"/>
            </p:cNvSpPr>
            <p:nvPr/>
          </p:nvSpPr>
          <p:spPr bwMode="auto">
            <a:xfrm>
              <a:off x="3567" y="1633"/>
              <a:ext cx="141"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Db</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105</a:t>
              </a:r>
              <a:endParaRPr lang="en-US" sz="800" baseline="30000">
                <a:solidFill>
                  <a:srgbClr val="000000"/>
                </a:solidFill>
                <a:latin typeface="Arial" charset="0"/>
              </a:endParaRPr>
            </a:p>
          </p:txBody>
        </p:sp>
        <p:sp>
          <p:nvSpPr>
            <p:cNvPr id="18527" name="Rectangle 100"/>
            <p:cNvSpPr>
              <a:spLocks noChangeArrowheads="1"/>
            </p:cNvSpPr>
            <p:nvPr/>
          </p:nvSpPr>
          <p:spPr bwMode="auto">
            <a:xfrm>
              <a:off x="3708" y="1633"/>
              <a:ext cx="142"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Sg</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106</a:t>
              </a:r>
              <a:endParaRPr lang="en-US" sz="800" baseline="30000">
                <a:solidFill>
                  <a:srgbClr val="000000"/>
                </a:solidFill>
                <a:latin typeface="Arial" charset="0"/>
              </a:endParaRPr>
            </a:p>
          </p:txBody>
        </p:sp>
        <p:sp>
          <p:nvSpPr>
            <p:cNvPr id="18528" name="Rectangle 101"/>
            <p:cNvSpPr>
              <a:spLocks noChangeArrowheads="1"/>
            </p:cNvSpPr>
            <p:nvPr/>
          </p:nvSpPr>
          <p:spPr bwMode="auto">
            <a:xfrm>
              <a:off x="3850" y="1633"/>
              <a:ext cx="140"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Bh</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107</a:t>
              </a:r>
              <a:endParaRPr lang="en-US" sz="800" baseline="30000">
                <a:solidFill>
                  <a:srgbClr val="000000"/>
                </a:solidFill>
                <a:latin typeface="Arial" charset="0"/>
              </a:endParaRPr>
            </a:p>
          </p:txBody>
        </p:sp>
        <p:sp>
          <p:nvSpPr>
            <p:cNvPr id="18529" name="Rectangle 102"/>
            <p:cNvSpPr>
              <a:spLocks noChangeArrowheads="1"/>
            </p:cNvSpPr>
            <p:nvPr/>
          </p:nvSpPr>
          <p:spPr bwMode="auto">
            <a:xfrm>
              <a:off x="3990" y="1633"/>
              <a:ext cx="142"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Hs</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108</a:t>
              </a:r>
              <a:endParaRPr lang="en-US" sz="800" baseline="30000">
                <a:solidFill>
                  <a:srgbClr val="000000"/>
                </a:solidFill>
                <a:latin typeface="Arial" charset="0"/>
              </a:endParaRPr>
            </a:p>
          </p:txBody>
        </p:sp>
        <p:sp>
          <p:nvSpPr>
            <p:cNvPr id="18530" name="Rectangle 103"/>
            <p:cNvSpPr>
              <a:spLocks noChangeArrowheads="1"/>
            </p:cNvSpPr>
            <p:nvPr/>
          </p:nvSpPr>
          <p:spPr bwMode="auto">
            <a:xfrm>
              <a:off x="4132" y="1633"/>
              <a:ext cx="141" cy="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800" b="1">
                  <a:solidFill>
                    <a:srgbClr val="000000"/>
                  </a:solidFill>
                  <a:latin typeface="Arial" charset="0"/>
                </a:rPr>
                <a:t>Mt</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109</a:t>
              </a:r>
              <a:endParaRPr lang="en-US" sz="800" baseline="30000">
                <a:solidFill>
                  <a:srgbClr val="000000"/>
                </a:solidFill>
                <a:latin typeface="Arial" charset="0"/>
              </a:endParaRPr>
            </a:p>
          </p:txBody>
        </p:sp>
        <p:grpSp>
          <p:nvGrpSpPr>
            <p:cNvPr id="18531" name="Group 115"/>
            <p:cNvGrpSpPr>
              <a:grpSpLocks/>
            </p:cNvGrpSpPr>
            <p:nvPr/>
          </p:nvGrpSpPr>
          <p:grpSpPr bwMode="auto">
            <a:xfrm>
              <a:off x="3144" y="467"/>
              <a:ext cx="140" cy="1399"/>
              <a:chOff x="3144" y="467"/>
              <a:chExt cx="140" cy="1399"/>
            </a:xfrm>
          </p:grpSpPr>
          <p:sp>
            <p:nvSpPr>
              <p:cNvPr id="18541" name="Rectangle 33"/>
              <p:cNvSpPr>
                <a:spLocks noChangeArrowheads="1"/>
              </p:cNvSpPr>
              <p:nvPr/>
            </p:nvSpPr>
            <p:spPr bwMode="auto">
              <a:xfrm>
                <a:off x="3144" y="467"/>
                <a:ext cx="140" cy="233"/>
              </a:xfrm>
              <a:prstGeom prst="rect">
                <a:avLst/>
              </a:prstGeom>
              <a:solidFill>
                <a:srgbClr val="FFFF00">
                  <a:alpha val="50195"/>
                </a:srgbClr>
              </a:solidFill>
              <a:ln w="9525">
                <a:solidFill>
                  <a:schemeClr val="tx1"/>
                </a:solidFill>
                <a:miter lim="800000"/>
                <a:headEnd/>
                <a:tailEnd/>
              </a:ln>
            </p:spPr>
            <p:txBody>
              <a:bodyPr wrap="none" anchor="ctr"/>
              <a:lstStyle/>
              <a:p>
                <a:pPr algn="ctr" fontAlgn="base">
                  <a:spcBef>
                    <a:spcPct val="0"/>
                  </a:spcBef>
                  <a:spcAft>
                    <a:spcPct val="0"/>
                  </a:spcAft>
                </a:pPr>
                <a:r>
                  <a:rPr lang="en-US" sz="800" b="1">
                    <a:solidFill>
                      <a:srgbClr val="000000"/>
                    </a:solidFill>
                    <a:latin typeface="Arial" charset="0"/>
                  </a:rPr>
                  <a:t>Be</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4</a:t>
                </a:r>
                <a:endParaRPr lang="en-US" sz="800" baseline="30000">
                  <a:solidFill>
                    <a:srgbClr val="000000"/>
                  </a:solidFill>
                  <a:latin typeface="Arial" charset="0"/>
                </a:endParaRPr>
              </a:p>
            </p:txBody>
          </p:sp>
          <p:sp>
            <p:nvSpPr>
              <p:cNvPr id="18542" name="Rectangle 42"/>
              <p:cNvSpPr>
                <a:spLocks noChangeArrowheads="1"/>
              </p:cNvSpPr>
              <p:nvPr/>
            </p:nvSpPr>
            <p:spPr bwMode="auto">
              <a:xfrm>
                <a:off x="3144" y="933"/>
                <a:ext cx="140" cy="234"/>
              </a:xfrm>
              <a:prstGeom prst="rect">
                <a:avLst/>
              </a:prstGeom>
              <a:solidFill>
                <a:srgbClr val="FFFF00">
                  <a:alpha val="50195"/>
                </a:srgbClr>
              </a:solidFill>
              <a:ln w="9525">
                <a:solidFill>
                  <a:schemeClr val="tx1"/>
                </a:solidFill>
                <a:miter lim="800000"/>
                <a:headEnd/>
                <a:tailEnd/>
              </a:ln>
            </p:spPr>
            <p:txBody>
              <a:bodyPr wrap="none" anchor="ctr"/>
              <a:lstStyle/>
              <a:p>
                <a:pPr algn="ctr" fontAlgn="base">
                  <a:spcBef>
                    <a:spcPct val="0"/>
                  </a:spcBef>
                  <a:spcAft>
                    <a:spcPct val="0"/>
                  </a:spcAft>
                </a:pPr>
                <a:r>
                  <a:rPr lang="en-US" sz="800" b="1">
                    <a:solidFill>
                      <a:srgbClr val="000000"/>
                    </a:solidFill>
                    <a:latin typeface="Arial" charset="0"/>
                  </a:rPr>
                  <a:t>Ca</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20</a:t>
                </a:r>
                <a:endParaRPr lang="en-US" sz="800" baseline="30000">
                  <a:solidFill>
                    <a:srgbClr val="000000"/>
                  </a:solidFill>
                  <a:latin typeface="Arial" charset="0"/>
                </a:endParaRPr>
              </a:p>
            </p:txBody>
          </p:sp>
          <p:sp>
            <p:nvSpPr>
              <p:cNvPr id="18543" name="Rectangle 60"/>
              <p:cNvSpPr>
                <a:spLocks noChangeArrowheads="1"/>
              </p:cNvSpPr>
              <p:nvPr/>
            </p:nvSpPr>
            <p:spPr bwMode="auto">
              <a:xfrm>
                <a:off x="3144" y="1167"/>
                <a:ext cx="140" cy="233"/>
              </a:xfrm>
              <a:prstGeom prst="rect">
                <a:avLst/>
              </a:prstGeom>
              <a:solidFill>
                <a:srgbClr val="FFFF00">
                  <a:alpha val="50195"/>
                </a:srgbClr>
              </a:solidFill>
              <a:ln w="9525">
                <a:solidFill>
                  <a:schemeClr val="tx1"/>
                </a:solidFill>
                <a:miter lim="800000"/>
                <a:headEnd/>
                <a:tailEnd/>
              </a:ln>
            </p:spPr>
            <p:txBody>
              <a:bodyPr wrap="none" anchor="ctr"/>
              <a:lstStyle/>
              <a:p>
                <a:pPr algn="ctr" fontAlgn="base">
                  <a:spcBef>
                    <a:spcPct val="0"/>
                  </a:spcBef>
                  <a:spcAft>
                    <a:spcPct val="0"/>
                  </a:spcAft>
                </a:pPr>
                <a:r>
                  <a:rPr lang="en-US" sz="800" b="1">
                    <a:solidFill>
                      <a:srgbClr val="000000"/>
                    </a:solidFill>
                    <a:latin typeface="Arial" charset="0"/>
                  </a:rPr>
                  <a:t>Sr</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38</a:t>
                </a:r>
                <a:endParaRPr lang="en-US" sz="800" baseline="30000">
                  <a:solidFill>
                    <a:srgbClr val="000000"/>
                  </a:solidFill>
                  <a:latin typeface="Arial" charset="0"/>
                </a:endParaRPr>
              </a:p>
            </p:txBody>
          </p:sp>
          <p:sp>
            <p:nvSpPr>
              <p:cNvPr id="18544" name="Rectangle 78"/>
              <p:cNvSpPr>
                <a:spLocks noChangeArrowheads="1"/>
              </p:cNvSpPr>
              <p:nvPr/>
            </p:nvSpPr>
            <p:spPr bwMode="auto">
              <a:xfrm>
                <a:off x="3144" y="1400"/>
                <a:ext cx="140" cy="233"/>
              </a:xfrm>
              <a:prstGeom prst="rect">
                <a:avLst/>
              </a:prstGeom>
              <a:solidFill>
                <a:srgbClr val="FFFF00">
                  <a:alpha val="50195"/>
                </a:srgbClr>
              </a:solidFill>
              <a:ln w="9525">
                <a:solidFill>
                  <a:schemeClr val="tx1"/>
                </a:solidFill>
                <a:miter lim="800000"/>
                <a:headEnd/>
                <a:tailEnd/>
              </a:ln>
            </p:spPr>
            <p:txBody>
              <a:bodyPr wrap="none" anchor="ctr"/>
              <a:lstStyle/>
              <a:p>
                <a:pPr algn="ctr" fontAlgn="base">
                  <a:spcBef>
                    <a:spcPct val="0"/>
                  </a:spcBef>
                  <a:spcAft>
                    <a:spcPct val="0"/>
                  </a:spcAft>
                </a:pPr>
                <a:r>
                  <a:rPr lang="en-US" sz="800" b="1">
                    <a:solidFill>
                      <a:srgbClr val="000000"/>
                    </a:solidFill>
                    <a:latin typeface="Arial" charset="0"/>
                  </a:rPr>
                  <a:t>Ba</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56</a:t>
                </a:r>
                <a:endParaRPr lang="en-US" sz="800" baseline="30000">
                  <a:solidFill>
                    <a:srgbClr val="000000"/>
                  </a:solidFill>
                  <a:latin typeface="Arial" charset="0"/>
                </a:endParaRPr>
              </a:p>
            </p:txBody>
          </p:sp>
          <p:sp>
            <p:nvSpPr>
              <p:cNvPr id="18545" name="Rectangle 96"/>
              <p:cNvSpPr>
                <a:spLocks noChangeArrowheads="1"/>
              </p:cNvSpPr>
              <p:nvPr/>
            </p:nvSpPr>
            <p:spPr bwMode="auto">
              <a:xfrm>
                <a:off x="3144" y="1633"/>
                <a:ext cx="140" cy="233"/>
              </a:xfrm>
              <a:prstGeom prst="rect">
                <a:avLst/>
              </a:prstGeom>
              <a:solidFill>
                <a:srgbClr val="FFFF00">
                  <a:alpha val="50195"/>
                </a:srgbClr>
              </a:solidFill>
              <a:ln w="9525">
                <a:solidFill>
                  <a:schemeClr val="tx1"/>
                </a:solidFill>
                <a:miter lim="800000"/>
                <a:headEnd/>
                <a:tailEnd/>
              </a:ln>
            </p:spPr>
            <p:txBody>
              <a:bodyPr wrap="none" anchor="ctr"/>
              <a:lstStyle/>
              <a:p>
                <a:pPr algn="ctr" fontAlgn="base">
                  <a:spcBef>
                    <a:spcPct val="0"/>
                  </a:spcBef>
                  <a:spcAft>
                    <a:spcPct val="0"/>
                  </a:spcAft>
                </a:pPr>
                <a:r>
                  <a:rPr lang="en-US" sz="800" b="1">
                    <a:solidFill>
                      <a:srgbClr val="000000"/>
                    </a:solidFill>
                    <a:latin typeface="Arial" charset="0"/>
                  </a:rPr>
                  <a:t>Ra</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88</a:t>
                </a:r>
                <a:endParaRPr lang="en-US" sz="800" baseline="30000">
                  <a:solidFill>
                    <a:srgbClr val="000000"/>
                  </a:solidFill>
                  <a:latin typeface="Arial" charset="0"/>
                </a:endParaRPr>
              </a:p>
            </p:txBody>
          </p:sp>
          <p:sp>
            <p:nvSpPr>
              <p:cNvPr id="18546" name="Rectangle 104"/>
              <p:cNvSpPr>
                <a:spLocks noChangeArrowheads="1"/>
              </p:cNvSpPr>
              <p:nvPr/>
            </p:nvSpPr>
            <p:spPr bwMode="auto">
              <a:xfrm>
                <a:off x="3144" y="700"/>
                <a:ext cx="140" cy="233"/>
              </a:xfrm>
              <a:prstGeom prst="rect">
                <a:avLst/>
              </a:prstGeom>
              <a:solidFill>
                <a:srgbClr val="FFFF00">
                  <a:alpha val="50195"/>
                </a:srgbClr>
              </a:solidFill>
              <a:ln w="9525">
                <a:solidFill>
                  <a:schemeClr val="tx1"/>
                </a:solidFill>
                <a:miter lim="800000"/>
                <a:headEnd/>
                <a:tailEnd/>
              </a:ln>
            </p:spPr>
            <p:txBody>
              <a:bodyPr wrap="none" anchor="ctr"/>
              <a:lstStyle/>
              <a:p>
                <a:pPr algn="ctr" fontAlgn="base">
                  <a:spcBef>
                    <a:spcPct val="0"/>
                  </a:spcBef>
                  <a:spcAft>
                    <a:spcPct val="0"/>
                  </a:spcAft>
                </a:pPr>
                <a:r>
                  <a:rPr lang="en-US" sz="800" b="1">
                    <a:solidFill>
                      <a:srgbClr val="000000"/>
                    </a:solidFill>
                    <a:latin typeface="Arial" charset="0"/>
                  </a:rPr>
                  <a:t>Mg</a:t>
                </a:r>
                <a:endParaRPr lang="en-US" sz="800">
                  <a:solidFill>
                    <a:srgbClr val="000000"/>
                  </a:solidFill>
                  <a:latin typeface="Arial" charset="0"/>
                </a:endParaRPr>
              </a:p>
              <a:p>
                <a:pPr algn="ctr" fontAlgn="base">
                  <a:spcBef>
                    <a:spcPct val="0"/>
                  </a:spcBef>
                  <a:spcAft>
                    <a:spcPct val="0"/>
                  </a:spcAft>
                </a:pPr>
                <a:endParaRPr lang="en-US" sz="800">
                  <a:solidFill>
                    <a:srgbClr val="000000"/>
                  </a:solidFill>
                  <a:latin typeface="Arial" charset="0"/>
                </a:endParaRPr>
              </a:p>
              <a:p>
                <a:pPr algn="ctr" fontAlgn="base">
                  <a:spcBef>
                    <a:spcPct val="0"/>
                  </a:spcBef>
                  <a:spcAft>
                    <a:spcPct val="0"/>
                  </a:spcAft>
                </a:pPr>
                <a:r>
                  <a:rPr lang="en-US" sz="800">
                    <a:solidFill>
                      <a:srgbClr val="000000"/>
                    </a:solidFill>
                    <a:latin typeface="Arial" charset="0"/>
                  </a:rPr>
                  <a:t>12</a:t>
                </a:r>
                <a:endParaRPr lang="en-US" sz="800" baseline="30000">
                  <a:solidFill>
                    <a:srgbClr val="000000"/>
                  </a:solidFill>
                  <a:latin typeface="Arial" charset="0"/>
                </a:endParaRPr>
              </a:p>
            </p:txBody>
          </p:sp>
        </p:grpSp>
        <p:sp>
          <p:nvSpPr>
            <p:cNvPr id="18532" name="Text Box 105"/>
            <p:cNvSpPr txBox="1">
              <a:spLocks noChangeArrowheads="1"/>
            </p:cNvSpPr>
            <p:nvPr/>
          </p:nvSpPr>
          <p:spPr bwMode="auto">
            <a:xfrm>
              <a:off x="2856" y="304"/>
              <a:ext cx="15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pPr>
              <a:r>
                <a:rPr lang="en-US" sz="800" b="1">
                  <a:solidFill>
                    <a:srgbClr val="000000"/>
                  </a:solidFill>
                  <a:latin typeface="Arial" charset="0"/>
                </a:rPr>
                <a:t>1</a:t>
              </a:r>
            </a:p>
          </p:txBody>
        </p:sp>
        <p:sp>
          <p:nvSpPr>
            <p:cNvPr id="18533" name="Text Box 106"/>
            <p:cNvSpPr txBox="1">
              <a:spLocks noChangeArrowheads="1"/>
            </p:cNvSpPr>
            <p:nvPr/>
          </p:nvSpPr>
          <p:spPr bwMode="auto">
            <a:xfrm>
              <a:off x="2856" y="538"/>
              <a:ext cx="15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pPr>
              <a:r>
                <a:rPr lang="en-US" sz="800" b="1">
                  <a:solidFill>
                    <a:srgbClr val="000000"/>
                  </a:solidFill>
                  <a:latin typeface="Arial" charset="0"/>
                </a:rPr>
                <a:t>2</a:t>
              </a:r>
            </a:p>
          </p:txBody>
        </p:sp>
        <p:sp>
          <p:nvSpPr>
            <p:cNvPr id="18534" name="Text Box 107"/>
            <p:cNvSpPr txBox="1">
              <a:spLocks noChangeArrowheads="1"/>
            </p:cNvSpPr>
            <p:nvPr/>
          </p:nvSpPr>
          <p:spPr bwMode="auto">
            <a:xfrm>
              <a:off x="2856" y="771"/>
              <a:ext cx="15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pPr>
              <a:r>
                <a:rPr lang="en-US" sz="800" b="1">
                  <a:solidFill>
                    <a:srgbClr val="000000"/>
                  </a:solidFill>
                  <a:latin typeface="Arial" charset="0"/>
                </a:rPr>
                <a:t>3</a:t>
              </a:r>
            </a:p>
          </p:txBody>
        </p:sp>
        <p:sp>
          <p:nvSpPr>
            <p:cNvPr id="18535" name="Text Box 108"/>
            <p:cNvSpPr txBox="1">
              <a:spLocks noChangeArrowheads="1"/>
            </p:cNvSpPr>
            <p:nvPr/>
          </p:nvSpPr>
          <p:spPr bwMode="auto">
            <a:xfrm>
              <a:off x="2856" y="1006"/>
              <a:ext cx="15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pPr>
              <a:r>
                <a:rPr lang="en-US" sz="800" b="1">
                  <a:solidFill>
                    <a:srgbClr val="000000"/>
                  </a:solidFill>
                  <a:latin typeface="Arial" charset="0"/>
                </a:rPr>
                <a:t>4</a:t>
              </a:r>
            </a:p>
          </p:txBody>
        </p:sp>
        <p:sp>
          <p:nvSpPr>
            <p:cNvPr id="18536" name="Text Box 109"/>
            <p:cNvSpPr txBox="1">
              <a:spLocks noChangeArrowheads="1"/>
            </p:cNvSpPr>
            <p:nvPr/>
          </p:nvSpPr>
          <p:spPr bwMode="auto">
            <a:xfrm>
              <a:off x="2856" y="1237"/>
              <a:ext cx="15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pPr>
              <a:r>
                <a:rPr lang="en-US" sz="800" b="1">
                  <a:solidFill>
                    <a:srgbClr val="000000"/>
                  </a:solidFill>
                  <a:latin typeface="Arial" charset="0"/>
                </a:rPr>
                <a:t>5</a:t>
              </a:r>
            </a:p>
          </p:txBody>
        </p:sp>
        <p:sp>
          <p:nvSpPr>
            <p:cNvPr id="18537" name="Text Box 110"/>
            <p:cNvSpPr txBox="1">
              <a:spLocks noChangeArrowheads="1"/>
            </p:cNvSpPr>
            <p:nvPr/>
          </p:nvSpPr>
          <p:spPr bwMode="auto">
            <a:xfrm>
              <a:off x="2856" y="1470"/>
              <a:ext cx="15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pPr>
              <a:r>
                <a:rPr lang="en-US" sz="800" b="1">
                  <a:solidFill>
                    <a:srgbClr val="000000"/>
                  </a:solidFill>
                  <a:latin typeface="Arial" charset="0"/>
                </a:rPr>
                <a:t>6</a:t>
              </a:r>
            </a:p>
          </p:txBody>
        </p:sp>
        <p:sp>
          <p:nvSpPr>
            <p:cNvPr id="18538" name="Text Box 111"/>
            <p:cNvSpPr txBox="1">
              <a:spLocks noChangeArrowheads="1"/>
            </p:cNvSpPr>
            <p:nvPr/>
          </p:nvSpPr>
          <p:spPr bwMode="auto">
            <a:xfrm>
              <a:off x="2856" y="1702"/>
              <a:ext cx="15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pPr>
              <a:r>
                <a:rPr lang="en-US" sz="800" b="1">
                  <a:solidFill>
                    <a:srgbClr val="000000"/>
                  </a:solidFill>
                  <a:latin typeface="Arial" charset="0"/>
                </a:rPr>
                <a:t>7</a:t>
              </a:r>
            </a:p>
          </p:txBody>
        </p:sp>
        <p:sp>
          <p:nvSpPr>
            <p:cNvPr id="18539" name="Text Box 112"/>
            <p:cNvSpPr txBox="1">
              <a:spLocks noChangeArrowheads="1"/>
            </p:cNvSpPr>
            <p:nvPr/>
          </p:nvSpPr>
          <p:spPr bwMode="auto">
            <a:xfrm>
              <a:off x="3275" y="1468"/>
              <a:ext cx="148"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pPr>
              <a:r>
                <a:rPr lang="en-US" sz="800">
                  <a:solidFill>
                    <a:srgbClr val="000000"/>
                  </a:solidFill>
                  <a:latin typeface="Symbol" pitchFamily="18" charset="2"/>
                </a:rPr>
                <a:t>*</a:t>
              </a:r>
            </a:p>
          </p:txBody>
        </p:sp>
        <p:sp>
          <p:nvSpPr>
            <p:cNvPr id="18540" name="Text Box 113"/>
            <p:cNvSpPr txBox="1">
              <a:spLocks noChangeArrowheads="1"/>
            </p:cNvSpPr>
            <p:nvPr/>
          </p:nvSpPr>
          <p:spPr bwMode="auto">
            <a:xfrm>
              <a:off x="3295" y="1702"/>
              <a:ext cx="165"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pPr>
              <a:r>
                <a:rPr lang="en-US" sz="800" b="1">
                  <a:solidFill>
                    <a:srgbClr val="000000"/>
                  </a:solidFill>
                  <a:latin typeface="Symbol" pitchFamily="18" charset="2"/>
                </a:rPr>
                <a:t>W</a:t>
              </a:r>
            </a:p>
          </p:txBody>
        </p:sp>
      </p:grpSp>
      <p:sp>
        <p:nvSpPr>
          <p:cNvPr id="639092" name="Text Box 116"/>
          <p:cNvSpPr txBox="1">
            <a:spLocks noChangeArrowheads="1"/>
          </p:cNvSpPr>
          <p:nvPr/>
        </p:nvSpPr>
        <p:spPr bwMode="auto">
          <a:xfrm>
            <a:off x="4679950" y="71438"/>
            <a:ext cx="357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pPr>
            <a:r>
              <a:rPr lang="en-US" sz="1200">
                <a:solidFill>
                  <a:srgbClr val="000000"/>
                </a:solidFill>
                <a:latin typeface="Arial" charset="0"/>
              </a:rPr>
              <a:t>1+</a:t>
            </a:r>
          </a:p>
        </p:txBody>
      </p:sp>
      <p:sp>
        <p:nvSpPr>
          <p:cNvPr id="639093" name="Text Box 117"/>
          <p:cNvSpPr txBox="1">
            <a:spLocks noChangeArrowheads="1"/>
          </p:cNvSpPr>
          <p:nvPr/>
        </p:nvSpPr>
        <p:spPr bwMode="auto">
          <a:xfrm>
            <a:off x="4927600" y="433388"/>
            <a:ext cx="357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pPr>
            <a:r>
              <a:rPr lang="en-US" sz="1200">
                <a:solidFill>
                  <a:srgbClr val="000000"/>
                </a:solidFill>
                <a:latin typeface="Arial" charset="0"/>
              </a:rPr>
              <a:t>2+</a:t>
            </a:r>
          </a:p>
        </p:txBody>
      </p:sp>
      <p:sp>
        <p:nvSpPr>
          <p:cNvPr id="639094" name="Text Box 118"/>
          <p:cNvSpPr txBox="1">
            <a:spLocks noChangeArrowheads="1"/>
          </p:cNvSpPr>
          <p:nvPr/>
        </p:nvSpPr>
        <p:spPr bwMode="auto">
          <a:xfrm>
            <a:off x="6927850" y="1128713"/>
            <a:ext cx="357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pPr>
            <a:r>
              <a:rPr lang="en-US" sz="1200">
                <a:solidFill>
                  <a:srgbClr val="000000"/>
                </a:solidFill>
                <a:latin typeface="Arial" charset="0"/>
              </a:rPr>
              <a:t>1+</a:t>
            </a:r>
          </a:p>
        </p:txBody>
      </p:sp>
      <p:sp>
        <p:nvSpPr>
          <p:cNvPr id="639095" name="Text Box 119"/>
          <p:cNvSpPr txBox="1">
            <a:spLocks noChangeArrowheads="1"/>
          </p:cNvSpPr>
          <p:nvPr/>
        </p:nvSpPr>
        <p:spPr bwMode="auto">
          <a:xfrm>
            <a:off x="7165975" y="1128713"/>
            <a:ext cx="357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pPr>
            <a:r>
              <a:rPr lang="en-US" sz="1200">
                <a:solidFill>
                  <a:srgbClr val="000000"/>
                </a:solidFill>
                <a:latin typeface="Arial" charset="0"/>
              </a:rPr>
              <a:t>2+</a:t>
            </a:r>
          </a:p>
        </p:txBody>
      </p:sp>
      <p:sp>
        <p:nvSpPr>
          <p:cNvPr id="639096" name="Text Box 120"/>
          <p:cNvSpPr txBox="1">
            <a:spLocks noChangeArrowheads="1"/>
          </p:cNvSpPr>
          <p:nvPr/>
        </p:nvSpPr>
        <p:spPr bwMode="auto">
          <a:xfrm>
            <a:off x="7394575" y="433388"/>
            <a:ext cx="357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pPr>
            <a:r>
              <a:rPr lang="en-US" sz="1200">
                <a:solidFill>
                  <a:srgbClr val="000000"/>
                </a:solidFill>
                <a:latin typeface="Arial" charset="0"/>
              </a:rPr>
              <a:t>3+</a:t>
            </a:r>
          </a:p>
        </p:txBody>
      </p:sp>
    </p:spTree>
    <p:extLst>
      <p:ext uri="{BB962C8B-B14F-4D97-AF65-F5344CB8AC3E}">
        <p14:creationId xmlns:p14="http://schemas.microsoft.com/office/powerpoint/2010/main" val="13716586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39092"/>
                                        </p:tgtEl>
                                        <p:attrNameLst>
                                          <p:attrName>style.visibility</p:attrName>
                                        </p:attrNameLst>
                                      </p:cBhvr>
                                      <p:to>
                                        <p:strVal val="visible"/>
                                      </p:to>
                                    </p:set>
                                    <p:animEffect transition="in" filter="fade">
                                      <p:cBhvr>
                                        <p:cTn id="14" dur="1000"/>
                                        <p:tgtEl>
                                          <p:spTgt spid="639092"/>
                                        </p:tgtEl>
                                      </p:cBhvr>
                                    </p:animEffect>
                                    <p:anim calcmode="lin" valueType="num">
                                      <p:cBhvr>
                                        <p:cTn id="15" dur="1000" fill="hold"/>
                                        <p:tgtEl>
                                          <p:spTgt spid="639092"/>
                                        </p:tgtEl>
                                        <p:attrNameLst>
                                          <p:attrName>ppt_x</p:attrName>
                                        </p:attrNameLst>
                                      </p:cBhvr>
                                      <p:tavLst>
                                        <p:tav tm="0">
                                          <p:val>
                                            <p:strVal val="#ppt_x"/>
                                          </p:val>
                                        </p:tav>
                                        <p:tav tm="100000">
                                          <p:val>
                                            <p:strVal val="#ppt_x"/>
                                          </p:val>
                                        </p:tav>
                                      </p:tavLst>
                                    </p:anim>
                                    <p:anim calcmode="lin" valueType="num">
                                      <p:cBhvr>
                                        <p:cTn id="16" dur="1000" fill="hold"/>
                                        <p:tgtEl>
                                          <p:spTgt spid="63909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39093"/>
                                        </p:tgtEl>
                                        <p:attrNameLst>
                                          <p:attrName>style.visibility</p:attrName>
                                        </p:attrNameLst>
                                      </p:cBhvr>
                                      <p:to>
                                        <p:strVal val="visible"/>
                                      </p:to>
                                    </p:set>
                                    <p:animEffect transition="in" filter="fade">
                                      <p:cBhvr>
                                        <p:cTn id="21" dur="1000"/>
                                        <p:tgtEl>
                                          <p:spTgt spid="639093"/>
                                        </p:tgtEl>
                                      </p:cBhvr>
                                    </p:animEffect>
                                    <p:anim calcmode="lin" valueType="num">
                                      <p:cBhvr>
                                        <p:cTn id="22" dur="1000" fill="hold"/>
                                        <p:tgtEl>
                                          <p:spTgt spid="639093"/>
                                        </p:tgtEl>
                                        <p:attrNameLst>
                                          <p:attrName>ppt_x</p:attrName>
                                        </p:attrNameLst>
                                      </p:cBhvr>
                                      <p:tavLst>
                                        <p:tav tm="0">
                                          <p:val>
                                            <p:strVal val="#ppt_x"/>
                                          </p:val>
                                        </p:tav>
                                        <p:tav tm="100000">
                                          <p:val>
                                            <p:strVal val="#ppt_x"/>
                                          </p:val>
                                        </p:tav>
                                      </p:tavLst>
                                    </p:anim>
                                    <p:anim calcmode="lin" valueType="num">
                                      <p:cBhvr>
                                        <p:cTn id="23" dur="1000" fill="hold"/>
                                        <p:tgtEl>
                                          <p:spTgt spid="639093"/>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39094"/>
                                        </p:tgtEl>
                                        <p:attrNameLst>
                                          <p:attrName>style.visibility</p:attrName>
                                        </p:attrNameLst>
                                      </p:cBhvr>
                                      <p:to>
                                        <p:strVal val="visible"/>
                                      </p:to>
                                    </p:set>
                                    <p:animEffect transition="in" filter="fade">
                                      <p:cBhvr>
                                        <p:cTn id="28" dur="1000"/>
                                        <p:tgtEl>
                                          <p:spTgt spid="639094"/>
                                        </p:tgtEl>
                                      </p:cBhvr>
                                    </p:animEffect>
                                    <p:anim calcmode="lin" valueType="num">
                                      <p:cBhvr>
                                        <p:cTn id="29" dur="1000" fill="hold"/>
                                        <p:tgtEl>
                                          <p:spTgt spid="639094"/>
                                        </p:tgtEl>
                                        <p:attrNameLst>
                                          <p:attrName>ppt_x</p:attrName>
                                        </p:attrNameLst>
                                      </p:cBhvr>
                                      <p:tavLst>
                                        <p:tav tm="0">
                                          <p:val>
                                            <p:strVal val="#ppt_x"/>
                                          </p:val>
                                        </p:tav>
                                        <p:tav tm="100000">
                                          <p:val>
                                            <p:strVal val="#ppt_x"/>
                                          </p:val>
                                        </p:tav>
                                      </p:tavLst>
                                    </p:anim>
                                    <p:anim calcmode="lin" valueType="num">
                                      <p:cBhvr>
                                        <p:cTn id="30" dur="1000" fill="hold"/>
                                        <p:tgtEl>
                                          <p:spTgt spid="639094"/>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39095"/>
                                        </p:tgtEl>
                                        <p:attrNameLst>
                                          <p:attrName>style.visibility</p:attrName>
                                        </p:attrNameLst>
                                      </p:cBhvr>
                                      <p:to>
                                        <p:strVal val="visible"/>
                                      </p:to>
                                    </p:set>
                                    <p:animEffect transition="in" filter="fade">
                                      <p:cBhvr>
                                        <p:cTn id="35" dur="1000"/>
                                        <p:tgtEl>
                                          <p:spTgt spid="639095"/>
                                        </p:tgtEl>
                                      </p:cBhvr>
                                    </p:animEffect>
                                    <p:anim calcmode="lin" valueType="num">
                                      <p:cBhvr>
                                        <p:cTn id="36" dur="1000" fill="hold"/>
                                        <p:tgtEl>
                                          <p:spTgt spid="639095"/>
                                        </p:tgtEl>
                                        <p:attrNameLst>
                                          <p:attrName>ppt_x</p:attrName>
                                        </p:attrNameLst>
                                      </p:cBhvr>
                                      <p:tavLst>
                                        <p:tav tm="0">
                                          <p:val>
                                            <p:strVal val="#ppt_x"/>
                                          </p:val>
                                        </p:tav>
                                        <p:tav tm="100000">
                                          <p:val>
                                            <p:strVal val="#ppt_x"/>
                                          </p:val>
                                        </p:tav>
                                      </p:tavLst>
                                    </p:anim>
                                    <p:anim calcmode="lin" valueType="num">
                                      <p:cBhvr>
                                        <p:cTn id="37" dur="1000" fill="hold"/>
                                        <p:tgtEl>
                                          <p:spTgt spid="639095"/>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39096"/>
                                        </p:tgtEl>
                                        <p:attrNameLst>
                                          <p:attrName>style.visibility</p:attrName>
                                        </p:attrNameLst>
                                      </p:cBhvr>
                                      <p:to>
                                        <p:strVal val="visible"/>
                                      </p:to>
                                    </p:set>
                                    <p:animEffect transition="in" filter="fade">
                                      <p:cBhvr>
                                        <p:cTn id="42" dur="1000"/>
                                        <p:tgtEl>
                                          <p:spTgt spid="639096"/>
                                        </p:tgtEl>
                                      </p:cBhvr>
                                    </p:animEffect>
                                    <p:anim calcmode="lin" valueType="num">
                                      <p:cBhvr>
                                        <p:cTn id="43" dur="1000" fill="hold"/>
                                        <p:tgtEl>
                                          <p:spTgt spid="639096"/>
                                        </p:tgtEl>
                                        <p:attrNameLst>
                                          <p:attrName>ppt_x</p:attrName>
                                        </p:attrNameLst>
                                      </p:cBhvr>
                                      <p:tavLst>
                                        <p:tav tm="0">
                                          <p:val>
                                            <p:strVal val="#ppt_x"/>
                                          </p:val>
                                        </p:tav>
                                        <p:tav tm="100000">
                                          <p:val>
                                            <p:strVal val="#ppt_x"/>
                                          </p:val>
                                        </p:tav>
                                      </p:tavLst>
                                    </p:anim>
                                    <p:anim calcmode="lin" valueType="num">
                                      <p:cBhvr>
                                        <p:cTn id="44" dur="1000" fill="hold"/>
                                        <p:tgtEl>
                                          <p:spTgt spid="639096"/>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mph" presetSubtype="0" nodeType="clickEffect">
                                  <p:stCondLst>
                                    <p:cond delay="0"/>
                                  </p:stCondLst>
                                  <p:childTnLst>
                                    <p:set>
                                      <p:cBhvr rctx="PPT">
                                        <p:cTn id="48" dur="indefinite"/>
                                        <p:tgtEl>
                                          <p:spTgt spid="2"/>
                                        </p:tgtEl>
                                        <p:attrNameLst>
                                          <p:attrName>style.opacity</p:attrName>
                                        </p:attrNameLst>
                                      </p:cBhvr>
                                      <p:to>
                                        <p:strVal val="0.5"/>
                                      </p:to>
                                    </p:set>
                                    <p:animEffect filter="image" prLst="opacity: 0.5">
                                      <p:cBhvr rctx="IE">
                                        <p:cTn id="49" dur="indefinite"/>
                                        <p:tgtEl>
                                          <p:spTgt spid="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638983"/>
                                        </p:tgtEl>
                                        <p:attrNameLst>
                                          <p:attrName>style.visibility</p:attrName>
                                        </p:attrNameLst>
                                      </p:cBhvr>
                                      <p:to>
                                        <p:strVal val="visible"/>
                                      </p:to>
                                    </p:set>
                                    <p:animEffect transition="in" filter="dissolve">
                                      <p:cBhvr>
                                        <p:cTn id="54" dur="500"/>
                                        <p:tgtEl>
                                          <p:spTgt spid="63898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638984"/>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iterate type="wd">
                                    <p:tmAbs val="500"/>
                                  </p:iterate>
                                  <p:childTnLst>
                                    <p:set>
                                      <p:cBhvr>
                                        <p:cTn id="62" dur="1" fill="hold">
                                          <p:stCondLst>
                                            <p:cond delay="499"/>
                                          </p:stCondLst>
                                        </p:cTn>
                                        <p:tgtEl>
                                          <p:spTgt spid="638986"/>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638980"/>
                                        </p:tgtEl>
                                        <p:attrNameLst>
                                          <p:attrName>style.visibility</p:attrName>
                                        </p:attrNameLst>
                                      </p:cBhvr>
                                      <p:to>
                                        <p:strVal val="visible"/>
                                      </p:to>
                                    </p:set>
                                    <p:animEffect transition="in" filter="wipe(down)">
                                      <p:cBhvr>
                                        <p:cTn id="67" dur="500"/>
                                        <p:tgtEl>
                                          <p:spTgt spid="638980"/>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638990"/>
                                        </p:tgtEl>
                                        <p:attrNameLst>
                                          <p:attrName>style.visibility</p:attrName>
                                        </p:attrNameLst>
                                      </p:cBhvr>
                                      <p:to>
                                        <p:strVal val="visible"/>
                                      </p:to>
                                    </p:set>
                                    <p:animEffect transition="in" filter="wipe(down)">
                                      <p:cBhvr>
                                        <p:cTn id="70" dur="500"/>
                                        <p:tgtEl>
                                          <p:spTgt spid="638990"/>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9" presetClass="exit" presetSubtype="0" fill="hold" grpId="1" nodeType="clickEffect">
                                  <p:stCondLst>
                                    <p:cond delay="0"/>
                                  </p:stCondLst>
                                  <p:childTnLst>
                                    <p:animEffect transition="out" filter="dissolve">
                                      <p:cBhvr>
                                        <p:cTn id="74" dur="500"/>
                                        <p:tgtEl>
                                          <p:spTgt spid="638980"/>
                                        </p:tgtEl>
                                      </p:cBhvr>
                                    </p:animEffect>
                                    <p:set>
                                      <p:cBhvr>
                                        <p:cTn id="75" dur="1" fill="hold">
                                          <p:stCondLst>
                                            <p:cond delay="499"/>
                                          </p:stCondLst>
                                        </p:cTn>
                                        <p:tgtEl>
                                          <p:spTgt spid="638980"/>
                                        </p:tgtEl>
                                        <p:attrNameLst>
                                          <p:attrName>style.visibility</p:attrName>
                                        </p:attrNameLst>
                                      </p:cBhvr>
                                      <p:to>
                                        <p:strVal val="hidden"/>
                                      </p:to>
                                    </p:set>
                                  </p:childTnLst>
                                </p:cTn>
                              </p:par>
                            </p:childTnLst>
                          </p:cTn>
                        </p:par>
                        <p:par>
                          <p:cTn id="76" fill="hold" nodeType="afterGroup">
                            <p:stCondLst>
                              <p:cond delay="500"/>
                            </p:stCondLst>
                            <p:childTnLst>
                              <p:par>
                                <p:cTn id="77" presetID="9" presetClass="entr" presetSubtype="0" fill="hold" grpId="0" nodeType="afterEffect">
                                  <p:stCondLst>
                                    <p:cond delay="0"/>
                                  </p:stCondLst>
                                  <p:childTnLst>
                                    <p:set>
                                      <p:cBhvr>
                                        <p:cTn id="78" dur="1" fill="hold">
                                          <p:stCondLst>
                                            <p:cond delay="0"/>
                                          </p:stCondLst>
                                        </p:cTn>
                                        <p:tgtEl>
                                          <p:spTgt spid="638996"/>
                                        </p:tgtEl>
                                        <p:attrNameLst>
                                          <p:attrName>style.visibility</p:attrName>
                                        </p:attrNameLst>
                                      </p:cBhvr>
                                      <p:to>
                                        <p:strVal val="visible"/>
                                      </p:to>
                                    </p:set>
                                    <p:animEffect transition="in" filter="dissolve">
                                      <p:cBhvr>
                                        <p:cTn id="79" dur="500"/>
                                        <p:tgtEl>
                                          <p:spTgt spid="638996"/>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9" presetClass="entr" presetSubtype="0" fill="hold" grpId="0" nodeType="clickEffect">
                                  <p:stCondLst>
                                    <p:cond delay="0"/>
                                  </p:stCondLst>
                                  <p:childTnLst>
                                    <p:set>
                                      <p:cBhvr>
                                        <p:cTn id="83" dur="1" fill="hold">
                                          <p:stCondLst>
                                            <p:cond delay="0"/>
                                          </p:stCondLst>
                                        </p:cTn>
                                        <p:tgtEl>
                                          <p:spTgt spid="638993"/>
                                        </p:tgtEl>
                                        <p:attrNameLst>
                                          <p:attrName>style.visibility</p:attrName>
                                        </p:attrNameLst>
                                      </p:cBhvr>
                                      <p:to>
                                        <p:strVal val="visible"/>
                                      </p:to>
                                    </p:set>
                                    <p:anim calcmode="lin" valueType="num">
                                      <p:cBhvr>
                                        <p:cTn id="84" dur="1000" fill="hold"/>
                                        <p:tgtEl>
                                          <p:spTgt spid="638993"/>
                                        </p:tgtEl>
                                        <p:attrNameLst>
                                          <p:attrName>ppt_x</p:attrName>
                                        </p:attrNameLst>
                                      </p:cBhvr>
                                      <p:tavLst>
                                        <p:tav tm="0">
                                          <p:val>
                                            <p:strVal val="#ppt_x-.2"/>
                                          </p:val>
                                        </p:tav>
                                        <p:tav tm="100000">
                                          <p:val>
                                            <p:strVal val="#ppt_x"/>
                                          </p:val>
                                        </p:tav>
                                      </p:tavLst>
                                    </p:anim>
                                    <p:anim calcmode="lin" valueType="num">
                                      <p:cBhvr>
                                        <p:cTn id="85" dur="1000" fill="hold"/>
                                        <p:tgtEl>
                                          <p:spTgt spid="638993"/>
                                        </p:tgtEl>
                                        <p:attrNameLst>
                                          <p:attrName>ppt_y</p:attrName>
                                        </p:attrNameLst>
                                      </p:cBhvr>
                                      <p:tavLst>
                                        <p:tav tm="0">
                                          <p:val>
                                            <p:strVal val="#ppt_y"/>
                                          </p:val>
                                        </p:tav>
                                        <p:tav tm="100000">
                                          <p:val>
                                            <p:strVal val="#ppt_y"/>
                                          </p:val>
                                        </p:tav>
                                      </p:tavLst>
                                    </p:anim>
                                    <p:animEffect transition="in" filter="wipe(right)" prLst="gradientSize: 0.1">
                                      <p:cBhvr>
                                        <p:cTn id="86" dur="1000"/>
                                        <p:tgtEl>
                                          <p:spTgt spid="638993"/>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638987"/>
                                        </p:tgtEl>
                                        <p:attrNameLst>
                                          <p:attrName>style.visibility</p:attrName>
                                        </p:attrNameLst>
                                      </p:cBhvr>
                                      <p:to>
                                        <p:strVal val="visible"/>
                                      </p:to>
                                    </p:set>
                                    <p:animEffect transition="in" filter="dissolve">
                                      <p:cBhvr>
                                        <p:cTn id="91" dur="500"/>
                                        <p:tgtEl>
                                          <p:spTgt spid="638987"/>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638979"/>
                                        </p:tgtEl>
                                        <p:attrNameLst>
                                          <p:attrName>style.visibility</p:attrName>
                                        </p:attrNameLst>
                                      </p:cBhvr>
                                      <p:to>
                                        <p:strVal val="visible"/>
                                      </p:to>
                                    </p:set>
                                    <p:animEffect transition="in" filter="wipe(down)">
                                      <p:cBhvr>
                                        <p:cTn id="96" dur="500"/>
                                        <p:tgtEl>
                                          <p:spTgt spid="638979"/>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638991"/>
                                        </p:tgtEl>
                                        <p:attrNameLst>
                                          <p:attrName>style.visibility</p:attrName>
                                        </p:attrNameLst>
                                      </p:cBhvr>
                                      <p:to>
                                        <p:strVal val="visible"/>
                                      </p:to>
                                    </p:set>
                                    <p:animEffect transition="in" filter="wipe(down)">
                                      <p:cBhvr>
                                        <p:cTn id="99" dur="500"/>
                                        <p:tgtEl>
                                          <p:spTgt spid="638991"/>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9" presetClass="exit" presetSubtype="0" fill="hold" grpId="1" nodeType="clickEffect">
                                  <p:stCondLst>
                                    <p:cond delay="0"/>
                                  </p:stCondLst>
                                  <p:childTnLst>
                                    <p:animEffect transition="out" filter="dissolve">
                                      <p:cBhvr>
                                        <p:cTn id="103" dur="500"/>
                                        <p:tgtEl>
                                          <p:spTgt spid="638979"/>
                                        </p:tgtEl>
                                      </p:cBhvr>
                                    </p:animEffect>
                                    <p:set>
                                      <p:cBhvr>
                                        <p:cTn id="104" dur="1" fill="hold">
                                          <p:stCondLst>
                                            <p:cond delay="499"/>
                                          </p:stCondLst>
                                        </p:cTn>
                                        <p:tgtEl>
                                          <p:spTgt spid="638979"/>
                                        </p:tgtEl>
                                        <p:attrNameLst>
                                          <p:attrName>style.visibility</p:attrName>
                                        </p:attrNameLst>
                                      </p:cBhvr>
                                      <p:to>
                                        <p:strVal val="hidden"/>
                                      </p:to>
                                    </p:set>
                                  </p:childTnLst>
                                </p:cTn>
                              </p:par>
                            </p:childTnLst>
                          </p:cTn>
                        </p:par>
                        <p:par>
                          <p:cTn id="105" fill="hold" nodeType="afterGroup">
                            <p:stCondLst>
                              <p:cond delay="500"/>
                            </p:stCondLst>
                            <p:childTnLst>
                              <p:par>
                                <p:cTn id="106" presetID="9" presetClass="entr" presetSubtype="0" fill="hold" grpId="0" nodeType="afterEffect">
                                  <p:stCondLst>
                                    <p:cond delay="0"/>
                                  </p:stCondLst>
                                  <p:childTnLst>
                                    <p:set>
                                      <p:cBhvr>
                                        <p:cTn id="107" dur="1" fill="hold">
                                          <p:stCondLst>
                                            <p:cond delay="0"/>
                                          </p:stCondLst>
                                        </p:cTn>
                                        <p:tgtEl>
                                          <p:spTgt spid="638997"/>
                                        </p:tgtEl>
                                        <p:attrNameLst>
                                          <p:attrName>style.visibility</p:attrName>
                                        </p:attrNameLst>
                                      </p:cBhvr>
                                      <p:to>
                                        <p:strVal val="visible"/>
                                      </p:to>
                                    </p:set>
                                    <p:animEffect transition="in" filter="dissolve">
                                      <p:cBhvr>
                                        <p:cTn id="108" dur="500"/>
                                        <p:tgtEl>
                                          <p:spTgt spid="638997"/>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9" presetClass="entr" presetSubtype="0" fill="hold" grpId="0" nodeType="clickEffect">
                                  <p:stCondLst>
                                    <p:cond delay="0"/>
                                  </p:stCondLst>
                                  <p:childTnLst>
                                    <p:set>
                                      <p:cBhvr>
                                        <p:cTn id="112" dur="1" fill="hold">
                                          <p:stCondLst>
                                            <p:cond delay="0"/>
                                          </p:stCondLst>
                                        </p:cTn>
                                        <p:tgtEl>
                                          <p:spTgt spid="638994"/>
                                        </p:tgtEl>
                                        <p:attrNameLst>
                                          <p:attrName>style.visibility</p:attrName>
                                        </p:attrNameLst>
                                      </p:cBhvr>
                                      <p:to>
                                        <p:strVal val="visible"/>
                                      </p:to>
                                    </p:set>
                                    <p:anim calcmode="lin" valueType="num">
                                      <p:cBhvr>
                                        <p:cTn id="113" dur="1000" fill="hold"/>
                                        <p:tgtEl>
                                          <p:spTgt spid="638994"/>
                                        </p:tgtEl>
                                        <p:attrNameLst>
                                          <p:attrName>ppt_x</p:attrName>
                                        </p:attrNameLst>
                                      </p:cBhvr>
                                      <p:tavLst>
                                        <p:tav tm="0">
                                          <p:val>
                                            <p:strVal val="#ppt_x-.2"/>
                                          </p:val>
                                        </p:tav>
                                        <p:tav tm="100000">
                                          <p:val>
                                            <p:strVal val="#ppt_x"/>
                                          </p:val>
                                        </p:tav>
                                      </p:tavLst>
                                    </p:anim>
                                    <p:anim calcmode="lin" valueType="num">
                                      <p:cBhvr>
                                        <p:cTn id="114" dur="1000" fill="hold"/>
                                        <p:tgtEl>
                                          <p:spTgt spid="638994"/>
                                        </p:tgtEl>
                                        <p:attrNameLst>
                                          <p:attrName>ppt_y</p:attrName>
                                        </p:attrNameLst>
                                      </p:cBhvr>
                                      <p:tavLst>
                                        <p:tav tm="0">
                                          <p:val>
                                            <p:strVal val="#ppt_y"/>
                                          </p:val>
                                        </p:tav>
                                        <p:tav tm="100000">
                                          <p:val>
                                            <p:strVal val="#ppt_y"/>
                                          </p:val>
                                        </p:tav>
                                      </p:tavLst>
                                    </p:anim>
                                    <p:animEffect transition="in" filter="wipe(right)" prLst="gradientSize: 0.1">
                                      <p:cBhvr>
                                        <p:cTn id="115" dur="1000"/>
                                        <p:tgtEl>
                                          <p:spTgt spid="638994"/>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55" presetClass="entr" presetSubtype="0" fill="hold" grpId="0" nodeType="clickEffect">
                                  <p:stCondLst>
                                    <p:cond delay="0"/>
                                  </p:stCondLst>
                                  <p:childTnLst>
                                    <p:set>
                                      <p:cBhvr>
                                        <p:cTn id="119" dur="1" fill="hold">
                                          <p:stCondLst>
                                            <p:cond delay="0"/>
                                          </p:stCondLst>
                                        </p:cTn>
                                        <p:tgtEl>
                                          <p:spTgt spid="638988"/>
                                        </p:tgtEl>
                                        <p:attrNameLst>
                                          <p:attrName>style.visibility</p:attrName>
                                        </p:attrNameLst>
                                      </p:cBhvr>
                                      <p:to>
                                        <p:strVal val="visible"/>
                                      </p:to>
                                    </p:set>
                                    <p:anim calcmode="lin" valueType="num">
                                      <p:cBhvr>
                                        <p:cTn id="120" dur="1000" fill="hold"/>
                                        <p:tgtEl>
                                          <p:spTgt spid="638988"/>
                                        </p:tgtEl>
                                        <p:attrNameLst>
                                          <p:attrName>ppt_w</p:attrName>
                                        </p:attrNameLst>
                                      </p:cBhvr>
                                      <p:tavLst>
                                        <p:tav tm="0">
                                          <p:val>
                                            <p:strVal val="#ppt_w*0.70"/>
                                          </p:val>
                                        </p:tav>
                                        <p:tav tm="100000">
                                          <p:val>
                                            <p:strVal val="#ppt_w"/>
                                          </p:val>
                                        </p:tav>
                                      </p:tavLst>
                                    </p:anim>
                                    <p:anim calcmode="lin" valueType="num">
                                      <p:cBhvr>
                                        <p:cTn id="121" dur="1000" fill="hold"/>
                                        <p:tgtEl>
                                          <p:spTgt spid="638988"/>
                                        </p:tgtEl>
                                        <p:attrNameLst>
                                          <p:attrName>ppt_h</p:attrName>
                                        </p:attrNameLst>
                                      </p:cBhvr>
                                      <p:tavLst>
                                        <p:tav tm="0">
                                          <p:val>
                                            <p:strVal val="#ppt_h"/>
                                          </p:val>
                                        </p:tav>
                                        <p:tav tm="100000">
                                          <p:val>
                                            <p:strVal val="#ppt_h"/>
                                          </p:val>
                                        </p:tav>
                                      </p:tavLst>
                                    </p:anim>
                                    <p:animEffect transition="in" filter="fade">
                                      <p:cBhvr>
                                        <p:cTn id="122" dur="1000"/>
                                        <p:tgtEl>
                                          <p:spTgt spid="638988"/>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638978"/>
                                        </p:tgtEl>
                                        <p:attrNameLst>
                                          <p:attrName>style.visibility</p:attrName>
                                        </p:attrNameLst>
                                      </p:cBhvr>
                                      <p:to>
                                        <p:strVal val="visible"/>
                                      </p:to>
                                    </p:set>
                                    <p:animEffect transition="in" filter="wipe(down)">
                                      <p:cBhvr>
                                        <p:cTn id="127" dur="500"/>
                                        <p:tgtEl>
                                          <p:spTgt spid="638978"/>
                                        </p:tgtEl>
                                      </p:cBhvr>
                                    </p:animEffect>
                                  </p:childTnLst>
                                </p:cTn>
                              </p:par>
                              <p:par>
                                <p:cTn id="128" presetID="22" presetClass="entr" presetSubtype="4" fill="hold" grpId="0" nodeType="withEffect">
                                  <p:stCondLst>
                                    <p:cond delay="0"/>
                                  </p:stCondLst>
                                  <p:childTnLst>
                                    <p:set>
                                      <p:cBhvr>
                                        <p:cTn id="129" dur="1" fill="hold">
                                          <p:stCondLst>
                                            <p:cond delay="0"/>
                                          </p:stCondLst>
                                        </p:cTn>
                                        <p:tgtEl>
                                          <p:spTgt spid="638992"/>
                                        </p:tgtEl>
                                        <p:attrNameLst>
                                          <p:attrName>style.visibility</p:attrName>
                                        </p:attrNameLst>
                                      </p:cBhvr>
                                      <p:to>
                                        <p:strVal val="visible"/>
                                      </p:to>
                                    </p:set>
                                    <p:animEffect transition="in" filter="wipe(down)">
                                      <p:cBhvr>
                                        <p:cTn id="130" dur="500"/>
                                        <p:tgtEl>
                                          <p:spTgt spid="638992"/>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9" presetClass="exit" presetSubtype="0" fill="hold" grpId="1" nodeType="clickEffect">
                                  <p:stCondLst>
                                    <p:cond delay="0"/>
                                  </p:stCondLst>
                                  <p:childTnLst>
                                    <p:animEffect transition="out" filter="dissolve">
                                      <p:cBhvr>
                                        <p:cTn id="134" dur="500"/>
                                        <p:tgtEl>
                                          <p:spTgt spid="638978"/>
                                        </p:tgtEl>
                                      </p:cBhvr>
                                    </p:animEffect>
                                    <p:set>
                                      <p:cBhvr>
                                        <p:cTn id="135" dur="1" fill="hold">
                                          <p:stCondLst>
                                            <p:cond delay="499"/>
                                          </p:stCondLst>
                                        </p:cTn>
                                        <p:tgtEl>
                                          <p:spTgt spid="638978"/>
                                        </p:tgtEl>
                                        <p:attrNameLst>
                                          <p:attrName>style.visibility</p:attrName>
                                        </p:attrNameLst>
                                      </p:cBhvr>
                                      <p:to>
                                        <p:strVal val="hidden"/>
                                      </p:to>
                                    </p:set>
                                  </p:childTnLst>
                                </p:cTn>
                              </p:par>
                            </p:childTnLst>
                          </p:cTn>
                        </p:par>
                        <p:par>
                          <p:cTn id="136" fill="hold" nodeType="afterGroup">
                            <p:stCondLst>
                              <p:cond delay="500"/>
                            </p:stCondLst>
                            <p:childTnLst>
                              <p:par>
                                <p:cTn id="137" presetID="9" presetClass="entr" presetSubtype="0" fill="hold" grpId="0" nodeType="afterEffect">
                                  <p:stCondLst>
                                    <p:cond delay="0"/>
                                  </p:stCondLst>
                                  <p:childTnLst>
                                    <p:set>
                                      <p:cBhvr>
                                        <p:cTn id="138" dur="1" fill="hold">
                                          <p:stCondLst>
                                            <p:cond delay="0"/>
                                          </p:stCondLst>
                                        </p:cTn>
                                        <p:tgtEl>
                                          <p:spTgt spid="638998"/>
                                        </p:tgtEl>
                                        <p:attrNameLst>
                                          <p:attrName>style.visibility</p:attrName>
                                        </p:attrNameLst>
                                      </p:cBhvr>
                                      <p:to>
                                        <p:strVal val="visible"/>
                                      </p:to>
                                    </p:set>
                                    <p:animEffect transition="in" filter="dissolve">
                                      <p:cBhvr>
                                        <p:cTn id="139" dur="500"/>
                                        <p:tgtEl>
                                          <p:spTgt spid="638998"/>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29" presetClass="entr" presetSubtype="0" fill="hold" grpId="0" nodeType="clickEffect">
                                  <p:stCondLst>
                                    <p:cond delay="0"/>
                                  </p:stCondLst>
                                  <p:childTnLst>
                                    <p:set>
                                      <p:cBhvr>
                                        <p:cTn id="143" dur="1" fill="hold">
                                          <p:stCondLst>
                                            <p:cond delay="0"/>
                                          </p:stCondLst>
                                        </p:cTn>
                                        <p:tgtEl>
                                          <p:spTgt spid="638995"/>
                                        </p:tgtEl>
                                        <p:attrNameLst>
                                          <p:attrName>style.visibility</p:attrName>
                                        </p:attrNameLst>
                                      </p:cBhvr>
                                      <p:to>
                                        <p:strVal val="visible"/>
                                      </p:to>
                                    </p:set>
                                    <p:anim calcmode="lin" valueType="num">
                                      <p:cBhvr>
                                        <p:cTn id="144" dur="1000" fill="hold"/>
                                        <p:tgtEl>
                                          <p:spTgt spid="638995"/>
                                        </p:tgtEl>
                                        <p:attrNameLst>
                                          <p:attrName>ppt_x</p:attrName>
                                        </p:attrNameLst>
                                      </p:cBhvr>
                                      <p:tavLst>
                                        <p:tav tm="0">
                                          <p:val>
                                            <p:strVal val="#ppt_x-.2"/>
                                          </p:val>
                                        </p:tav>
                                        <p:tav tm="100000">
                                          <p:val>
                                            <p:strVal val="#ppt_x"/>
                                          </p:val>
                                        </p:tav>
                                      </p:tavLst>
                                    </p:anim>
                                    <p:anim calcmode="lin" valueType="num">
                                      <p:cBhvr>
                                        <p:cTn id="145" dur="1000" fill="hold"/>
                                        <p:tgtEl>
                                          <p:spTgt spid="638995"/>
                                        </p:tgtEl>
                                        <p:attrNameLst>
                                          <p:attrName>ppt_y</p:attrName>
                                        </p:attrNameLst>
                                      </p:cBhvr>
                                      <p:tavLst>
                                        <p:tav tm="0">
                                          <p:val>
                                            <p:strVal val="#ppt_y"/>
                                          </p:val>
                                        </p:tav>
                                        <p:tav tm="100000">
                                          <p:val>
                                            <p:strVal val="#ppt_y"/>
                                          </p:val>
                                        </p:tav>
                                      </p:tavLst>
                                    </p:anim>
                                    <p:animEffect transition="in" filter="wipe(right)" prLst="gradientSize: 0.1">
                                      <p:cBhvr>
                                        <p:cTn id="146" dur="1000"/>
                                        <p:tgtEl>
                                          <p:spTgt spid="638995"/>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9" presetClass="entr" presetSubtype="0" fill="hold" grpId="0" nodeType="clickEffect">
                                  <p:stCondLst>
                                    <p:cond delay="0"/>
                                  </p:stCondLst>
                                  <p:childTnLst>
                                    <p:set>
                                      <p:cBhvr>
                                        <p:cTn id="150" dur="1" fill="hold">
                                          <p:stCondLst>
                                            <p:cond delay="0"/>
                                          </p:stCondLst>
                                        </p:cTn>
                                        <p:tgtEl>
                                          <p:spTgt spid="638989"/>
                                        </p:tgtEl>
                                        <p:attrNameLst>
                                          <p:attrName>style.visibility</p:attrName>
                                        </p:attrNameLst>
                                      </p:cBhvr>
                                      <p:to>
                                        <p:strVal val="visible"/>
                                      </p:to>
                                    </p:set>
                                    <p:animEffect transition="in" filter="dissolve">
                                      <p:cBhvr>
                                        <p:cTn id="151" dur="500"/>
                                        <p:tgtEl>
                                          <p:spTgt spid="638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78" grpId="0"/>
      <p:bldP spid="638978" grpId="1"/>
      <p:bldP spid="638979" grpId="0"/>
      <p:bldP spid="638979" grpId="1"/>
      <p:bldP spid="638980" grpId="0"/>
      <p:bldP spid="638980" grpId="1"/>
      <p:bldP spid="638983" grpId="0" animBg="1" autoUpdateAnimBg="0"/>
      <p:bldP spid="638984" grpId="0" autoUpdateAnimBg="0"/>
      <p:bldP spid="638986" grpId="0" autoUpdateAnimBg="0"/>
      <p:bldP spid="638987" grpId="0"/>
      <p:bldP spid="638988" grpId="0"/>
      <p:bldP spid="638989" grpId="0"/>
      <p:bldP spid="638990" grpId="0"/>
      <p:bldP spid="638991" grpId="0"/>
      <p:bldP spid="638992" grpId="0"/>
      <p:bldP spid="638993" grpId="0"/>
      <p:bldP spid="638994" grpId="0"/>
      <p:bldP spid="638995" grpId="0"/>
      <p:bldP spid="638996" grpId="0"/>
      <p:bldP spid="638997" grpId="0"/>
      <p:bldP spid="638998" grpId="0"/>
      <p:bldP spid="639092" grpId="0"/>
      <p:bldP spid="639093" grpId="0"/>
      <p:bldP spid="639094" grpId="0"/>
      <p:bldP spid="639095" grpId="0"/>
      <p:bldP spid="63909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990599"/>
          </a:xfrm>
        </p:spPr>
        <p:txBody>
          <a:bodyPr/>
          <a:lstStyle/>
          <a:p>
            <a:r>
              <a:rPr lang="en-US" dirty="0" smtClean="0"/>
              <a:t>To make formula from the name</a:t>
            </a:r>
            <a:endParaRPr lang="en-US" dirty="0"/>
          </a:p>
        </p:txBody>
      </p:sp>
      <p:sp>
        <p:nvSpPr>
          <p:cNvPr id="3" name="Subtitle 2"/>
          <p:cNvSpPr>
            <a:spLocks noGrp="1"/>
          </p:cNvSpPr>
          <p:nvPr>
            <p:ph type="subTitle" idx="1"/>
          </p:nvPr>
        </p:nvSpPr>
        <p:spPr>
          <a:xfrm>
            <a:off x="1371600" y="1828800"/>
            <a:ext cx="6400800" cy="3810000"/>
          </a:xfrm>
        </p:spPr>
        <p:txBody>
          <a:bodyPr/>
          <a:lstStyle/>
          <a:p>
            <a:r>
              <a:rPr lang="en-US" dirty="0" smtClean="0"/>
              <a:t>Use the crisscross rule!</a:t>
            </a:r>
            <a:endParaRPr lang="en-US" dirty="0"/>
          </a:p>
        </p:txBody>
      </p:sp>
      <p:pic>
        <p:nvPicPr>
          <p:cNvPr id="5122" name="Picture 2" descr="http://1.bp.blogspot.com/_5_Rh7NgrJ5E/TRsbei169nI/AAAAAAAAACY/oBdypNUcqiI/s1600/OxidationNumb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590800"/>
            <a:ext cx="4876800" cy="327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55442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990600"/>
            <a:ext cx="7772400" cy="1143000"/>
          </a:xfrm>
        </p:spPr>
        <p:txBody>
          <a:bodyPr/>
          <a:lstStyle/>
          <a:p>
            <a:pPr eaLnBrk="1" hangingPunct="1"/>
            <a:r>
              <a:rPr lang="en-US" sz="3600" smtClean="0">
                <a:latin typeface="Arial" charset="0"/>
              </a:rPr>
              <a:t>Example:  Aluminum Chloride</a:t>
            </a:r>
          </a:p>
        </p:txBody>
      </p:sp>
      <p:sp>
        <p:nvSpPr>
          <p:cNvPr id="25603" name="Text Box 3"/>
          <p:cNvSpPr txBox="1">
            <a:spLocks noChangeArrowheads="1"/>
          </p:cNvSpPr>
          <p:nvPr/>
        </p:nvSpPr>
        <p:spPr bwMode="auto">
          <a:xfrm>
            <a:off x="1116013" y="2249488"/>
            <a:ext cx="1233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pPr>
            <a:r>
              <a:rPr lang="en-US" sz="2400">
                <a:solidFill>
                  <a:srgbClr val="FF0000"/>
                </a:solidFill>
                <a:latin typeface="Arial" charset="0"/>
              </a:rPr>
              <a:t>Step 1: </a:t>
            </a:r>
            <a:endParaRPr lang="en-US" sz="2400">
              <a:solidFill>
                <a:srgbClr val="000000"/>
              </a:solidFill>
              <a:latin typeface="Arial" charset="0"/>
            </a:endParaRPr>
          </a:p>
        </p:txBody>
      </p:sp>
      <p:sp>
        <p:nvSpPr>
          <p:cNvPr id="72708" name="Rectangle 4"/>
          <p:cNvSpPr>
            <a:spLocks noChangeArrowheads="1"/>
          </p:cNvSpPr>
          <p:nvPr/>
        </p:nvSpPr>
        <p:spPr bwMode="auto">
          <a:xfrm>
            <a:off x="1100138" y="3200400"/>
            <a:ext cx="1149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400">
                <a:solidFill>
                  <a:srgbClr val="FF0000"/>
                </a:solidFill>
                <a:latin typeface="Arial" charset="0"/>
              </a:rPr>
              <a:t>Step 2:</a:t>
            </a:r>
            <a:endParaRPr lang="en-US" sz="4000" baseline="30000">
              <a:solidFill>
                <a:srgbClr val="FF0066"/>
              </a:solidFill>
              <a:latin typeface="Arial" charset="0"/>
            </a:endParaRPr>
          </a:p>
        </p:txBody>
      </p:sp>
      <p:sp>
        <p:nvSpPr>
          <p:cNvPr id="72709" name="Rectangle 5"/>
          <p:cNvSpPr>
            <a:spLocks noChangeArrowheads="1"/>
          </p:cNvSpPr>
          <p:nvPr/>
        </p:nvSpPr>
        <p:spPr bwMode="auto">
          <a:xfrm>
            <a:off x="1100138" y="4068763"/>
            <a:ext cx="1149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400">
                <a:solidFill>
                  <a:srgbClr val="FF0000"/>
                </a:solidFill>
                <a:latin typeface="Arial" charset="0"/>
              </a:rPr>
              <a:t>Step 3:</a:t>
            </a:r>
            <a:endParaRPr lang="en-US" sz="4000" baseline="30000">
              <a:solidFill>
                <a:srgbClr val="000000"/>
              </a:solidFill>
              <a:latin typeface="Arial" charset="0"/>
            </a:endParaRPr>
          </a:p>
        </p:txBody>
      </p:sp>
      <p:sp>
        <p:nvSpPr>
          <p:cNvPr id="72710" name="Text Box 6"/>
          <p:cNvSpPr txBox="1">
            <a:spLocks noChangeArrowheads="1"/>
          </p:cNvSpPr>
          <p:nvPr/>
        </p:nvSpPr>
        <p:spPr bwMode="auto">
          <a:xfrm>
            <a:off x="4462463" y="4175125"/>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pPr>
            <a:r>
              <a:rPr lang="en-US">
                <a:solidFill>
                  <a:srgbClr val="000000"/>
                </a:solidFill>
                <a:latin typeface="Arial" charset="0"/>
              </a:rPr>
              <a:t>1</a:t>
            </a:r>
          </a:p>
        </p:txBody>
      </p:sp>
      <p:sp>
        <p:nvSpPr>
          <p:cNvPr id="72711" name="Rectangle 7"/>
          <p:cNvSpPr>
            <a:spLocks noChangeArrowheads="1"/>
          </p:cNvSpPr>
          <p:nvPr/>
        </p:nvSpPr>
        <p:spPr bwMode="auto">
          <a:xfrm>
            <a:off x="7053263" y="4175125"/>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000">
                <a:solidFill>
                  <a:srgbClr val="000000"/>
                </a:solidFill>
                <a:latin typeface="Arial" charset="0"/>
              </a:rPr>
              <a:t>3</a:t>
            </a:r>
          </a:p>
        </p:txBody>
      </p:sp>
      <p:grpSp>
        <p:nvGrpSpPr>
          <p:cNvPr id="2" name="Group 26"/>
          <p:cNvGrpSpPr>
            <a:grpSpLocks/>
          </p:cNvGrpSpPr>
          <p:nvPr/>
        </p:nvGrpSpPr>
        <p:grpSpPr bwMode="auto">
          <a:xfrm>
            <a:off x="4635500" y="3505200"/>
            <a:ext cx="2590800" cy="685800"/>
            <a:chOff x="2496" y="2208"/>
            <a:chExt cx="1632" cy="432"/>
          </a:xfrm>
        </p:grpSpPr>
        <p:sp>
          <p:nvSpPr>
            <p:cNvPr id="25630" name="Line 8"/>
            <p:cNvSpPr>
              <a:spLocks noChangeShapeType="1"/>
            </p:cNvSpPr>
            <p:nvPr/>
          </p:nvSpPr>
          <p:spPr bwMode="auto">
            <a:xfrm>
              <a:off x="2496" y="2208"/>
              <a:ext cx="0" cy="14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000">
                <a:solidFill>
                  <a:srgbClr val="000000"/>
                </a:solidFill>
                <a:latin typeface="Onyx" pitchFamily="82" charset="0"/>
              </a:endParaRPr>
            </a:p>
          </p:txBody>
        </p:sp>
        <p:sp>
          <p:nvSpPr>
            <p:cNvPr id="25631" name="Line 9"/>
            <p:cNvSpPr>
              <a:spLocks noChangeShapeType="1"/>
            </p:cNvSpPr>
            <p:nvPr/>
          </p:nvSpPr>
          <p:spPr bwMode="auto">
            <a:xfrm>
              <a:off x="2496" y="2352"/>
              <a:ext cx="1632"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000">
                <a:solidFill>
                  <a:srgbClr val="000000"/>
                </a:solidFill>
                <a:latin typeface="Onyx" pitchFamily="82" charset="0"/>
              </a:endParaRPr>
            </a:p>
          </p:txBody>
        </p:sp>
        <p:sp>
          <p:nvSpPr>
            <p:cNvPr id="25632" name="Line 10"/>
            <p:cNvSpPr>
              <a:spLocks noChangeShapeType="1"/>
            </p:cNvSpPr>
            <p:nvPr/>
          </p:nvSpPr>
          <p:spPr bwMode="auto">
            <a:xfrm>
              <a:off x="4128" y="2352"/>
              <a:ext cx="0" cy="288"/>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000">
                <a:solidFill>
                  <a:srgbClr val="000000"/>
                </a:solidFill>
                <a:latin typeface="Onyx" pitchFamily="82" charset="0"/>
              </a:endParaRPr>
            </a:p>
          </p:txBody>
        </p:sp>
      </p:grpSp>
      <p:grpSp>
        <p:nvGrpSpPr>
          <p:cNvPr id="3" name="Group 25"/>
          <p:cNvGrpSpPr>
            <a:grpSpLocks/>
          </p:cNvGrpSpPr>
          <p:nvPr/>
        </p:nvGrpSpPr>
        <p:grpSpPr bwMode="auto">
          <a:xfrm>
            <a:off x="4711700" y="2895600"/>
            <a:ext cx="2590800" cy="1295400"/>
            <a:chOff x="2544" y="1824"/>
            <a:chExt cx="1632" cy="816"/>
          </a:xfrm>
        </p:grpSpPr>
        <p:sp>
          <p:nvSpPr>
            <p:cNvPr id="25626" name="Line 11"/>
            <p:cNvSpPr>
              <a:spLocks noChangeShapeType="1"/>
            </p:cNvSpPr>
            <p:nvPr/>
          </p:nvSpPr>
          <p:spPr bwMode="auto">
            <a:xfrm flipH="1" flipV="1">
              <a:off x="4176" y="1824"/>
              <a:ext cx="0" cy="14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000">
                <a:solidFill>
                  <a:srgbClr val="000000"/>
                </a:solidFill>
                <a:latin typeface="Onyx" pitchFamily="82" charset="0"/>
              </a:endParaRPr>
            </a:p>
          </p:txBody>
        </p:sp>
        <p:grpSp>
          <p:nvGrpSpPr>
            <p:cNvPr id="25627" name="Group 24"/>
            <p:cNvGrpSpPr>
              <a:grpSpLocks/>
            </p:cNvGrpSpPr>
            <p:nvPr/>
          </p:nvGrpSpPr>
          <p:grpSpPr bwMode="auto">
            <a:xfrm>
              <a:off x="2544" y="1824"/>
              <a:ext cx="1632" cy="816"/>
              <a:chOff x="2544" y="1824"/>
              <a:chExt cx="1632" cy="816"/>
            </a:xfrm>
          </p:grpSpPr>
          <p:sp>
            <p:nvSpPr>
              <p:cNvPr id="25628" name="Line 12"/>
              <p:cNvSpPr>
                <a:spLocks noChangeShapeType="1"/>
              </p:cNvSpPr>
              <p:nvPr/>
            </p:nvSpPr>
            <p:spPr bwMode="auto">
              <a:xfrm flipH="1">
                <a:off x="3024" y="1824"/>
                <a:ext cx="1152"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000">
                  <a:solidFill>
                    <a:srgbClr val="000000"/>
                  </a:solidFill>
                  <a:latin typeface="Onyx" pitchFamily="82" charset="0"/>
                </a:endParaRPr>
              </a:p>
            </p:txBody>
          </p:sp>
          <p:sp>
            <p:nvSpPr>
              <p:cNvPr id="25629" name="Line 13"/>
              <p:cNvSpPr>
                <a:spLocks noChangeShapeType="1"/>
              </p:cNvSpPr>
              <p:nvPr/>
            </p:nvSpPr>
            <p:spPr bwMode="auto">
              <a:xfrm flipH="1">
                <a:off x="2544" y="1824"/>
                <a:ext cx="480" cy="81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000">
                  <a:solidFill>
                    <a:srgbClr val="000000"/>
                  </a:solidFill>
                  <a:latin typeface="Onyx" pitchFamily="82" charset="0"/>
                </a:endParaRPr>
              </a:p>
            </p:txBody>
          </p:sp>
        </p:grpSp>
      </p:grpSp>
      <p:grpSp>
        <p:nvGrpSpPr>
          <p:cNvPr id="5" name="Group 34"/>
          <p:cNvGrpSpPr>
            <a:grpSpLocks/>
          </p:cNvGrpSpPr>
          <p:nvPr/>
        </p:nvGrpSpPr>
        <p:grpSpPr bwMode="auto">
          <a:xfrm>
            <a:off x="1143000" y="4708525"/>
            <a:ext cx="5181600" cy="717550"/>
            <a:chOff x="720" y="2966"/>
            <a:chExt cx="3264" cy="452"/>
          </a:xfrm>
        </p:grpSpPr>
        <p:sp>
          <p:nvSpPr>
            <p:cNvPr id="25624" name="Rectangle 14"/>
            <p:cNvSpPr>
              <a:spLocks noChangeArrowheads="1"/>
            </p:cNvSpPr>
            <p:nvPr/>
          </p:nvSpPr>
          <p:spPr bwMode="auto">
            <a:xfrm>
              <a:off x="720" y="2966"/>
              <a:ext cx="3165"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400">
                  <a:solidFill>
                    <a:srgbClr val="FF0000"/>
                  </a:solidFill>
                  <a:latin typeface="Arial" charset="0"/>
                </a:rPr>
                <a:t>Step 4:  </a:t>
              </a:r>
              <a:r>
                <a:rPr lang="en-US" sz="2400">
                  <a:solidFill>
                    <a:srgbClr val="000000"/>
                  </a:solidFill>
                  <a:latin typeface="Arial" charset="0"/>
                </a:rPr>
                <a:t>                                 </a:t>
              </a:r>
              <a:r>
                <a:rPr lang="en-US" sz="4000">
                  <a:solidFill>
                    <a:srgbClr val="000000"/>
                  </a:solidFill>
                  <a:latin typeface="Arial" charset="0"/>
                </a:rPr>
                <a:t>AlCl</a:t>
              </a:r>
              <a:endParaRPr lang="en-US" sz="4000" baseline="30000">
                <a:solidFill>
                  <a:srgbClr val="000000"/>
                </a:solidFill>
                <a:latin typeface="Arial" charset="0"/>
              </a:endParaRPr>
            </a:p>
          </p:txBody>
        </p:sp>
        <p:sp>
          <p:nvSpPr>
            <p:cNvPr id="25625" name="Rectangle 15"/>
            <p:cNvSpPr>
              <a:spLocks noChangeArrowheads="1"/>
            </p:cNvSpPr>
            <p:nvPr/>
          </p:nvSpPr>
          <p:spPr bwMode="auto">
            <a:xfrm>
              <a:off x="3779" y="3168"/>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000">
                  <a:solidFill>
                    <a:srgbClr val="000000"/>
                  </a:solidFill>
                  <a:latin typeface="Arial" charset="0"/>
                </a:rPr>
                <a:t>3</a:t>
              </a:r>
            </a:p>
          </p:txBody>
        </p:sp>
      </p:grpSp>
      <p:sp>
        <p:nvSpPr>
          <p:cNvPr id="25611" name="Text Box 16"/>
          <p:cNvSpPr txBox="1">
            <a:spLocks noChangeArrowheads="1"/>
          </p:cNvSpPr>
          <p:nvPr/>
        </p:nvSpPr>
        <p:spPr bwMode="auto">
          <a:xfrm>
            <a:off x="2843213" y="563563"/>
            <a:ext cx="32527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pPr>
            <a:r>
              <a:rPr lang="en-US" sz="3200">
                <a:solidFill>
                  <a:srgbClr val="000000"/>
                </a:solidFill>
                <a:latin typeface="Arial" charset="0"/>
              </a:rPr>
              <a:t>Criss-Cross Rule</a:t>
            </a:r>
          </a:p>
        </p:txBody>
      </p:sp>
      <p:sp>
        <p:nvSpPr>
          <p:cNvPr id="25612" name="AutoShape 17">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pPr fontAlgn="base">
              <a:spcBef>
                <a:spcPct val="0"/>
              </a:spcBef>
              <a:spcAft>
                <a:spcPct val="0"/>
              </a:spcAft>
            </a:pPr>
            <a:endParaRPr lang="en-US" sz="2000">
              <a:solidFill>
                <a:srgbClr val="000000"/>
              </a:solidFill>
              <a:latin typeface="Onyx" pitchFamily="82" charset="0"/>
            </a:endParaRPr>
          </a:p>
        </p:txBody>
      </p:sp>
      <p:sp>
        <p:nvSpPr>
          <p:cNvPr id="72724" name="Rectangle 20"/>
          <p:cNvSpPr>
            <a:spLocks noChangeArrowheads="1"/>
          </p:cNvSpPr>
          <p:nvPr/>
        </p:nvSpPr>
        <p:spPr bwMode="auto">
          <a:xfrm>
            <a:off x="3911600" y="3032125"/>
            <a:ext cx="3198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4000">
                <a:solidFill>
                  <a:srgbClr val="000000"/>
                </a:solidFill>
                <a:latin typeface="Arial" charset="0"/>
              </a:rPr>
              <a:t>Al		     Cl</a:t>
            </a:r>
            <a:endParaRPr lang="en-US" sz="4000">
              <a:solidFill>
                <a:srgbClr val="FF0066"/>
              </a:solidFill>
              <a:latin typeface="Arial" charset="0"/>
            </a:endParaRPr>
          </a:p>
        </p:txBody>
      </p:sp>
      <p:sp>
        <p:nvSpPr>
          <p:cNvPr id="72725" name="Rectangle 21"/>
          <p:cNvSpPr>
            <a:spLocks noChangeArrowheads="1"/>
          </p:cNvSpPr>
          <p:nvPr/>
        </p:nvSpPr>
        <p:spPr bwMode="auto">
          <a:xfrm>
            <a:off x="3951288" y="3870325"/>
            <a:ext cx="31988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4000">
                <a:solidFill>
                  <a:srgbClr val="000000"/>
                </a:solidFill>
                <a:latin typeface="Arial" charset="0"/>
              </a:rPr>
              <a:t>Al		     Cl</a:t>
            </a:r>
            <a:endParaRPr lang="en-US" sz="4000">
              <a:solidFill>
                <a:srgbClr val="FF0066"/>
              </a:solidFill>
              <a:latin typeface="Arial" charset="0"/>
            </a:endParaRPr>
          </a:p>
        </p:txBody>
      </p:sp>
      <p:sp>
        <p:nvSpPr>
          <p:cNvPr id="72726" name="Text Box 22"/>
          <p:cNvSpPr txBox="1">
            <a:spLocks noChangeArrowheads="1"/>
          </p:cNvSpPr>
          <p:nvPr/>
        </p:nvSpPr>
        <p:spPr bwMode="auto">
          <a:xfrm>
            <a:off x="4391025" y="3032125"/>
            <a:ext cx="473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pPr>
            <a:r>
              <a:rPr lang="en-US">
                <a:solidFill>
                  <a:srgbClr val="3333CC"/>
                </a:solidFill>
                <a:latin typeface="Arial" charset="0"/>
              </a:rPr>
              <a:t>3+</a:t>
            </a:r>
          </a:p>
        </p:txBody>
      </p:sp>
      <p:sp>
        <p:nvSpPr>
          <p:cNvPr id="72727" name="Text Box 23"/>
          <p:cNvSpPr txBox="1">
            <a:spLocks noChangeArrowheads="1"/>
          </p:cNvSpPr>
          <p:nvPr/>
        </p:nvSpPr>
        <p:spPr bwMode="auto">
          <a:xfrm>
            <a:off x="6981825" y="3048000"/>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pPr>
            <a:r>
              <a:rPr lang="en-US">
                <a:solidFill>
                  <a:srgbClr val="FF0000"/>
                </a:solidFill>
                <a:latin typeface="Arial" charset="0"/>
              </a:rPr>
              <a:t>1-</a:t>
            </a:r>
          </a:p>
        </p:txBody>
      </p:sp>
      <p:sp>
        <p:nvSpPr>
          <p:cNvPr id="72732" name="AutoShape 28"/>
          <p:cNvSpPr>
            <a:spLocks/>
          </p:cNvSpPr>
          <p:nvPr/>
        </p:nvSpPr>
        <p:spPr bwMode="auto">
          <a:xfrm rot="-5400000">
            <a:off x="5473700" y="2971800"/>
            <a:ext cx="304800" cy="3352800"/>
          </a:xfrm>
          <a:prstGeom prst="leftBrace">
            <a:avLst>
              <a:gd name="adj1" fmla="val 91667"/>
              <a:gd name="adj2" fmla="val 451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a:solidFill>
                <a:srgbClr val="000000"/>
              </a:solidFill>
              <a:latin typeface="Onyx" pitchFamily="82" charset="0"/>
            </a:endParaRPr>
          </a:p>
        </p:txBody>
      </p:sp>
      <p:sp>
        <p:nvSpPr>
          <p:cNvPr id="72734" name="Text Box 30"/>
          <p:cNvSpPr txBox="1">
            <a:spLocks noChangeArrowheads="1"/>
          </p:cNvSpPr>
          <p:nvPr/>
        </p:nvSpPr>
        <p:spPr bwMode="auto">
          <a:xfrm>
            <a:off x="457200" y="2678113"/>
            <a:ext cx="2233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pPr>
            <a:r>
              <a:rPr lang="en-US" sz="1400">
                <a:solidFill>
                  <a:srgbClr val="808080"/>
                </a:solidFill>
                <a:latin typeface="Arial" charset="0"/>
              </a:rPr>
              <a:t>write out name with space</a:t>
            </a:r>
          </a:p>
        </p:txBody>
      </p:sp>
      <p:sp>
        <p:nvSpPr>
          <p:cNvPr id="72735" name="Text Box 31"/>
          <p:cNvSpPr txBox="1">
            <a:spLocks noChangeArrowheads="1"/>
          </p:cNvSpPr>
          <p:nvPr/>
        </p:nvSpPr>
        <p:spPr bwMode="auto">
          <a:xfrm>
            <a:off x="217488" y="3657600"/>
            <a:ext cx="2982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pPr>
            <a:r>
              <a:rPr lang="en-US" sz="1400">
                <a:solidFill>
                  <a:srgbClr val="808080"/>
                </a:solidFill>
                <a:latin typeface="Arial" charset="0"/>
              </a:rPr>
              <a:t>write symbols &amp; charge of elements</a:t>
            </a:r>
          </a:p>
        </p:txBody>
      </p:sp>
      <p:sp>
        <p:nvSpPr>
          <p:cNvPr id="72736" name="Text Box 32"/>
          <p:cNvSpPr txBox="1">
            <a:spLocks noChangeArrowheads="1"/>
          </p:cNvSpPr>
          <p:nvPr/>
        </p:nvSpPr>
        <p:spPr bwMode="auto">
          <a:xfrm>
            <a:off x="304800" y="4495800"/>
            <a:ext cx="2795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pPr>
            <a:r>
              <a:rPr lang="en-US" sz="1400">
                <a:solidFill>
                  <a:srgbClr val="808080"/>
                </a:solidFill>
                <a:latin typeface="Arial" charset="0"/>
              </a:rPr>
              <a:t>criss-cross charges as subsrcipts</a:t>
            </a:r>
          </a:p>
        </p:txBody>
      </p:sp>
      <p:sp>
        <p:nvSpPr>
          <p:cNvPr id="72737" name="Text Box 33"/>
          <p:cNvSpPr txBox="1">
            <a:spLocks noChangeArrowheads="1"/>
          </p:cNvSpPr>
          <p:nvPr/>
        </p:nvSpPr>
        <p:spPr bwMode="auto">
          <a:xfrm>
            <a:off x="533400" y="5334000"/>
            <a:ext cx="20653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algn="ctr" eaLnBrk="1" fontAlgn="base" hangingPunct="1">
              <a:spcBef>
                <a:spcPct val="0"/>
              </a:spcBef>
              <a:spcAft>
                <a:spcPct val="0"/>
              </a:spcAft>
            </a:pPr>
            <a:r>
              <a:rPr lang="en-US" sz="1400">
                <a:solidFill>
                  <a:srgbClr val="808080"/>
                </a:solidFill>
                <a:latin typeface="Arial" charset="0"/>
              </a:rPr>
              <a:t>combine as formula unit</a:t>
            </a:r>
          </a:p>
          <a:p>
            <a:pPr algn="ctr" eaLnBrk="1" fontAlgn="base" hangingPunct="1">
              <a:spcBef>
                <a:spcPct val="0"/>
              </a:spcBef>
              <a:spcAft>
                <a:spcPct val="0"/>
              </a:spcAft>
            </a:pPr>
            <a:r>
              <a:rPr lang="en-US" sz="1400">
                <a:solidFill>
                  <a:srgbClr val="4D4D4D"/>
                </a:solidFill>
                <a:latin typeface="Arial" charset="0"/>
              </a:rPr>
              <a:t>(“1” is never shown)</a:t>
            </a:r>
          </a:p>
        </p:txBody>
      </p:sp>
      <p:pic>
        <p:nvPicPr>
          <p:cNvPr id="72740" name="Picture 36" descr="Aluminium-trichloride-3D-structures"/>
          <p:cNvPicPr>
            <a:picLocks noChangeAspect="1" noChangeArrowheads="1"/>
          </p:cNvPicPr>
          <p:nvPr/>
        </p:nvPicPr>
        <p:blipFill>
          <a:blip r:embed="rId4">
            <a:extLst>
              <a:ext uri="{28A0092B-C50C-407E-A947-70E740481C1C}">
                <a14:useLocalDpi xmlns:a14="http://schemas.microsoft.com/office/drawing/2010/main" val="0"/>
              </a:ext>
            </a:extLst>
          </a:blip>
          <a:srcRect l="72446" t="15881" r="8455" b="29031"/>
          <a:stretch>
            <a:fillRect/>
          </a:stretch>
        </p:blipFill>
        <p:spPr bwMode="auto">
          <a:xfrm>
            <a:off x="5078413" y="5468938"/>
            <a:ext cx="119221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9962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727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72708"/>
                                        </p:tgtEl>
                                        <p:attrNameLst>
                                          <p:attrName>style.visibility</p:attrName>
                                        </p:attrNameLst>
                                      </p:cBhvr>
                                      <p:to>
                                        <p:strVal val="visible"/>
                                      </p:to>
                                    </p:set>
                                    <p:anim calcmode="lin" valueType="num">
                                      <p:cBhvr additive="base">
                                        <p:cTn id="11" dur="500" fill="hold"/>
                                        <p:tgtEl>
                                          <p:spTgt spid="72708"/>
                                        </p:tgtEl>
                                        <p:attrNameLst>
                                          <p:attrName>ppt_x</p:attrName>
                                        </p:attrNameLst>
                                      </p:cBhvr>
                                      <p:tavLst>
                                        <p:tav tm="0">
                                          <p:val>
                                            <p:strVal val="#ppt_x"/>
                                          </p:val>
                                        </p:tav>
                                        <p:tav tm="100000">
                                          <p:val>
                                            <p:strVal val="#ppt_x"/>
                                          </p:val>
                                        </p:tav>
                                      </p:tavLst>
                                    </p:anim>
                                    <p:anim calcmode="lin" valueType="num">
                                      <p:cBhvr additive="base">
                                        <p:cTn id="12" dur="500" fill="hold"/>
                                        <p:tgtEl>
                                          <p:spTgt spid="72708"/>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72735"/>
                                        </p:tgtEl>
                                        <p:attrNameLst>
                                          <p:attrName>style.visibility</p:attrName>
                                        </p:attrNameLst>
                                      </p:cBhvr>
                                      <p:to>
                                        <p:strVal val="visible"/>
                                      </p:to>
                                    </p:set>
                                  </p:childTnLst>
                                </p:cTn>
                              </p:par>
                              <p:par>
                                <p:cTn id="16" presetID="22" presetClass="entr" presetSubtype="8" fill="hold" grpId="0" nodeType="withEffect">
                                  <p:stCondLst>
                                    <p:cond delay="1000"/>
                                  </p:stCondLst>
                                  <p:childTnLst>
                                    <p:set>
                                      <p:cBhvr>
                                        <p:cTn id="17" dur="1" fill="hold">
                                          <p:stCondLst>
                                            <p:cond delay="0"/>
                                          </p:stCondLst>
                                        </p:cTn>
                                        <p:tgtEl>
                                          <p:spTgt spid="72724"/>
                                        </p:tgtEl>
                                        <p:attrNameLst>
                                          <p:attrName>style.visibility</p:attrName>
                                        </p:attrNameLst>
                                      </p:cBhvr>
                                      <p:to>
                                        <p:strVal val="visible"/>
                                      </p:to>
                                    </p:set>
                                    <p:animEffect transition="in" filter="wipe(left)">
                                      <p:cBhvr>
                                        <p:cTn id="18" dur="3000"/>
                                        <p:tgtEl>
                                          <p:spTgt spid="7272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2726"/>
                                        </p:tgtEl>
                                        <p:attrNameLst>
                                          <p:attrName>style.visibility</p:attrName>
                                        </p:attrNameLst>
                                      </p:cBhvr>
                                      <p:to>
                                        <p:strVal val="visible"/>
                                      </p:to>
                                    </p:set>
                                    <p:anim calcmode="lin" valueType="num">
                                      <p:cBhvr additive="base">
                                        <p:cTn id="23" dur="500" fill="hold"/>
                                        <p:tgtEl>
                                          <p:spTgt spid="72726"/>
                                        </p:tgtEl>
                                        <p:attrNameLst>
                                          <p:attrName>ppt_x</p:attrName>
                                        </p:attrNameLst>
                                      </p:cBhvr>
                                      <p:tavLst>
                                        <p:tav tm="0">
                                          <p:val>
                                            <p:strVal val="1+#ppt_w/2"/>
                                          </p:val>
                                        </p:tav>
                                        <p:tav tm="100000">
                                          <p:val>
                                            <p:strVal val="#ppt_x"/>
                                          </p:val>
                                        </p:tav>
                                      </p:tavLst>
                                    </p:anim>
                                    <p:anim calcmode="lin" valueType="num">
                                      <p:cBhvr additive="base">
                                        <p:cTn id="24" dur="500" fill="hold"/>
                                        <p:tgtEl>
                                          <p:spTgt spid="72726"/>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2727"/>
                                        </p:tgtEl>
                                        <p:attrNameLst>
                                          <p:attrName>style.visibility</p:attrName>
                                        </p:attrNameLst>
                                      </p:cBhvr>
                                      <p:to>
                                        <p:strVal val="visible"/>
                                      </p:to>
                                    </p:set>
                                    <p:anim calcmode="lin" valueType="num">
                                      <p:cBhvr additive="base">
                                        <p:cTn id="29" dur="500" fill="hold"/>
                                        <p:tgtEl>
                                          <p:spTgt spid="72727"/>
                                        </p:tgtEl>
                                        <p:attrNameLst>
                                          <p:attrName>ppt_x</p:attrName>
                                        </p:attrNameLst>
                                      </p:cBhvr>
                                      <p:tavLst>
                                        <p:tav tm="0">
                                          <p:val>
                                            <p:strVal val="#ppt_x"/>
                                          </p:val>
                                        </p:tav>
                                        <p:tav tm="100000">
                                          <p:val>
                                            <p:strVal val="#ppt_x"/>
                                          </p:val>
                                        </p:tav>
                                      </p:tavLst>
                                    </p:anim>
                                    <p:anim calcmode="lin" valueType="num">
                                      <p:cBhvr additive="base">
                                        <p:cTn id="30" dur="500" fill="hold"/>
                                        <p:tgtEl>
                                          <p:spTgt spid="72727"/>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2709"/>
                                        </p:tgtEl>
                                        <p:attrNameLst>
                                          <p:attrName>style.visibility</p:attrName>
                                        </p:attrNameLst>
                                      </p:cBhvr>
                                      <p:to>
                                        <p:strVal val="visible"/>
                                      </p:to>
                                    </p:set>
                                    <p:anim calcmode="lin" valueType="num">
                                      <p:cBhvr additive="base">
                                        <p:cTn id="35" dur="500" fill="hold"/>
                                        <p:tgtEl>
                                          <p:spTgt spid="72709"/>
                                        </p:tgtEl>
                                        <p:attrNameLst>
                                          <p:attrName>ppt_x</p:attrName>
                                        </p:attrNameLst>
                                      </p:cBhvr>
                                      <p:tavLst>
                                        <p:tav tm="0">
                                          <p:val>
                                            <p:strVal val="#ppt_x"/>
                                          </p:val>
                                        </p:tav>
                                        <p:tav tm="100000">
                                          <p:val>
                                            <p:strVal val="#ppt_x"/>
                                          </p:val>
                                        </p:tav>
                                      </p:tavLst>
                                    </p:anim>
                                    <p:anim calcmode="lin" valueType="num">
                                      <p:cBhvr additive="base">
                                        <p:cTn id="36" dur="500" fill="hold"/>
                                        <p:tgtEl>
                                          <p:spTgt spid="72709"/>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500"/>
                            </p:stCondLst>
                            <p:childTnLst>
                              <p:par>
                                <p:cTn id="38" presetID="1" presetClass="entr" presetSubtype="0" fill="hold" grpId="0" nodeType="afterEffect">
                                  <p:stCondLst>
                                    <p:cond delay="1500"/>
                                  </p:stCondLst>
                                  <p:childTnLst>
                                    <p:set>
                                      <p:cBhvr>
                                        <p:cTn id="39" dur="1" fill="hold">
                                          <p:stCondLst>
                                            <p:cond delay="0"/>
                                          </p:stCondLst>
                                        </p:cTn>
                                        <p:tgtEl>
                                          <p:spTgt spid="72736"/>
                                        </p:tgtEl>
                                        <p:attrNameLst>
                                          <p:attrName>style.visibility</p:attrName>
                                        </p:attrNameLst>
                                      </p:cBhvr>
                                      <p:to>
                                        <p:strVal val="visible"/>
                                      </p:to>
                                    </p:set>
                                  </p:childTnLst>
                                </p:cTn>
                              </p:par>
                            </p:childTnLst>
                          </p:cTn>
                        </p:par>
                        <p:par>
                          <p:cTn id="40" fill="hold" nodeType="afterGroup">
                            <p:stCondLst>
                              <p:cond delay="2000"/>
                            </p:stCondLst>
                            <p:childTnLst>
                              <p:par>
                                <p:cTn id="41" presetID="2" presetClass="entr" presetSubtype="8" fill="hold" grpId="0" nodeType="afterEffect">
                                  <p:stCondLst>
                                    <p:cond delay="2000"/>
                                  </p:stCondLst>
                                  <p:childTnLst>
                                    <p:set>
                                      <p:cBhvr>
                                        <p:cTn id="42" dur="1" fill="hold">
                                          <p:stCondLst>
                                            <p:cond delay="0"/>
                                          </p:stCondLst>
                                        </p:cTn>
                                        <p:tgtEl>
                                          <p:spTgt spid="72725"/>
                                        </p:tgtEl>
                                        <p:attrNameLst>
                                          <p:attrName>style.visibility</p:attrName>
                                        </p:attrNameLst>
                                      </p:cBhvr>
                                      <p:to>
                                        <p:strVal val="visible"/>
                                      </p:to>
                                    </p:set>
                                    <p:anim calcmode="lin" valueType="num">
                                      <p:cBhvr additive="base">
                                        <p:cTn id="43" dur="500" fill="hold"/>
                                        <p:tgtEl>
                                          <p:spTgt spid="72725"/>
                                        </p:tgtEl>
                                        <p:attrNameLst>
                                          <p:attrName>ppt_x</p:attrName>
                                        </p:attrNameLst>
                                      </p:cBhvr>
                                      <p:tavLst>
                                        <p:tav tm="0">
                                          <p:val>
                                            <p:strVal val="0-#ppt_w/2"/>
                                          </p:val>
                                        </p:tav>
                                        <p:tav tm="100000">
                                          <p:val>
                                            <p:strVal val="#ppt_x"/>
                                          </p:val>
                                        </p:tav>
                                      </p:tavLst>
                                    </p:anim>
                                    <p:anim calcmode="lin" valueType="num">
                                      <p:cBhvr additive="base">
                                        <p:cTn id="44" dur="500" fill="hold"/>
                                        <p:tgtEl>
                                          <p:spTgt spid="72725"/>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4500"/>
                            </p:stCondLst>
                            <p:childTnLst>
                              <p:par>
                                <p:cTn id="46" presetID="9" presetClass="exit" presetSubtype="0" fill="hold" grpId="1" nodeType="afterEffect">
                                  <p:stCondLst>
                                    <p:cond delay="1500"/>
                                  </p:stCondLst>
                                  <p:childTnLst>
                                    <p:animEffect transition="out" filter="dissolve">
                                      <p:cBhvr>
                                        <p:cTn id="47" dur="2000"/>
                                        <p:tgtEl>
                                          <p:spTgt spid="72726"/>
                                        </p:tgtEl>
                                      </p:cBhvr>
                                    </p:animEffect>
                                    <p:set>
                                      <p:cBhvr>
                                        <p:cTn id="48" dur="1" fill="hold">
                                          <p:stCondLst>
                                            <p:cond delay="1999"/>
                                          </p:stCondLst>
                                        </p:cTn>
                                        <p:tgtEl>
                                          <p:spTgt spid="72726"/>
                                        </p:tgtEl>
                                        <p:attrNameLst>
                                          <p:attrName>style.visibility</p:attrName>
                                        </p:attrNameLst>
                                      </p:cBhvr>
                                      <p:to>
                                        <p:strVal val="hidden"/>
                                      </p:to>
                                    </p:set>
                                  </p:childTnLst>
                                </p:cTn>
                              </p:par>
                              <p:par>
                                <p:cTn id="49" presetID="9" presetClass="entr" presetSubtype="0" fill="hold" nodeType="with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dissolve">
                                      <p:cBhvr>
                                        <p:cTn id="51" dur="500"/>
                                        <p:tgtEl>
                                          <p:spTgt spid="2"/>
                                        </p:tgtEl>
                                      </p:cBhvr>
                                    </p:animEffect>
                                  </p:childTnLst>
                                </p:cTn>
                              </p:par>
                            </p:childTnLst>
                          </p:cTn>
                        </p:par>
                        <p:par>
                          <p:cTn id="52" fill="hold" nodeType="afterGroup">
                            <p:stCondLst>
                              <p:cond delay="8000"/>
                            </p:stCondLst>
                            <p:childTnLst>
                              <p:par>
                                <p:cTn id="53" presetID="9" presetClass="entr" presetSubtype="0" fill="hold" grpId="0" nodeType="afterEffect">
                                  <p:stCondLst>
                                    <p:cond delay="0"/>
                                  </p:stCondLst>
                                  <p:childTnLst>
                                    <p:set>
                                      <p:cBhvr>
                                        <p:cTn id="54" dur="1" fill="hold">
                                          <p:stCondLst>
                                            <p:cond delay="0"/>
                                          </p:stCondLst>
                                        </p:cTn>
                                        <p:tgtEl>
                                          <p:spTgt spid="72711"/>
                                        </p:tgtEl>
                                        <p:attrNameLst>
                                          <p:attrName>style.visibility</p:attrName>
                                        </p:attrNameLst>
                                      </p:cBhvr>
                                      <p:to>
                                        <p:strVal val="visible"/>
                                      </p:to>
                                    </p:set>
                                    <p:animEffect transition="in" filter="dissolve">
                                      <p:cBhvr>
                                        <p:cTn id="55" dur="500"/>
                                        <p:tgtEl>
                                          <p:spTgt spid="72711"/>
                                        </p:tgtEl>
                                      </p:cBhvr>
                                    </p:animEffect>
                                  </p:childTnLst>
                                </p:cTn>
                              </p:par>
                            </p:childTnLst>
                          </p:cTn>
                        </p:par>
                        <p:par>
                          <p:cTn id="56" fill="hold" nodeType="afterGroup">
                            <p:stCondLst>
                              <p:cond delay="8500"/>
                            </p:stCondLst>
                            <p:childTnLst>
                              <p:par>
                                <p:cTn id="57" presetID="9" presetClass="exit" presetSubtype="0" fill="hold" nodeType="afterEffect">
                                  <p:stCondLst>
                                    <p:cond delay="0"/>
                                  </p:stCondLst>
                                  <p:childTnLst>
                                    <p:animEffect transition="out" filter="dissolve">
                                      <p:cBhvr>
                                        <p:cTn id="58" dur="3000"/>
                                        <p:tgtEl>
                                          <p:spTgt spid="2"/>
                                        </p:tgtEl>
                                      </p:cBhvr>
                                    </p:animEffect>
                                    <p:set>
                                      <p:cBhvr>
                                        <p:cTn id="59" dur="1" fill="hold">
                                          <p:stCondLst>
                                            <p:cond delay="2999"/>
                                          </p:stCondLst>
                                        </p:cTn>
                                        <p:tgtEl>
                                          <p:spTgt spid="2"/>
                                        </p:tgtEl>
                                        <p:attrNameLst>
                                          <p:attrName>style.visibility</p:attrName>
                                        </p:attrNameLst>
                                      </p:cBhvr>
                                      <p:to>
                                        <p:strVal val="hidden"/>
                                      </p:to>
                                    </p:set>
                                  </p:childTnLst>
                                </p:cTn>
                              </p:par>
                              <p:par>
                                <p:cTn id="60" presetID="9" presetClass="exit" presetSubtype="0" fill="hold" grpId="1" nodeType="withEffect">
                                  <p:stCondLst>
                                    <p:cond delay="0"/>
                                  </p:stCondLst>
                                  <p:childTnLst>
                                    <p:animEffect transition="out" filter="dissolve">
                                      <p:cBhvr>
                                        <p:cTn id="61" dur="2000"/>
                                        <p:tgtEl>
                                          <p:spTgt spid="72727"/>
                                        </p:tgtEl>
                                      </p:cBhvr>
                                    </p:animEffect>
                                    <p:set>
                                      <p:cBhvr>
                                        <p:cTn id="62" dur="1" fill="hold">
                                          <p:stCondLst>
                                            <p:cond delay="1999"/>
                                          </p:stCondLst>
                                        </p:cTn>
                                        <p:tgtEl>
                                          <p:spTgt spid="72727"/>
                                        </p:tgtEl>
                                        <p:attrNameLst>
                                          <p:attrName>style.visibility</p:attrName>
                                        </p:attrNameLst>
                                      </p:cBhvr>
                                      <p:to>
                                        <p:strVal val="hidden"/>
                                      </p:to>
                                    </p:set>
                                  </p:childTnLst>
                                </p:cTn>
                              </p:par>
                              <p:par>
                                <p:cTn id="63" presetID="9"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dissolve">
                                      <p:cBhvr>
                                        <p:cTn id="65" dur="1000"/>
                                        <p:tgtEl>
                                          <p:spTgt spid="3"/>
                                        </p:tgtEl>
                                      </p:cBhvr>
                                    </p:animEffect>
                                  </p:childTnLst>
                                </p:cTn>
                              </p:par>
                            </p:childTnLst>
                          </p:cTn>
                        </p:par>
                        <p:par>
                          <p:cTn id="66" fill="hold" nodeType="afterGroup">
                            <p:stCondLst>
                              <p:cond delay="11500"/>
                            </p:stCondLst>
                            <p:childTnLst>
                              <p:par>
                                <p:cTn id="67" presetID="9" presetClass="entr" presetSubtype="0" fill="hold" grpId="0" nodeType="afterEffect">
                                  <p:stCondLst>
                                    <p:cond delay="0"/>
                                  </p:stCondLst>
                                  <p:childTnLst>
                                    <p:set>
                                      <p:cBhvr>
                                        <p:cTn id="68" dur="1" fill="hold">
                                          <p:stCondLst>
                                            <p:cond delay="0"/>
                                          </p:stCondLst>
                                        </p:cTn>
                                        <p:tgtEl>
                                          <p:spTgt spid="72710"/>
                                        </p:tgtEl>
                                        <p:attrNameLst>
                                          <p:attrName>style.visibility</p:attrName>
                                        </p:attrNameLst>
                                      </p:cBhvr>
                                      <p:to>
                                        <p:strVal val="visible"/>
                                      </p:to>
                                    </p:set>
                                    <p:animEffect transition="in" filter="dissolve">
                                      <p:cBhvr>
                                        <p:cTn id="69" dur="500"/>
                                        <p:tgtEl>
                                          <p:spTgt spid="72710"/>
                                        </p:tgtEl>
                                      </p:cBhvr>
                                    </p:animEffect>
                                  </p:childTnLst>
                                </p:cTn>
                              </p:par>
                            </p:childTnLst>
                          </p:cTn>
                        </p:par>
                        <p:par>
                          <p:cTn id="70" fill="hold" nodeType="afterGroup">
                            <p:stCondLst>
                              <p:cond delay="12000"/>
                            </p:stCondLst>
                            <p:childTnLst>
                              <p:par>
                                <p:cTn id="71" presetID="9" presetClass="exit" presetSubtype="0" fill="hold" nodeType="afterEffect">
                                  <p:stCondLst>
                                    <p:cond delay="0"/>
                                  </p:stCondLst>
                                  <p:childTnLst>
                                    <p:animEffect transition="out" filter="dissolve">
                                      <p:cBhvr>
                                        <p:cTn id="72" dur="3000"/>
                                        <p:tgtEl>
                                          <p:spTgt spid="3"/>
                                        </p:tgtEl>
                                      </p:cBhvr>
                                    </p:animEffect>
                                    <p:set>
                                      <p:cBhvr>
                                        <p:cTn id="73" dur="1" fill="hold">
                                          <p:stCondLst>
                                            <p:cond delay="2999"/>
                                          </p:stCondLst>
                                        </p:cTn>
                                        <p:tgtEl>
                                          <p:spTgt spid="3"/>
                                        </p:tgtEl>
                                        <p:attrNameLst>
                                          <p:attrName>style.visibility</p:attrName>
                                        </p:attrNameLst>
                                      </p:cBhvr>
                                      <p:to>
                                        <p:strVal val="hidden"/>
                                      </p:to>
                                    </p:set>
                                  </p:childTnLst>
                                </p:cTn>
                              </p:par>
                            </p:childTnLst>
                          </p:cTn>
                        </p:par>
                        <p:par>
                          <p:cTn id="74" fill="hold" nodeType="afterGroup">
                            <p:stCondLst>
                              <p:cond delay="15000"/>
                            </p:stCondLst>
                            <p:childTnLst>
                              <p:par>
                                <p:cTn id="75" presetID="55" presetClass="entr" presetSubtype="0" fill="hold" grpId="0" nodeType="afterEffect">
                                  <p:stCondLst>
                                    <p:cond delay="0"/>
                                  </p:stCondLst>
                                  <p:childTnLst>
                                    <p:set>
                                      <p:cBhvr>
                                        <p:cTn id="76" dur="1" fill="hold">
                                          <p:stCondLst>
                                            <p:cond delay="0"/>
                                          </p:stCondLst>
                                        </p:cTn>
                                        <p:tgtEl>
                                          <p:spTgt spid="72732"/>
                                        </p:tgtEl>
                                        <p:attrNameLst>
                                          <p:attrName>style.visibility</p:attrName>
                                        </p:attrNameLst>
                                      </p:cBhvr>
                                      <p:to>
                                        <p:strVal val="visible"/>
                                      </p:to>
                                    </p:set>
                                    <p:anim calcmode="lin" valueType="num">
                                      <p:cBhvr>
                                        <p:cTn id="77" dur="1000" fill="hold"/>
                                        <p:tgtEl>
                                          <p:spTgt spid="72732"/>
                                        </p:tgtEl>
                                        <p:attrNameLst>
                                          <p:attrName>ppt_w</p:attrName>
                                        </p:attrNameLst>
                                      </p:cBhvr>
                                      <p:tavLst>
                                        <p:tav tm="0">
                                          <p:val>
                                            <p:strVal val="#ppt_w*0.70"/>
                                          </p:val>
                                        </p:tav>
                                        <p:tav tm="100000">
                                          <p:val>
                                            <p:strVal val="#ppt_w"/>
                                          </p:val>
                                        </p:tav>
                                      </p:tavLst>
                                    </p:anim>
                                    <p:anim calcmode="lin" valueType="num">
                                      <p:cBhvr>
                                        <p:cTn id="78" dur="1000" fill="hold"/>
                                        <p:tgtEl>
                                          <p:spTgt spid="72732"/>
                                        </p:tgtEl>
                                        <p:attrNameLst>
                                          <p:attrName>ppt_h</p:attrName>
                                        </p:attrNameLst>
                                      </p:cBhvr>
                                      <p:tavLst>
                                        <p:tav tm="0">
                                          <p:val>
                                            <p:strVal val="#ppt_h"/>
                                          </p:val>
                                        </p:tav>
                                        <p:tav tm="100000">
                                          <p:val>
                                            <p:strVal val="#ppt_h"/>
                                          </p:val>
                                        </p:tav>
                                      </p:tavLst>
                                    </p:anim>
                                    <p:animEffect transition="in" filter="fade">
                                      <p:cBhvr>
                                        <p:cTn id="79" dur="1000"/>
                                        <p:tgtEl>
                                          <p:spTgt spid="72732"/>
                                        </p:tgtEl>
                                      </p:cBhvr>
                                    </p:animEffect>
                                  </p:childTnLst>
                                </p:cTn>
                              </p:par>
                            </p:childTnLst>
                          </p:cTn>
                        </p:par>
                        <p:par>
                          <p:cTn id="80" fill="hold" nodeType="afterGroup">
                            <p:stCondLst>
                              <p:cond delay="16000"/>
                            </p:stCondLst>
                            <p:childTnLst>
                              <p:par>
                                <p:cTn id="81" presetID="10" presetClass="entr" presetSubtype="0"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fade">
                                      <p:cBhvr>
                                        <p:cTn id="83" dur="2000"/>
                                        <p:tgtEl>
                                          <p:spTgt spid="5"/>
                                        </p:tgtEl>
                                      </p:cBhvr>
                                    </p:animEffect>
                                  </p:childTnLst>
                                </p:cTn>
                              </p:par>
                            </p:childTnLst>
                          </p:cTn>
                        </p:par>
                        <p:par>
                          <p:cTn id="84" fill="hold" nodeType="afterGroup">
                            <p:stCondLst>
                              <p:cond delay="18000"/>
                            </p:stCondLst>
                            <p:childTnLst>
                              <p:par>
                                <p:cTn id="85" presetID="10" presetClass="entr" presetSubtype="0" fill="hold" grpId="0" nodeType="afterEffect">
                                  <p:stCondLst>
                                    <p:cond delay="0"/>
                                  </p:stCondLst>
                                  <p:childTnLst>
                                    <p:set>
                                      <p:cBhvr>
                                        <p:cTn id="86" dur="1" fill="hold">
                                          <p:stCondLst>
                                            <p:cond delay="0"/>
                                          </p:stCondLst>
                                        </p:cTn>
                                        <p:tgtEl>
                                          <p:spTgt spid="72737"/>
                                        </p:tgtEl>
                                        <p:attrNameLst>
                                          <p:attrName>style.visibility</p:attrName>
                                        </p:attrNameLst>
                                      </p:cBhvr>
                                      <p:to>
                                        <p:strVal val="visible"/>
                                      </p:to>
                                    </p:set>
                                    <p:animEffect transition="in" filter="fade">
                                      <p:cBhvr>
                                        <p:cTn id="87" dur="2000"/>
                                        <p:tgtEl>
                                          <p:spTgt spid="72737"/>
                                        </p:tgtEl>
                                      </p:cBhvr>
                                    </p:animEffect>
                                  </p:childTnLst>
                                </p:cTn>
                              </p:par>
                            </p:childTnLst>
                          </p:cTn>
                        </p:par>
                        <p:par>
                          <p:cTn id="88" fill="hold" nodeType="afterGroup">
                            <p:stCondLst>
                              <p:cond delay="20000"/>
                            </p:stCondLst>
                            <p:childTnLst>
                              <p:par>
                                <p:cTn id="89" presetID="9" presetClass="exit" presetSubtype="0" fill="hold" grpId="1" nodeType="afterEffect">
                                  <p:stCondLst>
                                    <p:cond delay="2500"/>
                                  </p:stCondLst>
                                  <p:childTnLst>
                                    <p:animEffect transition="out" filter="dissolve">
                                      <p:cBhvr>
                                        <p:cTn id="90" dur="2000"/>
                                        <p:tgtEl>
                                          <p:spTgt spid="72732"/>
                                        </p:tgtEl>
                                      </p:cBhvr>
                                    </p:animEffect>
                                    <p:set>
                                      <p:cBhvr>
                                        <p:cTn id="91" dur="1" fill="hold">
                                          <p:stCondLst>
                                            <p:cond delay="1999"/>
                                          </p:stCondLst>
                                        </p:cTn>
                                        <p:tgtEl>
                                          <p:spTgt spid="72732"/>
                                        </p:tgtEl>
                                        <p:attrNameLst>
                                          <p:attrName>style.visibility</p:attrName>
                                        </p:attrNameLst>
                                      </p:cBhvr>
                                      <p:to>
                                        <p:strVal val="hidden"/>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47" presetClass="entr" presetSubtype="0" fill="hold" nodeType="clickEffect">
                                  <p:stCondLst>
                                    <p:cond delay="0"/>
                                  </p:stCondLst>
                                  <p:childTnLst>
                                    <p:set>
                                      <p:cBhvr>
                                        <p:cTn id="95" dur="1" fill="hold">
                                          <p:stCondLst>
                                            <p:cond delay="0"/>
                                          </p:stCondLst>
                                        </p:cTn>
                                        <p:tgtEl>
                                          <p:spTgt spid="72740"/>
                                        </p:tgtEl>
                                        <p:attrNameLst>
                                          <p:attrName>style.visibility</p:attrName>
                                        </p:attrNameLst>
                                      </p:cBhvr>
                                      <p:to>
                                        <p:strVal val="visible"/>
                                      </p:to>
                                    </p:set>
                                    <p:animEffect transition="in" filter="fade">
                                      <p:cBhvr>
                                        <p:cTn id="96" dur="1000"/>
                                        <p:tgtEl>
                                          <p:spTgt spid="72740"/>
                                        </p:tgtEl>
                                      </p:cBhvr>
                                    </p:animEffect>
                                    <p:anim calcmode="lin" valueType="num">
                                      <p:cBhvr>
                                        <p:cTn id="97" dur="1000" fill="hold"/>
                                        <p:tgtEl>
                                          <p:spTgt spid="72740"/>
                                        </p:tgtEl>
                                        <p:attrNameLst>
                                          <p:attrName>ppt_x</p:attrName>
                                        </p:attrNameLst>
                                      </p:cBhvr>
                                      <p:tavLst>
                                        <p:tav tm="0">
                                          <p:val>
                                            <p:strVal val="#ppt_x"/>
                                          </p:val>
                                        </p:tav>
                                        <p:tav tm="100000">
                                          <p:val>
                                            <p:strVal val="#ppt_x"/>
                                          </p:val>
                                        </p:tav>
                                      </p:tavLst>
                                    </p:anim>
                                    <p:anim calcmode="lin" valueType="num">
                                      <p:cBhvr>
                                        <p:cTn id="98" dur="1000" fill="hold"/>
                                        <p:tgtEl>
                                          <p:spTgt spid="727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p:bldP spid="72709" grpId="0"/>
      <p:bldP spid="72710" grpId="0"/>
      <p:bldP spid="72711" grpId="0"/>
      <p:bldP spid="72724" grpId="0"/>
      <p:bldP spid="72725" grpId="0"/>
      <p:bldP spid="72726" grpId="0"/>
      <p:bldP spid="72726" grpId="1"/>
      <p:bldP spid="72727" grpId="0"/>
      <p:bldP spid="72727" grpId="1"/>
      <p:bldP spid="72732" grpId="0" animBg="1"/>
      <p:bldP spid="72732" grpId="1" animBg="1"/>
      <p:bldP spid="72734" grpId="0"/>
      <p:bldP spid="72735" grpId="0"/>
      <p:bldP spid="72736" grpId="0"/>
      <p:bldP spid="7273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990600"/>
            <a:ext cx="7772400" cy="1143000"/>
          </a:xfrm>
        </p:spPr>
        <p:txBody>
          <a:bodyPr/>
          <a:lstStyle/>
          <a:p>
            <a:pPr eaLnBrk="1" hangingPunct="1"/>
            <a:r>
              <a:rPr lang="en-US" sz="3600" smtClean="0">
                <a:latin typeface="Arial" charset="0"/>
              </a:rPr>
              <a:t>Example:  Magnesium Oxide</a:t>
            </a:r>
          </a:p>
        </p:txBody>
      </p:sp>
      <p:sp>
        <p:nvSpPr>
          <p:cNvPr id="28675" name="Text Box 4"/>
          <p:cNvSpPr txBox="1">
            <a:spLocks noChangeArrowheads="1"/>
          </p:cNvSpPr>
          <p:nvPr/>
        </p:nvSpPr>
        <p:spPr bwMode="auto">
          <a:xfrm>
            <a:off x="1066800" y="2249488"/>
            <a:ext cx="572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pPr>
            <a:r>
              <a:rPr lang="en-US" sz="2400">
                <a:solidFill>
                  <a:srgbClr val="FF0000"/>
                </a:solidFill>
                <a:latin typeface="Arial" charset="0"/>
              </a:rPr>
              <a:t>Step 1:  	</a:t>
            </a:r>
            <a:r>
              <a:rPr lang="en-US" sz="2400">
                <a:solidFill>
                  <a:srgbClr val="000000"/>
                </a:solidFill>
                <a:latin typeface="Arial" charset="0"/>
              </a:rPr>
              <a:t>Magnesium		  Oxide</a:t>
            </a:r>
          </a:p>
        </p:txBody>
      </p:sp>
      <p:sp>
        <p:nvSpPr>
          <p:cNvPr id="28676" name="Rectangle 5"/>
          <p:cNvSpPr>
            <a:spLocks noChangeArrowheads="1"/>
          </p:cNvSpPr>
          <p:nvPr/>
        </p:nvSpPr>
        <p:spPr bwMode="auto">
          <a:xfrm>
            <a:off x="1066800" y="3078163"/>
            <a:ext cx="5738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400">
                <a:solidFill>
                  <a:srgbClr val="FF0000"/>
                </a:solidFill>
                <a:latin typeface="Arial" charset="0"/>
              </a:rPr>
              <a:t>Step 2:  </a:t>
            </a:r>
            <a:r>
              <a:rPr lang="en-US" sz="2400">
                <a:solidFill>
                  <a:srgbClr val="000000"/>
                </a:solidFill>
                <a:latin typeface="Arial" charset="0"/>
              </a:rPr>
              <a:t>         </a:t>
            </a:r>
            <a:r>
              <a:rPr lang="en-US" sz="4000">
                <a:solidFill>
                  <a:srgbClr val="000000"/>
                </a:solidFill>
                <a:latin typeface="Arial" charset="0"/>
              </a:rPr>
              <a:t>Mg</a:t>
            </a:r>
            <a:r>
              <a:rPr lang="en-US" sz="4000" baseline="30000">
                <a:solidFill>
                  <a:srgbClr val="3333CC"/>
                </a:solidFill>
                <a:latin typeface="Arial" charset="0"/>
              </a:rPr>
              <a:t>2+</a:t>
            </a:r>
            <a:r>
              <a:rPr lang="en-US" sz="4000">
                <a:solidFill>
                  <a:srgbClr val="000000"/>
                </a:solidFill>
                <a:latin typeface="Arial" charset="0"/>
              </a:rPr>
              <a:t>		  O</a:t>
            </a:r>
            <a:r>
              <a:rPr lang="en-US" sz="4000" baseline="30000">
                <a:solidFill>
                  <a:srgbClr val="FF0066"/>
                </a:solidFill>
                <a:latin typeface="Arial" charset="0"/>
              </a:rPr>
              <a:t>2-</a:t>
            </a:r>
          </a:p>
        </p:txBody>
      </p:sp>
      <p:sp>
        <p:nvSpPr>
          <p:cNvPr id="28677" name="Rectangle 6"/>
          <p:cNvSpPr>
            <a:spLocks noChangeArrowheads="1"/>
          </p:cNvSpPr>
          <p:nvPr/>
        </p:nvSpPr>
        <p:spPr bwMode="auto">
          <a:xfrm>
            <a:off x="1066800" y="3870325"/>
            <a:ext cx="5434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400">
                <a:solidFill>
                  <a:srgbClr val="FF0000"/>
                </a:solidFill>
                <a:latin typeface="Arial" charset="0"/>
              </a:rPr>
              <a:t>Step 3:  </a:t>
            </a:r>
            <a:r>
              <a:rPr lang="en-US" sz="2400">
                <a:solidFill>
                  <a:srgbClr val="000000"/>
                </a:solidFill>
                <a:latin typeface="Arial" charset="0"/>
              </a:rPr>
              <a:t>         </a:t>
            </a:r>
            <a:r>
              <a:rPr lang="en-US" sz="4000">
                <a:solidFill>
                  <a:srgbClr val="000000"/>
                </a:solidFill>
                <a:latin typeface="Arial" charset="0"/>
              </a:rPr>
              <a:t>Mg</a:t>
            </a:r>
            <a:r>
              <a:rPr lang="en-US" sz="4000" baseline="30000">
                <a:solidFill>
                  <a:srgbClr val="000000"/>
                </a:solidFill>
                <a:latin typeface="Arial" charset="0"/>
              </a:rPr>
              <a:t>	</a:t>
            </a:r>
            <a:r>
              <a:rPr lang="en-US" sz="4000">
                <a:solidFill>
                  <a:srgbClr val="000000"/>
                </a:solidFill>
                <a:latin typeface="Arial" charset="0"/>
              </a:rPr>
              <a:t>		  O</a:t>
            </a:r>
            <a:endParaRPr lang="en-US" sz="4000" baseline="30000">
              <a:solidFill>
                <a:srgbClr val="000000"/>
              </a:solidFill>
              <a:latin typeface="Arial" charset="0"/>
            </a:endParaRPr>
          </a:p>
        </p:txBody>
      </p:sp>
      <p:sp>
        <p:nvSpPr>
          <p:cNvPr id="28678" name="Text Box 7"/>
          <p:cNvSpPr txBox="1">
            <a:spLocks noChangeArrowheads="1"/>
          </p:cNvSpPr>
          <p:nvPr/>
        </p:nvSpPr>
        <p:spPr bwMode="auto">
          <a:xfrm>
            <a:off x="3789363" y="4175125"/>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pPr>
            <a:r>
              <a:rPr lang="en-US">
                <a:solidFill>
                  <a:srgbClr val="000000"/>
                </a:solidFill>
                <a:latin typeface="Arial" charset="0"/>
              </a:rPr>
              <a:t>2</a:t>
            </a:r>
          </a:p>
        </p:txBody>
      </p:sp>
      <p:sp>
        <p:nvSpPr>
          <p:cNvPr id="28679" name="Rectangle 8"/>
          <p:cNvSpPr>
            <a:spLocks noChangeArrowheads="1"/>
          </p:cNvSpPr>
          <p:nvPr/>
        </p:nvSpPr>
        <p:spPr bwMode="auto">
          <a:xfrm>
            <a:off x="6380163" y="4175125"/>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000">
                <a:solidFill>
                  <a:srgbClr val="000000"/>
                </a:solidFill>
                <a:latin typeface="Arial" charset="0"/>
              </a:rPr>
              <a:t>2</a:t>
            </a:r>
          </a:p>
        </p:txBody>
      </p:sp>
      <p:sp>
        <p:nvSpPr>
          <p:cNvPr id="28680" name="Line 9"/>
          <p:cNvSpPr>
            <a:spLocks noChangeShapeType="1"/>
          </p:cNvSpPr>
          <p:nvPr/>
        </p:nvSpPr>
        <p:spPr bwMode="auto">
          <a:xfrm>
            <a:off x="3962400" y="3505200"/>
            <a:ext cx="0" cy="2286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000">
              <a:solidFill>
                <a:srgbClr val="000000"/>
              </a:solidFill>
              <a:latin typeface="Onyx" pitchFamily="82" charset="0"/>
            </a:endParaRPr>
          </a:p>
        </p:txBody>
      </p:sp>
      <p:sp>
        <p:nvSpPr>
          <p:cNvPr id="28681" name="Line 10"/>
          <p:cNvSpPr>
            <a:spLocks noChangeShapeType="1"/>
          </p:cNvSpPr>
          <p:nvPr/>
        </p:nvSpPr>
        <p:spPr bwMode="auto">
          <a:xfrm>
            <a:off x="3962400" y="3733800"/>
            <a:ext cx="25908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000">
              <a:solidFill>
                <a:srgbClr val="000000"/>
              </a:solidFill>
              <a:latin typeface="Onyx" pitchFamily="82" charset="0"/>
            </a:endParaRPr>
          </a:p>
        </p:txBody>
      </p:sp>
      <p:sp>
        <p:nvSpPr>
          <p:cNvPr id="28682" name="Line 11"/>
          <p:cNvSpPr>
            <a:spLocks noChangeShapeType="1"/>
          </p:cNvSpPr>
          <p:nvPr/>
        </p:nvSpPr>
        <p:spPr bwMode="auto">
          <a:xfrm>
            <a:off x="6553200" y="3733800"/>
            <a:ext cx="0" cy="4572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000">
              <a:solidFill>
                <a:srgbClr val="000000"/>
              </a:solidFill>
              <a:latin typeface="Onyx" pitchFamily="82" charset="0"/>
            </a:endParaRPr>
          </a:p>
        </p:txBody>
      </p:sp>
      <p:sp>
        <p:nvSpPr>
          <p:cNvPr id="28683" name="Line 12"/>
          <p:cNvSpPr>
            <a:spLocks noChangeShapeType="1"/>
          </p:cNvSpPr>
          <p:nvPr/>
        </p:nvSpPr>
        <p:spPr bwMode="auto">
          <a:xfrm flipH="1" flipV="1">
            <a:off x="6629400" y="2895600"/>
            <a:ext cx="0" cy="22860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000">
              <a:solidFill>
                <a:srgbClr val="000000"/>
              </a:solidFill>
              <a:latin typeface="Onyx" pitchFamily="82" charset="0"/>
            </a:endParaRPr>
          </a:p>
        </p:txBody>
      </p:sp>
      <p:sp>
        <p:nvSpPr>
          <p:cNvPr id="28684" name="Line 13"/>
          <p:cNvSpPr>
            <a:spLocks noChangeShapeType="1"/>
          </p:cNvSpPr>
          <p:nvPr/>
        </p:nvSpPr>
        <p:spPr bwMode="auto">
          <a:xfrm flipH="1">
            <a:off x="4800600" y="2895600"/>
            <a:ext cx="1828800" cy="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000">
              <a:solidFill>
                <a:srgbClr val="000000"/>
              </a:solidFill>
              <a:latin typeface="Onyx" pitchFamily="82" charset="0"/>
            </a:endParaRPr>
          </a:p>
        </p:txBody>
      </p:sp>
      <p:sp>
        <p:nvSpPr>
          <p:cNvPr id="28685" name="Line 14"/>
          <p:cNvSpPr>
            <a:spLocks noChangeShapeType="1"/>
          </p:cNvSpPr>
          <p:nvPr/>
        </p:nvSpPr>
        <p:spPr bwMode="auto">
          <a:xfrm flipH="1">
            <a:off x="4038600" y="2895600"/>
            <a:ext cx="762000" cy="1295400"/>
          </a:xfrm>
          <a:prstGeom prst="line">
            <a:avLst/>
          </a:prstGeom>
          <a:noFill/>
          <a:ln w="952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000">
              <a:solidFill>
                <a:srgbClr val="000000"/>
              </a:solidFill>
              <a:latin typeface="Onyx" pitchFamily="82" charset="0"/>
            </a:endParaRPr>
          </a:p>
        </p:txBody>
      </p:sp>
      <p:sp>
        <p:nvSpPr>
          <p:cNvPr id="28686" name="Rectangle 15"/>
          <p:cNvSpPr>
            <a:spLocks noChangeArrowheads="1"/>
          </p:cNvSpPr>
          <p:nvPr/>
        </p:nvSpPr>
        <p:spPr bwMode="auto">
          <a:xfrm>
            <a:off x="1066800" y="4724400"/>
            <a:ext cx="48196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400">
                <a:solidFill>
                  <a:srgbClr val="FF0000"/>
                </a:solidFill>
                <a:latin typeface="Arial" charset="0"/>
              </a:rPr>
              <a:t>Step 4:  </a:t>
            </a:r>
            <a:r>
              <a:rPr lang="en-US" sz="2400">
                <a:solidFill>
                  <a:srgbClr val="000000"/>
                </a:solidFill>
                <a:latin typeface="Arial" charset="0"/>
              </a:rPr>
              <a:t>                        </a:t>
            </a:r>
            <a:r>
              <a:rPr lang="en-US" sz="4000">
                <a:solidFill>
                  <a:srgbClr val="000000"/>
                </a:solidFill>
                <a:latin typeface="Arial" charset="0"/>
              </a:rPr>
              <a:t>Mg</a:t>
            </a:r>
            <a:r>
              <a:rPr lang="en-US" sz="4000" baseline="-25000">
                <a:solidFill>
                  <a:srgbClr val="000000"/>
                </a:solidFill>
                <a:latin typeface="Arial" charset="0"/>
              </a:rPr>
              <a:t>2</a:t>
            </a:r>
            <a:r>
              <a:rPr lang="en-US" sz="4000">
                <a:solidFill>
                  <a:srgbClr val="000000"/>
                </a:solidFill>
                <a:latin typeface="Arial" charset="0"/>
              </a:rPr>
              <a:t>O</a:t>
            </a:r>
            <a:r>
              <a:rPr lang="en-US" sz="4000" baseline="-25000">
                <a:solidFill>
                  <a:srgbClr val="000000"/>
                </a:solidFill>
                <a:latin typeface="Arial" charset="0"/>
              </a:rPr>
              <a:t>2</a:t>
            </a:r>
            <a:endParaRPr lang="en-US" sz="4000" baseline="30000">
              <a:solidFill>
                <a:srgbClr val="000000"/>
              </a:solidFill>
              <a:latin typeface="Arial" charset="0"/>
            </a:endParaRPr>
          </a:p>
        </p:txBody>
      </p:sp>
      <p:sp>
        <p:nvSpPr>
          <p:cNvPr id="28687" name="Text Box 16"/>
          <p:cNvSpPr txBox="1">
            <a:spLocks noChangeArrowheads="1"/>
          </p:cNvSpPr>
          <p:nvPr/>
        </p:nvSpPr>
        <p:spPr bwMode="auto">
          <a:xfrm>
            <a:off x="1066800" y="5556250"/>
            <a:ext cx="46180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pPr>
            <a:r>
              <a:rPr lang="en-US" sz="2400">
                <a:solidFill>
                  <a:srgbClr val="FF0000"/>
                </a:solidFill>
                <a:latin typeface="Arial" charset="0"/>
              </a:rPr>
              <a:t>Step 5: 		      </a:t>
            </a:r>
            <a:r>
              <a:rPr lang="en-US" sz="4000">
                <a:solidFill>
                  <a:srgbClr val="000000"/>
                </a:solidFill>
                <a:latin typeface="Arial" charset="0"/>
              </a:rPr>
              <a:t>MgO</a:t>
            </a:r>
            <a:r>
              <a:rPr lang="en-US" sz="2400">
                <a:solidFill>
                  <a:srgbClr val="FF0000"/>
                </a:solidFill>
                <a:latin typeface="Arial" charset="0"/>
              </a:rPr>
              <a:t> </a:t>
            </a:r>
          </a:p>
        </p:txBody>
      </p:sp>
      <p:sp>
        <p:nvSpPr>
          <p:cNvPr id="28688" name="AutoShape 18">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pPr fontAlgn="base">
              <a:spcBef>
                <a:spcPct val="0"/>
              </a:spcBef>
              <a:spcAft>
                <a:spcPct val="0"/>
              </a:spcAft>
            </a:pPr>
            <a:endParaRPr lang="en-US" sz="2000">
              <a:solidFill>
                <a:srgbClr val="000000"/>
              </a:solidFill>
              <a:latin typeface="Onyx" pitchFamily="82" charset="0"/>
            </a:endParaRPr>
          </a:p>
        </p:txBody>
      </p:sp>
      <p:sp>
        <p:nvSpPr>
          <p:cNvPr id="28689" name="Rectangle 19"/>
          <p:cNvSpPr>
            <a:spLocks noChangeArrowheads="1"/>
          </p:cNvSpPr>
          <p:nvPr/>
        </p:nvSpPr>
        <p:spPr bwMode="auto">
          <a:xfrm>
            <a:off x="1376940" y="563562"/>
            <a:ext cx="60853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3200" dirty="0" err="1">
                <a:solidFill>
                  <a:srgbClr val="000000"/>
                </a:solidFill>
                <a:latin typeface="Arial" charset="0"/>
              </a:rPr>
              <a:t>Criss</a:t>
            </a:r>
            <a:r>
              <a:rPr lang="en-US" sz="3200" dirty="0">
                <a:solidFill>
                  <a:srgbClr val="000000"/>
                </a:solidFill>
                <a:latin typeface="Arial" charset="0"/>
              </a:rPr>
              <a:t>-Cross </a:t>
            </a:r>
            <a:r>
              <a:rPr lang="en-US" sz="3200" dirty="0" smtClean="0">
                <a:solidFill>
                  <a:srgbClr val="000000"/>
                </a:solidFill>
                <a:latin typeface="Arial" charset="0"/>
              </a:rPr>
              <a:t>Rule with Reduction</a:t>
            </a:r>
            <a:endParaRPr lang="en-US" sz="3200" dirty="0">
              <a:solidFill>
                <a:srgbClr val="000000"/>
              </a:solidFill>
              <a:latin typeface="Arial" charset="0"/>
            </a:endParaRPr>
          </a:p>
        </p:txBody>
      </p:sp>
    </p:spTree>
    <p:extLst>
      <p:ext uri="{BB962C8B-B14F-4D97-AF65-F5344CB8AC3E}">
        <p14:creationId xmlns:p14="http://schemas.microsoft.com/office/powerpoint/2010/main" val="17280592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36" name="Rectangle 16"/>
          <p:cNvSpPr>
            <a:spLocks noChangeArrowheads="1"/>
          </p:cNvSpPr>
          <p:nvPr/>
        </p:nvSpPr>
        <p:spPr bwMode="auto">
          <a:xfrm>
            <a:off x="7092950" y="5372100"/>
            <a:ext cx="696913" cy="376238"/>
          </a:xfrm>
          <a:prstGeom prst="rect">
            <a:avLst/>
          </a:prstGeom>
          <a:solidFill>
            <a:schemeClr val="accent1">
              <a:alpha val="10196"/>
            </a:schemeClr>
          </a:solidFill>
          <a:ln w="9525">
            <a:solidFill>
              <a:schemeClr val="tx1"/>
            </a:solidFill>
            <a:miter lim="800000"/>
            <a:headEnd/>
            <a:tailEnd/>
          </a:ln>
        </p:spPr>
        <p:txBody>
          <a:bodyPr wrap="none">
            <a:spAutoFit/>
          </a:bodyPr>
          <a:lstStyle/>
          <a:p>
            <a:pPr fontAlgn="base">
              <a:spcBef>
                <a:spcPct val="0"/>
              </a:spcBef>
              <a:spcAft>
                <a:spcPct val="0"/>
              </a:spcAft>
            </a:pPr>
            <a:r>
              <a:rPr lang="en-US">
                <a:solidFill>
                  <a:srgbClr val="000000"/>
                </a:solidFill>
                <a:latin typeface="Arial" charset="0"/>
                <a:ea typeface="Times New Roman" pitchFamily="18" charset="0"/>
                <a:cs typeface="Arial" charset="0"/>
              </a:rPr>
              <a:t>InBr</a:t>
            </a:r>
            <a:r>
              <a:rPr lang="en-US" baseline="-30000">
                <a:solidFill>
                  <a:srgbClr val="000000"/>
                </a:solidFill>
                <a:latin typeface="Arial" charset="0"/>
                <a:ea typeface="Times New Roman" pitchFamily="18" charset="0"/>
                <a:cs typeface="Arial" charset="0"/>
              </a:rPr>
              <a:t>3</a:t>
            </a:r>
          </a:p>
        </p:txBody>
      </p:sp>
      <p:sp>
        <p:nvSpPr>
          <p:cNvPr id="517135" name="Rectangle 15"/>
          <p:cNvSpPr>
            <a:spLocks noChangeArrowheads="1"/>
          </p:cNvSpPr>
          <p:nvPr/>
        </p:nvSpPr>
        <p:spPr bwMode="auto">
          <a:xfrm>
            <a:off x="4248150" y="5329238"/>
            <a:ext cx="625475" cy="376237"/>
          </a:xfrm>
          <a:prstGeom prst="rect">
            <a:avLst/>
          </a:prstGeom>
          <a:solidFill>
            <a:schemeClr val="accent1">
              <a:alpha val="10196"/>
            </a:schemeClr>
          </a:solidFill>
          <a:ln w="9525">
            <a:solidFill>
              <a:schemeClr val="tx1"/>
            </a:solidFill>
            <a:miter lim="800000"/>
            <a:headEnd/>
            <a:tailEnd/>
          </a:ln>
        </p:spPr>
        <p:txBody>
          <a:bodyPr wrap="none">
            <a:spAutoFit/>
          </a:bodyPr>
          <a:lstStyle/>
          <a:p>
            <a:pPr fontAlgn="base">
              <a:spcBef>
                <a:spcPct val="0"/>
              </a:spcBef>
              <a:spcAft>
                <a:spcPct val="0"/>
              </a:spcAft>
            </a:pPr>
            <a:r>
              <a:rPr lang="en-US">
                <a:solidFill>
                  <a:srgbClr val="000000"/>
                </a:solidFill>
                <a:latin typeface="Arial" charset="0"/>
                <a:ea typeface="Times New Roman" pitchFamily="18" charset="0"/>
                <a:cs typeface="Arial" charset="0"/>
              </a:rPr>
              <a:t>BaS</a:t>
            </a:r>
          </a:p>
        </p:txBody>
      </p:sp>
      <p:sp>
        <p:nvSpPr>
          <p:cNvPr id="60420" name="Rectangle 2"/>
          <p:cNvSpPr>
            <a:spLocks noGrp="1" noChangeArrowheads="1"/>
          </p:cNvSpPr>
          <p:nvPr>
            <p:ph type="title"/>
          </p:nvPr>
        </p:nvSpPr>
        <p:spPr/>
        <p:txBody>
          <a:bodyPr/>
          <a:lstStyle/>
          <a:p>
            <a:pPr eaLnBrk="1" hangingPunct="1"/>
            <a:r>
              <a:rPr lang="en-US" smtClean="0">
                <a:latin typeface="Arial" charset="0"/>
              </a:rPr>
              <a:t>Criss-Cross Rule</a:t>
            </a:r>
          </a:p>
        </p:txBody>
      </p:sp>
      <p:sp>
        <p:nvSpPr>
          <p:cNvPr id="60421" name="AutoShape 3">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pPr fontAlgn="base">
              <a:spcBef>
                <a:spcPct val="0"/>
              </a:spcBef>
              <a:spcAft>
                <a:spcPct val="0"/>
              </a:spcAft>
            </a:pPr>
            <a:endParaRPr lang="en-US" sz="2000">
              <a:solidFill>
                <a:srgbClr val="000000"/>
              </a:solidFill>
              <a:latin typeface="Onyx" pitchFamily="82" charset="0"/>
            </a:endParaRPr>
          </a:p>
        </p:txBody>
      </p:sp>
      <p:sp>
        <p:nvSpPr>
          <p:cNvPr id="517127" name="Freeform 7"/>
          <p:cNvSpPr>
            <a:spLocks/>
          </p:cNvSpPr>
          <p:nvPr/>
        </p:nvSpPr>
        <p:spPr bwMode="auto">
          <a:xfrm>
            <a:off x="1517650" y="4122738"/>
            <a:ext cx="579438" cy="660400"/>
          </a:xfrm>
          <a:custGeom>
            <a:avLst/>
            <a:gdLst>
              <a:gd name="T0" fmla="*/ 0 w 914"/>
              <a:gd name="T1" fmla="*/ 0 h 1039"/>
              <a:gd name="T2" fmla="*/ 914 w 914"/>
              <a:gd name="T3" fmla="*/ 1039 h 1039"/>
              <a:gd name="T4" fmla="*/ 0 60000 65536"/>
              <a:gd name="T5" fmla="*/ 0 60000 65536"/>
              <a:gd name="T6" fmla="*/ 0 w 914"/>
              <a:gd name="T7" fmla="*/ 0 h 1039"/>
              <a:gd name="T8" fmla="*/ 914 w 914"/>
              <a:gd name="T9" fmla="*/ 1039 h 1039"/>
            </a:gdLst>
            <a:ahLst/>
            <a:cxnLst>
              <a:cxn ang="T4">
                <a:pos x="T0" y="T1"/>
              </a:cxn>
              <a:cxn ang="T5">
                <a:pos x="T2" y="T3"/>
              </a:cxn>
            </a:cxnLst>
            <a:rect l="T6" t="T7" r="T8" b="T9"/>
            <a:pathLst>
              <a:path w="914" h="1039">
                <a:moveTo>
                  <a:pt x="0" y="0"/>
                </a:moveTo>
                <a:lnTo>
                  <a:pt x="914" y="1039"/>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2000">
              <a:solidFill>
                <a:srgbClr val="000000"/>
              </a:solidFill>
              <a:latin typeface="Onyx" pitchFamily="82" charset="0"/>
            </a:endParaRPr>
          </a:p>
        </p:txBody>
      </p:sp>
      <p:sp>
        <p:nvSpPr>
          <p:cNvPr id="517128" name="Freeform 8"/>
          <p:cNvSpPr>
            <a:spLocks/>
          </p:cNvSpPr>
          <p:nvPr/>
        </p:nvSpPr>
        <p:spPr bwMode="auto">
          <a:xfrm>
            <a:off x="1825625" y="4121150"/>
            <a:ext cx="604838" cy="660400"/>
          </a:xfrm>
          <a:custGeom>
            <a:avLst/>
            <a:gdLst>
              <a:gd name="T0" fmla="*/ 952 w 952"/>
              <a:gd name="T1" fmla="*/ 0 h 1039"/>
              <a:gd name="T2" fmla="*/ 0 w 952"/>
              <a:gd name="T3" fmla="*/ 1039 h 1039"/>
              <a:gd name="T4" fmla="*/ 0 60000 65536"/>
              <a:gd name="T5" fmla="*/ 0 60000 65536"/>
              <a:gd name="T6" fmla="*/ 0 w 952"/>
              <a:gd name="T7" fmla="*/ 0 h 1039"/>
              <a:gd name="T8" fmla="*/ 952 w 952"/>
              <a:gd name="T9" fmla="*/ 1039 h 1039"/>
            </a:gdLst>
            <a:ahLst/>
            <a:cxnLst>
              <a:cxn ang="T4">
                <a:pos x="T0" y="T1"/>
              </a:cxn>
              <a:cxn ang="T5">
                <a:pos x="T2" y="T3"/>
              </a:cxn>
            </a:cxnLst>
            <a:rect l="T6" t="T7" r="T8" b="T9"/>
            <a:pathLst>
              <a:path w="952" h="1039">
                <a:moveTo>
                  <a:pt x="952" y="0"/>
                </a:moveTo>
                <a:lnTo>
                  <a:pt x="0" y="1039"/>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2000">
              <a:solidFill>
                <a:srgbClr val="000000"/>
              </a:solidFill>
              <a:latin typeface="Onyx" pitchFamily="82" charset="0"/>
            </a:endParaRPr>
          </a:p>
        </p:txBody>
      </p:sp>
      <p:sp>
        <p:nvSpPr>
          <p:cNvPr id="517129" name="Freeform 9"/>
          <p:cNvSpPr>
            <a:spLocks/>
          </p:cNvSpPr>
          <p:nvPr/>
        </p:nvSpPr>
        <p:spPr bwMode="auto">
          <a:xfrm>
            <a:off x="4273550" y="4146550"/>
            <a:ext cx="596900" cy="696913"/>
          </a:xfrm>
          <a:custGeom>
            <a:avLst/>
            <a:gdLst>
              <a:gd name="T0" fmla="*/ 0 w 939"/>
              <a:gd name="T1" fmla="*/ 0 h 1097"/>
              <a:gd name="T2" fmla="*/ 939 w 939"/>
              <a:gd name="T3" fmla="*/ 1097 h 1097"/>
              <a:gd name="T4" fmla="*/ 0 60000 65536"/>
              <a:gd name="T5" fmla="*/ 0 60000 65536"/>
              <a:gd name="T6" fmla="*/ 0 w 939"/>
              <a:gd name="T7" fmla="*/ 0 h 1097"/>
              <a:gd name="T8" fmla="*/ 939 w 939"/>
              <a:gd name="T9" fmla="*/ 1097 h 1097"/>
            </a:gdLst>
            <a:ahLst/>
            <a:cxnLst>
              <a:cxn ang="T4">
                <a:pos x="T0" y="T1"/>
              </a:cxn>
              <a:cxn ang="T5">
                <a:pos x="T2" y="T3"/>
              </a:cxn>
            </a:cxnLst>
            <a:rect l="T6" t="T7" r="T8" b="T9"/>
            <a:pathLst>
              <a:path w="939" h="1097">
                <a:moveTo>
                  <a:pt x="0" y="0"/>
                </a:moveTo>
                <a:lnTo>
                  <a:pt x="939" y="1097"/>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2000">
              <a:solidFill>
                <a:srgbClr val="000000"/>
              </a:solidFill>
              <a:latin typeface="Onyx" pitchFamily="82" charset="0"/>
            </a:endParaRPr>
          </a:p>
        </p:txBody>
      </p:sp>
      <p:sp>
        <p:nvSpPr>
          <p:cNvPr id="517130" name="Freeform 10"/>
          <p:cNvSpPr>
            <a:spLocks/>
          </p:cNvSpPr>
          <p:nvPr/>
        </p:nvSpPr>
        <p:spPr bwMode="auto">
          <a:xfrm>
            <a:off x="4540250" y="4148138"/>
            <a:ext cx="588963" cy="684212"/>
          </a:xfrm>
          <a:custGeom>
            <a:avLst/>
            <a:gdLst>
              <a:gd name="T0" fmla="*/ 926 w 926"/>
              <a:gd name="T1" fmla="*/ 0 h 1077"/>
              <a:gd name="T2" fmla="*/ 0 w 926"/>
              <a:gd name="T3" fmla="*/ 1077 h 1077"/>
              <a:gd name="T4" fmla="*/ 0 60000 65536"/>
              <a:gd name="T5" fmla="*/ 0 60000 65536"/>
              <a:gd name="T6" fmla="*/ 0 w 926"/>
              <a:gd name="T7" fmla="*/ 0 h 1077"/>
              <a:gd name="T8" fmla="*/ 926 w 926"/>
              <a:gd name="T9" fmla="*/ 1077 h 1077"/>
            </a:gdLst>
            <a:ahLst/>
            <a:cxnLst>
              <a:cxn ang="T4">
                <a:pos x="T0" y="T1"/>
              </a:cxn>
              <a:cxn ang="T5">
                <a:pos x="T2" y="T3"/>
              </a:cxn>
            </a:cxnLst>
            <a:rect l="T6" t="T7" r="T8" b="T9"/>
            <a:pathLst>
              <a:path w="926" h="1077">
                <a:moveTo>
                  <a:pt x="926" y="0"/>
                </a:moveTo>
                <a:lnTo>
                  <a:pt x="0" y="1077"/>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2000">
              <a:solidFill>
                <a:srgbClr val="000000"/>
              </a:solidFill>
              <a:latin typeface="Onyx" pitchFamily="82" charset="0"/>
            </a:endParaRPr>
          </a:p>
        </p:txBody>
      </p:sp>
      <p:sp>
        <p:nvSpPr>
          <p:cNvPr id="517131" name="Freeform 11"/>
          <p:cNvSpPr>
            <a:spLocks/>
          </p:cNvSpPr>
          <p:nvPr/>
        </p:nvSpPr>
        <p:spPr bwMode="auto">
          <a:xfrm>
            <a:off x="7032625" y="4121150"/>
            <a:ext cx="620713" cy="704850"/>
          </a:xfrm>
          <a:custGeom>
            <a:avLst/>
            <a:gdLst>
              <a:gd name="T0" fmla="*/ 0 w 977"/>
              <a:gd name="T1" fmla="*/ 0 h 1110"/>
              <a:gd name="T2" fmla="*/ 977 w 977"/>
              <a:gd name="T3" fmla="*/ 1110 h 1110"/>
              <a:gd name="T4" fmla="*/ 0 60000 65536"/>
              <a:gd name="T5" fmla="*/ 0 60000 65536"/>
              <a:gd name="T6" fmla="*/ 0 w 977"/>
              <a:gd name="T7" fmla="*/ 0 h 1110"/>
              <a:gd name="T8" fmla="*/ 977 w 977"/>
              <a:gd name="T9" fmla="*/ 1110 h 1110"/>
            </a:gdLst>
            <a:ahLst/>
            <a:cxnLst>
              <a:cxn ang="T4">
                <a:pos x="T0" y="T1"/>
              </a:cxn>
              <a:cxn ang="T5">
                <a:pos x="T2" y="T3"/>
              </a:cxn>
            </a:cxnLst>
            <a:rect l="T6" t="T7" r="T8" b="T9"/>
            <a:pathLst>
              <a:path w="977" h="1110">
                <a:moveTo>
                  <a:pt x="0" y="0"/>
                </a:moveTo>
                <a:lnTo>
                  <a:pt x="977" y="111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2000">
              <a:solidFill>
                <a:srgbClr val="000000"/>
              </a:solidFill>
              <a:latin typeface="Onyx" pitchFamily="82" charset="0"/>
            </a:endParaRPr>
          </a:p>
        </p:txBody>
      </p:sp>
      <p:sp>
        <p:nvSpPr>
          <p:cNvPr id="517132" name="Freeform 12"/>
          <p:cNvSpPr>
            <a:spLocks/>
          </p:cNvSpPr>
          <p:nvPr/>
        </p:nvSpPr>
        <p:spPr bwMode="auto">
          <a:xfrm>
            <a:off x="7285038" y="4098925"/>
            <a:ext cx="723900" cy="684213"/>
          </a:xfrm>
          <a:custGeom>
            <a:avLst/>
            <a:gdLst>
              <a:gd name="T0" fmla="*/ 1139 w 1139"/>
              <a:gd name="T1" fmla="*/ 0 h 1077"/>
              <a:gd name="T2" fmla="*/ 0 w 1139"/>
              <a:gd name="T3" fmla="*/ 1077 h 1077"/>
              <a:gd name="T4" fmla="*/ 0 60000 65536"/>
              <a:gd name="T5" fmla="*/ 0 60000 65536"/>
              <a:gd name="T6" fmla="*/ 0 w 1139"/>
              <a:gd name="T7" fmla="*/ 0 h 1077"/>
              <a:gd name="T8" fmla="*/ 1139 w 1139"/>
              <a:gd name="T9" fmla="*/ 1077 h 1077"/>
            </a:gdLst>
            <a:ahLst/>
            <a:cxnLst>
              <a:cxn ang="T4">
                <a:pos x="T0" y="T1"/>
              </a:cxn>
              <a:cxn ang="T5">
                <a:pos x="T2" y="T3"/>
              </a:cxn>
            </a:cxnLst>
            <a:rect l="T6" t="T7" r="T8" b="T9"/>
            <a:pathLst>
              <a:path w="1139" h="1077">
                <a:moveTo>
                  <a:pt x="1139" y="0"/>
                </a:moveTo>
                <a:lnTo>
                  <a:pt x="0" y="1077"/>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2000">
              <a:solidFill>
                <a:srgbClr val="000000"/>
              </a:solidFill>
              <a:latin typeface="Onyx" pitchFamily="82" charset="0"/>
            </a:endParaRPr>
          </a:p>
        </p:txBody>
      </p:sp>
      <p:sp>
        <p:nvSpPr>
          <p:cNvPr id="517133" name="Rectangle 13"/>
          <p:cNvSpPr>
            <a:spLocks noChangeArrowheads="1"/>
          </p:cNvSpPr>
          <p:nvPr/>
        </p:nvSpPr>
        <p:spPr bwMode="auto">
          <a:xfrm>
            <a:off x="1023938" y="1634699"/>
            <a:ext cx="724058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spcBef>
                <a:spcPct val="0"/>
              </a:spcBef>
              <a:spcAft>
                <a:spcPct val="0"/>
              </a:spcAft>
            </a:pPr>
            <a:r>
              <a:rPr lang="en-US" b="1" dirty="0" err="1">
                <a:solidFill>
                  <a:srgbClr val="000099"/>
                </a:solidFill>
                <a:latin typeface="Arial" charset="0"/>
                <a:ea typeface="Times New Roman" pitchFamily="18" charset="0"/>
                <a:cs typeface="Arial" charset="0"/>
              </a:rPr>
              <a:t>criss-cross</a:t>
            </a:r>
            <a:r>
              <a:rPr lang="en-US" b="1" dirty="0">
                <a:solidFill>
                  <a:srgbClr val="000099"/>
                </a:solidFill>
                <a:latin typeface="Arial" charset="0"/>
                <a:ea typeface="Times New Roman" pitchFamily="18" charset="0"/>
                <a:cs typeface="Arial" charset="0"/>
              </a:rPr>
              <a:t> rule</a:t>
            </a:r>
            <a:r>
              <a:rPr lang="en-US" dirty="0">
                <a:solidFill>
                  <a:srgbClr val="000000"/>
                </a:solidFill>
                <a:latin typeface="Arial" charset="0"/>
                <a:ea typeface="Times New Roman" pitchFamily="18" charset="0"/>
                <a:cs typeface="Arial" charset="0"/>
              </a:rPr>
              <a:t>: 	</a:t>
            </a:r>
          </a:p>
          <a:p>
            <a:pPr fontAlgn="base">
              <a:spcBef>
                <a:spcPct val="0"/>
              </a:spcBef>
              <a:spcAft>
                <a:spcPct val="0"/>
              </a:spcAft>
            </a:pPr>
            <a:r>
              <a:rPr lang="en-US" dirty="0">
                <a:solidFill>
                  <a:srgbClr val="000000"/>
                </a:solidFill>
                <a:latin typeface="Arial" charset="0"/>
                <a:ea typeface="Times New Roman" pitchFamily="18" charset="0"/>
                <a:cs typeface="Arial" charset="0"/>
              </a:rPr>
              <a:t>	charge on </a:t>
            </a:r>
            <a:r>
              <a:rPr lang="en-US" dirty="0" err="1">
                <a:solidFill>
                  <a:srgbClr val="000000"/>
                </a:solidFill>
                <a:latin typeface="Arial" charset="0"/>
                <a:ea typeface="Times New Roman" pitchFamily="18" charset="0"/>
                <a:cs typeface="Arial" charset="0"/>
              </a:rPr>
              <a:t>cation</a:t>
            </a:r>
            <a:r>
              <a:rPr lang="en-US" dirty="0">
                <a:solidFill>
                  <a:srgbClr val="000000"/>
                </a:solidFill>
                <a:latin typeface="Arial" charset="0"/>
                <a:ea typeface="Times New Roman" pitchFamily="18" charset="0"/>
                <a:cs typeface="Arial" charset="0"/>
              </a:rPr>
              <a:t> / </a:t>
            </a:r>
            <a:r>
              <a:rPr lang="en-US" u="sng" dirty="0">
                <a:solidFill>
                  <a:srgbClr val="000000"/>
                </a:solidFill>
                <a:latin typeface="Arial" charset="0"/>
                <a:ea typeface="Times New Roman" pitchFamily="18" charset="0"/>
                <a:cs typeface="Arial" charset="0"/>
              </a:rPr>
              <a:t>anion</a:t>
            </a:r>
            <a:endParaRPr lang="en-US" sz="900" dirty="0">
              <a:solidFill>
                <a:srgbClr val="000000"/>
              </a:solidFill>
              <a:latin typeface="Arial" charset="0"/>
              <a:ea typeface="Times New Roman" pitchFamily="18" charset="0"/>
              <a:cs typeface="Arial" charset="0"/>
            </a:endParaRPr>
          </a:p>
          <a:p>
            <a:pPr eaLnBrk="0" fontAlgn="base" hangingPunct="0">
              <a:spcBef>
                <a:spcPct val="0"/>
              </a:spcBef>
              <a:spcAft>
                <a:spcPct val="0"/>
              </a:spcAft>
            </a:pPr>
            <a:r>
              <a:rPr lang="en-US" dirty="0">
                <a:solidFill>
                  <a:srgbClr val="000000"/>
                </a:solidFill>
                <a:latin typeface="Arial" charset="0"/>
                <a:ea typeface="Times New Roman" pitchFamily="18" charset="0"/>
                <a:cs typeface="Arial" charset="0"/>
              </a:rPr>
              <a:t>  	“becomes” subscript of anion / </a:t>
            </a:r>
            <a:r>
              <a:rPr lang="en-US" u="sng" dirty="0" err="1">
                <a:solidFill>
                  <a:srgbClr val="000000"/>
                </a:solidFill>
                <a:latin typeface="Arial" charset="0"/>
                <a:ea typeface="Times New Roman" pitchFamily="18" charset="0"/>
                <a:cs typeface="Arial" charset="0"/>
              </a:rPr>
              <a:t>cation</a:t>
            </a:r>
            <a:endParaRPr lang="en-US" sz="900" dirty="0">
              <a:solidFill>
                <a:srgbClr val="000000"/>
              </a:solidFill>
              <a:latin typeface="Arial" charset="0"/>
              <a:ea typeface="Times New Roman" pitchFamily="18" charset="0"/>
              <a:cs typeface="Arial" charset="0"/>
            </a:endParaRPr>
          </a:p>
          <a:p>
            <a:pPr eaLnBrk="0" fontAlgn="base" hangingPunct="0">
              <a:spcBef>
                <a:spcPct val="0"/>
              </a:spcBef>
              <a:spcAft>
                <a:spcPct val="0"/>
              </a:spcAft>
            </a:pPr>
            <a:r>
              <a:rPr lang="en-US" dirty="0">
                <a:solidFill>
                  <a:srgbClr val="000000"/>
                </a:solidFill>
                <a:latin typeface="Arial" charset="0"/>
                <a:ea typeface="Times New Roman" pitchFamily="18" charset="0"/>
                <a:cs typeface="Arial" charset="0"/>
              </a:rPr>
              <a:t>		</a:t>
            </a:r>
          </a:p>
          <a:p>
            <a:pPr eaLnBrk="0" fontAlgn="base" hangingPunct="0">
              <a:spcBef>
                <a:spcPct val="0"/>
              </a:spcBef>
              <a:spcAft>
                <a:spcPct val="0"/>
              </a:spcAft>
            </a:pPr>
            <a:r>
              <a:rPr lang="en-US" sz="2800" dirty="0" smtClean="0">
                <a:solidFill>
                  <a:srgbClr val="000000"/>
                </a:solidFill>
                <a:latin typeface="Arial" charset="0"/>
                <a:ea typeface="Times New Roman" pitchFamily="18" charset="0"/>
                <a:cs typeface="Arial" charset="0"/>
              </a:rPr>
              <a:t>** </a:t>
            </a:r>
            <a:r>
              <a:rPr lang="en-US" sz="2800" dirty="0">
                <a:solidFill>
                  <a:srgbClr val="FF0000"/>
                </a:solidFill>
                <a:latin typeface="Arial" charset="0"/>
                <a:ea typeface="Times New Roman" pitchFamily="18" charset="0"/>
                <a:cs typeface="Arial" charset="0"/>
              </a:rPr>
              <a:t>Warning: Reduce to lowest terms</a:t>
            </a:r>
            <a:r>
              <a:rPr lang="en-US" dirty="0">
                <a:solidFill>
                  <a:srgbClr val="FF0000"/>
                </a:solidFill>
                <a:latin typeface="Arial" charset="0"/>
                <a:ea typeface="Times New Roman" pitchFamily="18" charset="0"/>
                <a:cs typeface="Arial" charset="0"/>
              </a:rPr>
              <a:t>.</a:t>
            </a:r>
            <a:endParaRPr lang="en-US" sz="2400" dirty="0">
              <a:solidFill>
                <a:srgbClr val="000000"/>
              </a:solidFill>
              <a:ea typeface="Times New Roman" pitchFamily="18" charset="0"/>
              <a:cs typeface="Arial" charset="0"/>
            </a:endParaRPr>
          </a:p>
        </p:txBody>
      </p:sp>
      <p:sp>
        <p:nvSpPr>
          <p:cNvPr id="517134" name="Rectangle 14"/>
          <p:cNvSpPr>
            <a:spLocks noChangeArrowheads="1"/>
          </p:cNvSpPr>
          <p:nvPr/>
        </p:nvSpPr>
        <p:spPr bwMode="auto">
          <a:xfrm>
            <a:off x="1512888" y="5281613"/>
            <a:ext cx="742950" cy="376237"/>
          </a:xfrm>
          <a:prstGeom prst="rect">
            <a:avLst/>
          </a:prstGeom>
          <a:solidFill>
            <a:schemeClr val="accent1">
              <a:alpha val="10196"/>
            </a:schemeClr>
          </a:solidFill>
          <a:ln w="9525">
            <a:solidFill>
              <a:schemeClr val="tx1"/>
            </a:solidFill>
            <a:miter lim="800000"/>
            <a:headEnd/>
            <a:tailEnd/>
          </a:ln>
        </p:spPr>
        <p:txBody>
          <a:bodyPr wrap="none">
            <a:spAutoFit/>
          </a:bodyPr>
          <a:lstStyle/>
          <a:p>
            <a:pPr fontAlgn="base">
              <a:spcBef>
                <a:spcPct val="0"/>
              </a:spcBef>
              <a:spcAft>
                <a:spcPct val="0"/>
              </a:spcAft>
            </a:pPr>
            <a:r>
              <a:rPr lang="en-US">
                <a:solidFill>
                  <a:srgbClr val="000000"/>
                </a:solidFill>
                <a:latin typeface="Arial" charset="0"/>
                <a:ea typeface="Times New Roman" pitchFamily="18" charset="0"/>
                <a:cs typeface="Arial" charset="0"/>
              </a:rPr>
              <a:t>Al</a:t>
            </a:r>
            <a:r>
              <a:rPr lang="en-US" baseline="-30000">
                <a:solidFill>
                  <a:srgbClr val="000000"/>
                </a:solidFill>
                <a:latin typeface="Arial" charset="0"/>
                <a:ea typeface="Times New Roman" pitchFamily="18" charset="0"/>
                <a:cs typeface="Arial" charset="0"/>
              </a:rPr>
              <a:t>2</a:t>
            </a:r>
            <a:r>
              <a:rPr lang="en-US">
                <a:solidFill>
                  <a:srgbClr val="000000"/>
                </a:solidFill>
                <a:latin typeface="Arial" charset="0"/>
                <a:ea typeface="Times New Roman" pitchFamily="18" charset="0"/>
                <a:cs typeface="Arial" charset="0"/>
              </a:rPr>
              <a:t>O</a:t>
            </a:r>
            <a:r>
              <a:rPr lang="en-US" baseline="-30000">
                <a:solidFill>
                  <a:srgbClr val="000000"/>
                </a:solidFill>
                <a:latin typeface="Arial" charset="0"/>
                <a:ea typeface="Times New Roman" pitchFamily="18" charset="0"/>
                <a:cs typeface="Arial" charset="0"/>
              </a:rPr>
              <a:t>3</a:t>
            </a:r>
          </a:p>
        </p:txBody>
      </p:sp>
      <p:sp>
        <p:nvSpPr>
          <p:cNvPr id="517137" name="Rectangle 17"/>
          <p:cNvSpPr>
            <a:spLocks noChangeArrowheads="1"/>
          </p:cNvSpPr>
          <p:nvPr/>
        </p:nvSpPr>
        <p:spPr bwMode="auto">
          <a:xfrm>
            <a:off x="1136650" y="3848100"/>
            <a:ext cx="15414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Arial" charset="0"/>
                <a:ea typeface="Times New Roman" pitchFamily="18" charset="0"/>
                <a:cs typeface="Arial" charset="0"/>
              </a:rPr>
              <a:t>Al</a:t>
            </a:r>
            <a:r>
              <a:rPr lang="en-US" baseline="30000">
                <a:solidFill>
                  <a:srgbClr val="000000"/>
                </a:solidFill>
                <a:latin typeface="Arial" charset="0"/>
                <a:ea typeface="Times New Roman" pitchFamily="18" charset="0"/>
                <a:cs typeface="Arial" charset="0"/>
              </a:rPr>
              <a:t>3+</a:t>
            </a:r>
            <a:r>
              <a:rPr lang="en-US">
                <a:solidFill>
                  <a:srgbClr val="000000"/>
                </a:solidFill>
                <a:latin typeface="Arial" charset="0"/>
                <a:ea typeface="Times New Roman" pitchFamily="18" charset="0"/>
                <a:cs typeface="Arial" charset="0"/>
              </a:rPr>
              <a:t>  and  O</a:t>
            </a:r>
            <a:r>
              <a:rPr lang="en-US" baseline="30000">
                <a:solidFill>
                  <a:srgbClr val="000000"/>
                </a:solidFill>
                <a:latin typeface="Arial" charset="0"/>
                <a:ea typeface="Times New Roman" pitchFamily="18" charset="0"/>
                <a:cs typeface="Arial" charset="0"/>
              </a:rPr>
              <a:t>2–</a:t>
            </a:r>
          </a:p>
        </p:txBody>
      </p:sp>
      <p:sp>
        <p:nvSpPr>
          <p:cNvPr id="517138" name="Rectangle 18"/>
          <p:cNvSpPr>
            <a:spLocks noChangeArrowheads="1"/>
          </p:cNvSpPr>
          <p:nvPr/>
        </p:nvSpPr>
        <p:spPr bwMode="auto">
          <a:xfrm>
            <a:off x="1428750" y="4672013"/>
            <a:ext cx="796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Arial" charset="0"/>
                <a:ea typeface="Times New Roman" pitchFamily="18" charset="0"/>
                <a:cs typeface="Arial" charset="0"/>
              </a:rPr>
              <a:t>Al</a:t>
            </a:r>
            <a:r>
              <a:rPr lang="en-US" baseline="-30000">
                <a:solidFill>
                  <a:srgbClr val="000000"/>
                </a:solidFill>
                <a:latin typeface="Arial" charset="0"/>
                <a:ea typeface="Times New Roman" pitchFamily="18" charset="0"/>
                <a:cs typeface="Arial" charset="0"/>
              </a:rPr>
              <a:t>2</a:t>
            </a:r>
            <a:r>
              <a:rPr lang="en-US">
                <a:solidFill>
                  <a:srgbClr val="000000"/>
                </a:solidFill>
                <a:latin typeface="Arial" charset="0"/>
                <a:ea typeface="Times New Roman" pitchFamily="18" charset="0"/>
                <a:cs typeface="Arial" charset="0"/>
              </a:rPr>
              <a:t> O</a:t>
            </a:r>
            <a:r>
              <a:rPr lang="en-US" baseline="-30000">
                <a:solidFill>
                  <a:srgbClr val="000000"/>
                </a:solidFill>
                <a:latin typeface="Arial" charset="0"/>
                <a:ea typeface="Times New Roman" pitchFamily="18" charset="0"/>
                <a:cs typeface="Arial" charset="0"/>
              </a:rPr>
              <a:t>3</a:t>
            </a:r>
          </a:p>
        </p:txBody>
      </p:sp>
      <p:sp>
        <p:nvSpPr>
          <p:cNvPr id="517139" name="Rectangle 19"/>
          <p:cNvSpPr>
            <a:spLocks noChangeArrowheads="1"/>
          </p:cNvSpPr>
          <p:nvPr/>
        </p:nvSpPr>
        <p:spPr bwMode="auto">
          <a:xfrm>
            <a:off x="3776663" y="3849688"/>
            <a:ext cx="1592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Arial" charset="0"/>
                <a:ea typeface="Times New Roman" pitchFamily="18" charset="0"/>
                <a:cs typeface="Arial" charset="0"/>
              </a:rPr>
              <a:t>Ba</a:t>
            </a:r>
            <a:r>
              <a:rPr lang="en-US" baseline="30000">
                <a:solidFill>
                  <a:srgbClr val="000000"/>
                </a:solidFill>
                <a:latin typeface="Arial" charset="0"/>
                <a:ea typeface="Times New Roman" pitchFamily="18" charset="0"/>
                <a:cs typeface="Arial" charset="0"/>
              </a:rPr>
              <a:t>2+</a:t>
            </a:r>
            <a:r>
              <a:rPr lang="en-US">
                <a:solidFill>
                  <a:srgbClr val="000000"/>
                </a:solidFill>
                <a:latin typeface="Arial" charset="0"/>
                <a:ea typeface="Times New Roman" pitchFamily="18" charset="0"/>
                <a:cs typeface="Arial" charset="0"/>
              </a:rPr>
              <a:t>  and  S</a:t>
            </a:r>
            <a:r>
              <a:rPr lang="en-US" baseline="30000">
                <a:solidFill>
                  <a:srgbClr val="000000"/>
                </a:solidFill>
                <a:latin typeface="Arial" charset="0"/>
                <a:ea typeface="Times New Roman" pitchFamily="18" charset="0"/>
                <a:cs typeface="Arial" charset="0"/>
              </a:rPr>
              <a:t>2–</a:t>
            </a:r>
          </a:p>
        </p:txBody>
      </p:sp>
      <p:sp>
        <p:nvSpPr>
          <p:cNvPr id="517140" name="Rectangle 20"/>
          <p:cNvSpPr>
            <a:spLocks noChangeArrowheads="1"/>
          </p:cNvSpPr>
          <p:nvPr/>
        </p:nvSpPr>
        <p:spPr bwMode="auto">
          <a:xfrm>
            <a:off x="4124325" y="4684713"/>
            <a:ext cx="847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Arial" charset="0"/>
                <a:ea typeface="Times New Roman" pitchFamily="18" charset="0"/>
                <a:cs typeface="Arial" charset="0"/>
              </a:rPr>
              <a:t>Ba</a:t>
            </a:r>
            <a:r>
              <a:rPr lang="en-US" baseline="-30000">
                <a:solidFill>
                  <a:srgbClr val="000000"/>
                </a:solidFill>
                <a:latin typeface="Arial" charset="0"/>
                <a:ea typeface="Times New Roman" pitchFamily="18" charset="0"/>
                <a:cs typeface="Arial" charset="0"/>
              </a:rPr>
              <a:t>2</a:t>
            </a:r>
            <a:r>
              <a:rPr lang="en-US">
                <a:solidFill>
                  <a:srgbClr val="000000"/>
                </a:solidFill>
                <a:latin typeface="Arial" charset="0"/>
                <a:ea typeface="Times New Roman" pitchFamily="18" charset="0"/>
                <a:cs typeface="Arial" charset="0"/>
              </a:rPr>
              <a:t> S</a:t>
            </a:r>
            <a:r>
              <a:rPr lang="en-US" baseline="-30000">
                <a:solidFill>
                  <a:srgbClr val="000000"/>
                </a:solidFill>
                <a:latin typeface="Arial" charset="0"/>
                <a:ea typeface="Times New Roman" pitchFamily="18" charset="0"/>
                <a:cs typeface="Arial" charset="0"/>
              </a:rPr>
              <a:t>2</a:t>
            </a:r>
          </a:p>
        </p:txBody>
      </p:sp>
      <p:sp>
        <p:nvSpPr>
          <p:cNvPr id="517141" name="Rectangle 21"/>
          <p:cNvSpPr>
            <a:spLocks noChangeArrowheads="1"/>
          </p:cNvSpPr>
          <p:nvPr/>
        </p:nvSpPr>
        <p:spPr bwMode="auto">
          <a:xfrm>
            <a:off x="6640513" y="3843338"/>
            <a:ext cx="1579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Arial" charset="0"/>
                <a:ea typeface="Times New Roman" pitchFamily="18" charset="0"/>
                <a:cs typeface="Arial" charset="0"/>
              </a:rPr>
              <a:t>In</a:t>
            </a:r>
            <a:r>
              <a:rPr lang="en-US" baseline="30000">
                <a:solidFill>
                  <a:srgbClr val="000000"/>
                </a:solidFill>
                <a:latin typeface="Arial" charset="0"/>
                <a:ea typeface="Times New Roman" pitchFamily="18" charset="0"/>
                <a:cs typeface="Arial" charset="0"/>
              </a:rPr>
              <a:t>3+</a:t>
            </a:r>
            <a:r>
              <a:rPr lang="en-US">
                <a:solidFill>
                  <a:srgbClr val="000000"/>
                </a:solidFill>
                <a:latin typeface="Arial" charset="0"/>
                <a:ea typeface="Times New Roman" pitchFamily="18" charset="0"/>
                <a:cs typeface="Arial" charset="0"/>
              </a:rPr>
              <a:t>  and  Br</a:t>
            </a:r>
            <a:r>
              <a:rPr lang="en-US" baseline="30000">
                <a:solidFill>
                  <a:srgbClr val="000000"/>
                </a:solidFill>
                <a:latin typeface="Arial" charset="0"/>
                <a:ea typeface="Times New Roman" pitchFamily="18" charset="0"/>
                <a:cs typeface="Arial" charset="0"/>
              </a:rPr>
              <a:t>1–</a:t>
            </a:r>
          </a:p>
        </p:txBody>
      </p:sp>
      <p:sp>
        <p:nvSpPr>
          <p:cNvPr id="517142" name="Rectangle 22"/>
          <p:cNvSpPr>
            <a:spLocks noChangeArrowheads="1"/>
          </p:cNvSpPr>
          <p:nvPr/>
        </p:nvSpPr>
        <p:spPr bwMode="auto">
          <a:xfrm>
            <a:off x="6931025" y="4662488"/>
            <a:ext cx="835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Arial" charset="0"/>
                <a:ea typeface="Times New Roman" pitchFamily="18" charset="0"/>
                <a:cs typeface="Arial" charset="0"/>
              </a:rPr>
              <a:t>In</a:t>
            </a:r>
            <a:r>
              <a:rPr lang="en-US" baseline="-30000">
                <a:solidFill>
                  <a:srgbClr val="000000"/>
                </a:solidFill>
                <a:latin typeface="Arial" charset="0"/>
                <a:ea typeface="Times New Roman" pitchFamily="18" charset="0"/>
                <a:cs typeface="Arial" charset="0"/>
              </a:rPr>
              <a:t>1</a:t>
            </a:r>
            <a:r>
              <a:rPr lang="en-US">
                <a:solidFill>
                  <a:srgbClr val="000000"/>
                </a:solidFill>
                <a:latin typeface="Arial" charset="0"/>
                <a:ea typeface="Times New Roman" pitchFamily="18" charset="0"/>
                <a:cs typeface="Arial" charset="0"/>
              </a:rPr>
              <a:t> Br</a:t>
            </a:r>
            <a:r>
              <a:rPr lang="en-US" baseline="-30000">
                <a:solidFill>
                  <a:srgbClr val="000000"/>
                </a:solidFill>
                <a:latin typeface="Arial" charset="0"/>
                <a:ea typeface="Times New Roman" pitchFamily="18" charset="0"/>
                <a:cs typeface="Arial" charset="0"/>
              </a:rPr>
              <a:t>3</a:t>
            </a:r>
          </a:p>
        </p:txBody>
      </p:sp>
      <p:pic>
        <p:nvPicPr>
          <p:cNvPr id="517143" name="Picture 23" descr="j0395702[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35763" y="2625725"/>
            <a:ext cx="952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144" name="Text Box 24"/>
          <p:cNvSpPr txBox="1">
            <a:spLocks noChangeArrowheads="1"/>
          </p:cNvSpPr>
          <p:nvPr/>
        </p:nvSpPr>
        <p:spPr bwMode="auto">
          <a:xfrm>
            <a:off x="1022350" y="5780088"/>
            <a:ext cx="1784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pPr>
            <a:r>
              <a:rPr lang="en-US" sz="1800">
                <a:solidFill>
                  <a:srgbClr val="000000"/>
                </a:solidFill>
                <a:latin typeface="Arial" charset="0"/>
              </a:rPr>
              <a:t>aluminum oxide</a:t>
            </a:r>
          </a:p>
        </p:txBody>
      </p:sp>
      <p:sp>
        <p:nvSpPr>
          <p:cNvPr id="517145" name="Text Box 25"/>
          <p:cNvSpPr txBox="1">
            <a:spLocks noChangeArrowheads="1"/>
          </p:cNvSpPr>
          <p:nvPr/>
        </p:nvSpPr>
        <p:spPr bwMode="auto">
          <a:xfrm>
            <a:off x="3756025" y="5780088"/>
            <a:ext cx="160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pPr>
            <a:r>
              <a:rPr lang="en-US" sz="1800">
                <a:solidFill>
                  <a:srgbClr val="000000"/>
                </a:solidFill>
                <a:latin typeface="Arial" charset="0"/>
              </a:rPr>
              <a:t>barium sulfide</a:t>
            </a:r>
          </a:p>
        </p:txBody>
      </p:sp>
      <p:sp>
        <p:nvSpPr>
          <p:cNvPr id="517146" name="Text Box 26"/>
          <p:cNvSpPr txBox="1">
            <a:spLocks noChangeArrowheads="1"/>
          </p:cNvSpPr>
          <p:nvPr/>
        </p:nvSpPr>
        <p:spPr bwMode="auto">
          <a:xfrm>
            <a:off x="6518275" y="5780088"/>
            <a:ext cx="174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pPr>
            <a:r>
              <a:rPr lang="en-US" sz="1800">
                <a:solidFill>
                  <a:srgbClr val="000000"/>
                </a:solidFill>
                <a:latin typeface="Arial" charset="0"/>
              </a:rPr>
              <a:t>indium bromide</a:t>
            </a:r>
          </a:p>
        </p:txBody>
      </p:sp>
    </p:spTree>
    <p:extLst>
      <p:ext uri="{BB962C8B-B14F-4D97-AF65-F5344CB8AC3E}">
        <p14:creationId xmlns:p14="http://schemas.microsoft.com/office/powerpoint/2010/main" val="952874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17133">
                                            <p:txEl>
                                              <p:pRg st="0" end="0"/>
                                            </p:txEl>
                                          </p:spTgt>
                                        </p:tgtEl>
                                        <p:attrNameLst>
                                          <p:attrName>style.visibility</p:attrName>
                                        </p:attrNameLst>
                                      </p:cBhvr>
                                      <p:to>
                                        <p:strVal val="visible"/>
                                      </p:to>
                                    </p:set>
                                    <p:animEffect transition="in" filter="fade">
                                      <p:cBhvr>
                                        <p:cTn id="7" dur="1000"/>
                                        <p:tgtEl>
                                          <p:spTgt spid="517133">
                                            <p:txEl>
                                              <p:pRg st="0" end="0"/>
                                            </p:txEl>
                                          </p:spTgt>
                                        </p:tgtEl>
                                      </p:cBhvr>
                                    </p:animEffect>
                                    <p:anim calcmode="lin" valueType="num">
                                      <p:cBhvr>
                                        <p:cTn id="8" dur="1000" fill="hold"/>
                                        <p:tgtEl>
                                          <p:spTgt spid="51713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71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517133">
                                            <p:txEl>
                                              <p:pRg st="1" end="1"/>
                                            </p:txEl>
                                          </p:spTgt>
                                        </p:tgtEl>
                                        <p:attrNameLst>
                                          <p:attrName>style.visibility</p:attrName>
                                        </p:attrNameLst>
                                      </p:cBhvr>
                                      <p:to>
                                        <p:strVal val="visible"/>
                                      </p:to>
                                    </p:set>
                                    <p:animEffect transition="in" filter="fade">
                                      <p:cBhvr>
                                        <p:cTn id="14" dur="1000"/>
                                        <p:tgtEl>
                                          <p:spTgt spid="517133">
                                            <p:txEl>
                                              <p:pRg st="1" end="1"/>
                                            </p:txEl>
                                          </p:spTgt>
                                        </p:tgtEl>
                                      </p:cBhvr>
                                    </p:animEffect>
                                    <p:anim calcmode="lin" valueType="num">
                                      <p:cBhvr>
                                        <p:cTn id="15" dur="1000" fill="hold"/>
                                        <p:tgtEl>
                                          <p:spTgt spid="517133">
                                            <p:txEl>
                                              <p:pRg st="1" end="1"/>
                                            </p:txEl>
                                          </p:spTgt>
                                        </p:tgtEl>
                                        <p:attrNameLst>
                                          <p:attrName>ppt_x</p:attrName>
                                        </p:attrNameLst>
                                      </p:cBhvr>
                                      <p:tavLst>
                                        <p:tav tm="0">
                                          <p:val>
                                            <p:strVal val="#ppt_x-.1"/>
                                          </p:val>
                                        </p:tav>
                                        <p:tav tm="100000">
                                          <p:val>
                                            <p:strVal val="#ppt_x"/>
                                          </p:val>
                                        </p:tav>
                                      </p:tavLst>
                                    </p:anim>
                                    <p:anim calcmode="lin" valueType="num">
                                      <p:cBhvr>
                                        <p:cTn id="16" dur="1000" fill="hold"/>
                                        <p:tgtEl>
                                          <p:spTgt spid="517133">
                                            <p:txEl>
                                              <p:pRg st="1" end="1"/>
                                            </p:txEl>
                                          </p:spTgt>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2900"/>
                            </p:stCondLst>
                            <p:childTnLst>
                              <p:par>
                                <p:cTn id="18" presetID="40" presetClass="entr" presetSubtype="0" fill="hold" nodeType="afterEffect">
                                  <p:stCondLst>
                                    <p:cond delay="0"/>
                                  </p:stCondLst>
                                  <p:iterate type="lt">
                                    <p:tmPct val="10000"/>
                                  </p:iterate>
                                  <p:childTnLst>
                                    <p:set>
                                      <p:cBhvr>
                                        <p:cTn id="19" dur="1" fill="hold">
                                          <p:stCondLst>
                                            <p:cond delay="0"/>
                                          </p:stCondLst>
                                        </p:cTn>
                                        <p:tgtEl>
                                          <p:spTgt spid="517133">
                                            <p:txEl>
                                              <p:pRg st="2" end="2"/>
                                            </p:txEl>
                                          </p:spTgt>
                                        </p:tgtEl>
                                        <p:attrNameLst>
                                          <p:attrName>style.visibility</p:attrName>
                                        </p:attrNameLst>
                                      </p:cBhvr>
                                      <p:to>
                                        <p:strVal val="visible"/>
                                      </p:to>
                                    </p:set>
                                    <p:animEffect transition="in" filter="fade">
                                      <p:cBhvr>
                                        <p:cTn id="20" dur="1000"/>
                                        <p:tgtEl>
                                          <p:spTgt spid="517133">
                                            <p:txEl>
                                              <p:pRg st="2" end="2"/>
                                            </p:txEl>
                                          </p:spTgt>
                                        </p:tgtEl>
                                      </p:cBhvr>
                                    </p:animEffect>
                                    <p:anim calcmode="lin" valueType="num">
                                      <p:cBhvr>
                                        <p:cTn id="21" dur="1000" fill="hold"/>
                                        <p:tgtEl>
                                          <p:spTgt spid="517133">
                                            <p:txEl>
                                              <p:pRg st="2" end="2"/>
                                            </p:txEl>
                                          </p:spTgt>
                                        </p:tgtEl>
                                        <p:attrNameLst>
                                          <p:attrName>ppt_x</p:attrName>
                                        </p:attrNameLst>
                                      </p:cBhvr>
                                      <p:tavLst>
                                        <p:tav tm="0">
                                          <p:val>
                                            <p:strVal val="#ppt_x-.1"/>
                                          </p:val>
                                        </p:tav>
                                        <p:tav tm="100000">
                                          <p:val>
                                            <p:strVal val="#ppt_x"/>
                                          </p:val>
                                        </p:tav>
                                      </p:tavLst>
                                    </p:anim>
                                    <p:anim calcmode="lin" valueType="num">
                                      <p:cBhvr>
                                        <p:cTn id="22" dur="1000" fill="hold"/>
                                        <p:tgtEl>
                                          <p:spTgt spid="51713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7137"/>
                                        </p:tgtEl>
                                        <p:attrNameLst>
                                          <p:attrName>style.visibility</p:attrName>
                                        </p:attrNameLst>
                                      </p:cBhvr>
                                      <p:to>
                                        <p:strVal val="visible"/>
                                      </p:to>
                                    </p:set>
                                    <p:animEffect transition="in" filter="fade">
                                      <p:cBhvr>
                                        <p:cTn id="27" dur="2000"/>
                                        <p:tgtEl>
                                          <p:spTgt spid="51713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517138"/>
                                        </p:tgtEl>
                                        <p:attrNameLst>
                                          <p:attrName>style.visibility</p:attrName>
                                        </p:attrNameLst>
                                      </p:cBhvr>
                                      <p:to>
                                        <p:strVal val="visible"/>
                                      </p:to>
                                    </p:set>
                                    <p:anim calcmode="lin" valueType="num">
                                      <p:cBhvr>
                                        <p:cTn id="32" dur="500" fill="hold"/>
                                        <p:tgtEl>
                                          <p:spTgt spid="517138"/>
                                        </p:tgtEl>
                                        <p:attrNameLst>
                                          <p:attrName>ppt_w</p:attrName>
                                        </p:attrNameLst>
                                      </p:cBhvr>
                                      <p:tavLst>
                                        <p:tav tm="0">
                                          <p:val>
                                            <p:fltVal val="0"/>
                                          </p:val>
                                        </p:tav>
                                        <p:tav tm="100000">
                                          <p:val>
                                            <p:strVal val="#ppt_w"/>
                                          </p:val>
                                        </p:tav>
                                      </p:tavLst>
                                    </p:anim>
                                    <p:anim calcmode="lin" valueType="num">
                                      <p:cBhvr>
                                        <p:cTn id="33" dur="500" fill="hold"/>
                                        <p:tgtEl>
                                          <p:spTgt spid="517138"/>
                                        </p:tgtEl>
                                        <p:attrNameLst>
                                          <p:attrName>ppt_h</p:attrName>
                                        </p:attrNameLst>
                                      </p:cBhvr>
                                      <p:tavLst>
                                        <p:tav tm="0">
                                          <p:val>
                                            <p:fltVal val="0"/>
                                          </p:val>
                                        </p:tav>
                                        <p:tav tm="100000">
                                          <p:val>
                                            <p:strVal val="#ppt_h"/>
                                          </p:val>
                                        </p:tav>
                                      </p:tavLst>
                                    </p:anim>
                                    <p:animEffect transition="in" filter="fade">
                                      <p:cBhvr>
                                        <p:cTn id="34" dur="500"/>
                                        <p:tgtEl>
                                          <p:spTgt spid="517138"/>
                                        </p:tgtEl>
                                      </p:cBhvr>
                                    </p:animEffect>
                                  </p:childTnLst>
                                </p:cTn>
                              </p:par>
                            </p:childTnLst>
                          </p:cTn>
                        </p:par>
                        <p:par>
                          <p:cTn id="35" fill="hold" nodeType="afterGroup">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517127"/>
                                        </p:tgtEl>
                                        <p:attrNameLst>
                                          <p:attrName>style.visibility</p:attrName>
                                        </p:attrNameLst>
                                      </p:cBhvr>
                                      <p:to>
                                        <p:strVal val="visible"/>
                                      </p:to>
                                    </p:set>
                                    <p:animEffect transition="in" filter="wipe(up)">
                                      <p:cBhvr>
                                        <p:cTn id="38" dur="500"/>
                                        <p:tgtEl>
                                          <p:spTgt spid="517127"/>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517128"/>
                                        </p:tgtEl>
                                        <p:attrNameLst>
                                          <p:attrName>style.visibility</p:attrName>
                                        </p:attrNameLst>
                                      </p:cBhvr>
                                      <p:to>
                                        <p:strVal val="visible"/>
                                      </p:to>
                                    </p:set>
                                    <p:animEffect transition="in" filter="wipe(up)">
                                      <p:cBhvr>
                                        <p:cTn id="41" dur="500"/>
                                        <p:tgtEl>
                                          <p:spTgt spid="51712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517134"/>
                                        </p:tgtEl>
                                        <p:attrNameLst>
                                          <p:attrName>style.visibility</p:attrName>
                                        </p:attrNameLst>
                                      </p:cBhvr>
                                      <p:to>
                                        <p:strVal val="visible"/>
                                      </p:to>
                                    </p:set>
                                    <p:animEffect transition="in" filter="fade">
                                      <p:cBhvr>
                                        <p:cTn id="46" dur="1000"/>
                                        <p:tgtEl>
                                          <p:spTgt spid="517134"/>
                                        </p:tgtEl>
                                      </p:cBhvr>
                                    </p:animEffect>
                                    <p:anim calcmode="lin" valueType="num">
                                      <p:cBhvr>
                                        <p:cTn id="47" dur="1000" fill="hold"/>
                                        <p:tgtEl>
                                          <p:spTgt spid="517134"/>
                                        </p:tgtEl>
                                        <p:attrNameLst>
                                          <p:attrName>ppt_x</p:attrName>
                                        </p:attrNameLst>
                                      </p:cBhvr>
                                      <p:tavLst>
                                        <p:tav tm="0">
                                          <p:val>
                                            <p:strVal val="#ppt_x"/>
                                          </p:val>
                                        </p:tav>
                                        <p:tav tm="100000">
                                          <p:val>
                                            <p:strVal val="#ppt_x"/>
                                          </p:val>
                                        </p:tav>
                                      </p:tavLst>
                                    </p:anim>
                                    <p:anim calcmode="lin" valueType="num">
                                      <p:cBhvr>
                                        <p:cTn id="48" dur="1000" fill="hold"/>
                                        <p:tgtEl>
                                          <p:spTgt spid="517134"/>
                                        </p:tgtEl>
                                        <p:attrNameLst>
                                          <p:attrName>ppt_y</p:attrName>
                                        </p:attrNameLst>
                                      </p:cBhvr>
                                      <p:tavLst>
                                        <p:tav tm="0">
                                          <p:val>
                                            <p:strVal val="#ppt_y-.1"/>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517144"/>
                                        </p:tgtEl>
                                        <p:attrNameLst>
                                          <p:attrName>style.visibility</p:attrName>
                                        </p:attrNameLst>
                                      </p:cBhvr>
                                      <p:to>
                                        <p:strVal val="visible"/>
                                      </p:to>
                                    </p:set>
                                    <p:animEffect transition="in" filter="fade">
                                      <p:cBhvr>
                                        <p:cTn id="53" dur="1000"/>
                                        <p:tgtEl>
                                          <p:spTgt spid="517144"/>
                                        </p:tgtEl>
                                      </p:cBhvr>
                                    </p:animEffect>
                                    <p:anim calcmode="lin" valueType="num">
                                      <p:cBhvr>
                                        <p:cTn id="54" dur="1000" fill="hold"/>
                                        <p:tgtEl>
                                          <p:spTgt spid="517144"/>
                                        </p:tgtEl>
                                        <p:attrNameLst>
                                          <p:attrName>ppt_x</p:attrName>
                                        </p:attrNameLst>
                                      </p:cBhvr>
                                      <p:tavLst>
                                        <p:tav tm="0">
                                          <p:val>
                                            <p:strVal val="#ppt_x"/>
                                          </p:val>
                                        </p:tav>
                                        <p:tav tm="100000">
                                          <p:val>
                                            <p:strVal val="#ppt_x"/>
                                          </p:val>
                                        </p:tav>
                                      </p:tavLst>
                                    </p:anim>
                                    <p:anim calcmode="lin" valueType="num">
                                      <p:cBhvr>
                                        <p:cTn id="55" dur="1000" fill="hold"/>
                                        <p:tgtEl>
                                          <p:spTgt spid="517144"/>
                                        </p:tgtEl>
                                        <p:attrNameLst>
                                          <p:attrName>ppt_y</p:attrName>
                                        </p:attrNameLst>
                                      </p:cBhvr>
                                      <p:tavLst>
                                        <p:tav tm="0">
                                          <p:val>
                                            <p:strVal val="#ppt_y-.1"/>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17139"/>
                                        </p:tgtEl>
                                        <p:attrNameLst>
                                          <p:attrName>style.visibility</p:attrName>
                                        </p:attrNameLst>
                                      </p:cBhvr>
                                      <p:to>
                                        <p:strVal val="visible"/>
                                      </p:to>
                                    </p:set>
                                    <p:animEffect transition="in" filter="fade">
                                      <p:cBhvr>
                                        <p:cTn id="60" dur="2000"/>
                                        <p:tgtEl>
                                          <p:spTgt spid="517139"/>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517140"/>
                                        </p:tgtEl>
                                        <p:attrNameLst>
                                          <p:attrName>style.visibility</p:attrName>
                                        </p:attrNameLst>
                                      </p:cBhvr>
                                      <p:to>
                                        <p:strVal val="visible"/>
                                      </p:to>
                                    </p:set>
                                    <p:anim calcmode="lin" valueType="num">
                                      <p:cBhvr>
                                        <p:cTn id="65" dur="500" fill="hold"/>
                                        <p:tgtEl>
                                          <p:spTgt spid="517140"/>
                                        </p:tgtEl>
                                        <p:attrNameLst>
                                          <p:attrName>ppt_w</p:attrName>
                                        </p:attrNameLst>
                                      </p:cBhvr>
                                      <p:tavLst>
                                        <p:tav tm="0">
                                          <p:val>
                                            <p:fltVal val="0"/>
                                          </p:val>
                                        </p:tav>
                                        <p:tav tm="100000">
                                          <p:val>
                                            <p:strVal val="#ppt_w"/>
                                          </p:val>
                                        </p:tav>
                                      </p:tavLst>
                                    </p:anim>
                                    <p:anim calcmode="lin" valueType="num">
                                      <p:cBhvr>
                                        <p:cTn id="66" dur="500" fill="hold"/>
                                        <p:tgtEl>
                                          <p:spTgt spid="517140"/>
                                        </p:tgtEl>
                                        <p:attrNameLst>
                                          <p:attrName>ppt_h</p:attrName>
                                        </p:attrNameLst>
                                      </p:cBhvr>
                                      <p:tavLst>
                                        <p:tav tm="0">
                                          <p:val>
                                            <p:fltVal val="0"/>
                                          </p:val>
                                        </p:tav>
                                        <p:tav tm="100000">
                                          <p:val>
                                            <p:strVal val="#ppt_h"/>
                                          </p:val>
                                        </p:tav>
                                      </p:tavLst>
                                    </p:anim>
                                    <p:animEffect transition="in" filter="fade">
                                      <p:cBhvr>
                                        <p:cTn id="67" dur="500"/>
                                        <p:tgtEl>
                                          <p:spTgt spid="517140"/>
                                        </p:tgtEl>
                                      </p:cBhvr>
                                    </p:animEffect>
                                  </p:childTnLst>
                                </p:cTn>
                              </p:par>
                            </p:childTnLst>
                          </p:cTn>
                        </p:par>
                        <p:par>
                          <p:cTn id="68" fill="hold" nodeType="afterGroup">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517129"/>
                                        </p:tgtEl>
                                        <p:attrNameLst>
                                          <p:attrName>style.visibility</p:attrName>
                                        </p:attrNameLst>
                                      </p:cBhvr>
                                      <p:to>
                                        <p:strVal val="visible"/>
                                      </p:to>
                                    </p:set>
                                    <p:animEffect transition="in" filter="wipe(left)">
                                      <p:cBhvr>
                                        <p:cTn id="71" dur="500"/>
                                        <p:tgtEl>
                                          <p:spTgt spid="517129"/>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517130"/>
                                        </p:tgtEl>
                                        <p:attrNameLst>
                                          <p:attrName>style.visibility</p:attrName>
                                        </p:attrNameLst>
                                      </p:cBhvr>
                                      <p:to>
                                        <p:strVal val="visible"/>
                                      </p:to>
                                    </p:set>
                                    <p:animEffect transition="in" filter="wipe(right)">
                                      <p:cBhvr>
                                        <p:cTn id="74" dur="500"/>
                                        <p:tgtEl>
                                          <p:spTgt spid="517130"/>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3" presetClass="entr" presetSubtype="0" fill="hold" nodeType="clickEffect">
                                  <p:stCondLst>
                                    <p:cond delay="0"/>
                                  </p:stCondLst>
                                  <p:childTnLst>
                                    <p:set>
                                      <p:cBhvr>
                                        <p:cTn id="78" dur="1" fill="hold">
                                          <p:stCondLst>
                                            <p:cond delay="0"/>
                                          </p:stCondLst>
                                        </p:cTn>
                                        <p:tgtEl>
                                          <p:spTgt spid="517143"/>
                                        </p:tgtEl>
                                        <p:attrNameLst>
                                          <p:attrName>style.visibility</p:attrName>
                                        </p:attrNameLst>
                                      </p:cBhvr>
                                      <p:to>
                                        <p:strVal val="visible"/>
                                      </p:to>
                                    </p:set>
                                    <p:anim calcmode="lin" valueType="num">
                                      <p:cBhvr>
                                        <p:cTn id="79" dur="500" fill="hold"/>
                                        <p:tgtEl>
                                          <p:spTgt spid="517143"/>
                                        </p:tgtEl>
                                        <p:attrNameLst>
                                          <p:attrName>ppt_w</p:attrName>
                                        </p:attrNameLst>
                                      </p:cBhvr>
                                      <p:tavLst>
                                        <p:tav tm="0">
                                          <p:val>
                                            <p:fltVal val="0"/>
                                          </p:val>
                                        </p:tav>
                                        <p:tav tm="100000">
                                          <p:val>
                                            <p:strVal val="#ppt_w"/>
                                          </p:val>
                                        </p:tav>
                                      </p:tavLst>
                                    </p:anim>
                                    <p:anim calcmode="lin" valueType="num">
                                      <p:cBhvr>
                                        <p:cTn id="80" dur="500" fill="hold"/>
                                        <p:tgtEl>
                                          <p:spTgt spid="517143"/>
                                        </p:tgtEl>
                                        <p:attrNameLst>
                                          <p:attrName>ppt_h</p:attrName>
                                        </p:attrNameLst>
                                      </p:cBhvr>
                                      <p:tavLst>
                                        <p:tav tm="0">
                                          <p:val>
                                            <p:fltVal val="0"/>
                                          </p:val>
                                        </p:tav>
                                        <p:tav tm="100000">
                                          <p:val>
                                            <p:strVal val="#ppt_h"/>
                                          </p:val>
                                        </p:tav>
                                      </p:tavLst>
                                    </p:anim>
                                    <p:animEffect transition="in" filter="fade">
                                      <p:cBhvr>
                                        <p:cTn id="81" dur="500"/>
                                        <p:tgtEl>
                                          <p:spTgt spid="517143"/>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9" presetClass="entr" presetSubtype="0" fill="hold" nodeType="clickEffect">
                                  <p:stCondLst>
                                    <p:cond delay="0"/>
                                  </p:stCondLst>
                                  <p:childTnLst>
                                    <p:set>
                                      <p:cBhvr>
                                        <p:cTn id="85" dur="1" fill="hold">
                                          <p:stCondLst>
                                            <p:cond delay="0"/>
                                          </p:stCondLst>
                                        </p:cTn>
                                        <p:tgtEl>
                                          <p:spTgt spid="517133">
                                            <p:txEl>
                                              <p:pRg st="4" end="4"/>
                                            </p:txEl>
                                          </p:spTgt>
                                        </p:tgtEl>
                                        <p:attrNameLst>
                                          <p:attrName>style.visibility</p:attrName>
                                        </p:attrNameLst>
                                      </p:cBhvr>
                                      <p:to>
                                        <p:strVal val="visible"/>
                                      </p:to>
                                    </p:set>
                                    <p:animEffect transition="in" filter="dissolve">
                                      <p:cBhvr>
                                        <p:cTn id="86" dur="500"/>
                                        <p:tgtEl>
                                          <p:spTgt spid="517133">
                                            <p:txEl>
                                              <p:pRg st="4" end="4"/>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47" presetClass="entr" presetSubtype="0" fill="hold" grpId="0" nodeType="clickEffect">
                                  <p:stCondLst>
                                    <p:cond delay="0"/>
                                  </p:stCondLst>
                                  <p:childTnLst>
                                    <p:set>
                                      <p:cBhvr>
                                        <p:cTn id="90" dur="1" fill="hold">
                                          <p:stCondLst>
                                            <p:cond delay="0"/>
                                          </p:stCondLst>
                                        </p:cTn>
                                        <p:tgtEl>
                                          <p:spTgt spid="517135"/>
                                        </p:tgtEl>
                                        <p:attrNameLst>
                                          <p:attrName>style.visibility</p:attrName>
                                        </p:attrNameLst>
                                      </p:cBhvr>
                                      <p:to>
                                        <p:strVal val="visible"/>
                                      </p:to>
                                    </p:set>
                                    <p:animEffect transition="in" filter="fade">
                                      <p:cBhvr>
                                        <p:cTn id="91" dur="1000"/>
                                        <p:tgtEl>
                                          <p:spTgt spid="517135"/>
                                        </p:tgtEl>
                                      </p:cBhvr>
                                    </p:animEffect>
                                    <p:anim calcmode="lin" valueType="num">
                                      <p:cBhvr>
                                        <p:cTn id="92" dur="1000" fill="hold"/>
                                        <p:tgtEl>
                                          <p:spTgt spid="517135"/>
                                        </p:tgtEl>
                                        <p:attrNameLst>
                                          <p:attrName>ppt_x</p:attrName>
                                        </p:attrNameLst>
                                      </p:cBhvr>
                                      <p:tavLst>
                                        <p:tav tm="0">
                                          <p:val>
                                            <p:strVal val="#ppt_x"/>
                                          </p:val>
                                        </p:tav>
                                        <p:tav tm="100000">
                                          <p:val>
                                            <p:strVal val="#ppt_x"/>
                                          </p:val>
                                        </p:tav>
                                      </p:tavLst>
                                    </p:anim>
                                    <p:anim calcmode="lin" valueType="num">
                                      <p:cBhvr>
                                        <p:cTn id="93" dur="1000" fill="hold"/>
                                        <p:tgtEl>
                                          <p:spTgt spid="517135"/>
                                        </p:tgtEl>
                                        <p:attrNameLst>
                                          <p:attrName>ppt_y</p:attrName>
                                        </p:attrNameLst>
                                      </p:cBhvr>
                                      <p:tavLst>
                                        <p:tav tm="0">
                                          <p:val>
                                            <p:strVal val="#ppt_y-.1"/>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47" presetClass="entr" presetSubtype="0" fill="hold" grpId="0" nodeType="clickEffect">
                                  <p:stCondLst>
                                    <p:cond delay="0"/>
                                  </p:stCondLst>
                                  <p:childTnLst>
                                    <p:set>
                                      <p:cBhvr>
                                        <p:cTn id="97" dur="1" fill="hold">
                                          <p:stCondLst>
                                            <p:cond delay="0"/>
                                          </p:stCondLst>
                                        </p:cTn>
                                        <p:tgtEl>
                                          <p:spTgt spid="517145"/>
                                        </p:tgtEl>
                                        <p:attrNameLst>
                                          <p:attrName>style.visibility</p:attrName>
                                        </p:attrNameLst>
                                      </p:cBhvr>
                                      <p:to>
                                        <p:strVal val="visible"/>
                                      </p:to>
                                    </p:set>
                                    <p:animEffect transition="in" filter="fade">
                                      <p:cBhvr>
                                        <p:cTn id="98" dur="1000"/>
                                        <p:tgtEl>
                                          <p:spTgt spid="517145"/>
                                        </p:tgtEl>
                                      </p:cBhvr>
                                    </p:animEffect>
                                    <p:anim calcmode="lin" valueType="num">
                                      <p:cBhvr>
                                        <p:cTn id="99" dur="1000" fill="hold"/>
                                        <p:tgtEl>
                                          <p:spTgt spid="517145"/>
                                        </p:tgtEl>
                                        <p:attrNameLst>
                                          <p:attrName>ppt_x</p:attrName>
                                        </p:attrNameLst>
                                      </p:cBhvr>
                                      <p:tavLst>
                                        <p:tav tm="0">
                                          <p:val>
                                            <p:strVal val="#ppt_x"/>
                                          </p:val>
                                        </p:tav>
                                        <p:tav tm="100000">
                                          <p:val>
                                            <p:strVal val="#ppt_x"/>
                                          </p:val>
                                        </p:tav>
                                      </p:tavLst>
                                    </p:anim>
                                    <p:anim calcmode="lin" valueType="num">
                                      <p:cBhvr>
                                        <p:cTn id="100" dur="1000" fill="hold"/>
                                        <p:tgtEl>
                                          <p:spTgt spid="517145"/>
                                        </p:tgtEl>
                                        <p:attrNameLst>
                                          <p:attrName>ppt_y</p:attrName>
                                        </p:attrNameLst>
                                      </p:cBhvr>
                                      <p:tavLst>
                                        <p:tav tm="0">
                                          <p:val>
                                            <p:strVal val="#ppt_y-.1"/>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517141"/>
                                        </p:tgtEl>
                                        <p:attrNameLst>
                                          <p:attrName>style.visibility</p:attrName>
                                        </p:attrNameLst>
                                      </p:cBhvr>
                                      <p:to>
                                        <p:strVal val="visible"/>
                                      </p:to>
                                    </p:set>
                                    <p:animEffect transition="in" filter="fade">
                                      <p:cBhvr>
                                        <p:cTn id="105" dur="2000"/>
                                        <p:tgtEl>
                                          <p:spTgt spid="517141"/>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53" presetClass="entr" presetSubtype="0" fill="hold" grpId="0" nodeType="clickEffect">
                                  <p:stCondLst>
                                    <p:cond delay="0"/>
                                  </p:stCondLst>
                                  <p:childTnLst>
                                    <p:set>
                                      <p:cBhvr>
                                        <p:cTn id="109" dur="1" fill="hold">
                                          <p:stCondLst>
                                            <p:cond delay="0"/>
                                          </p:stCondLst>
                                        </p:cTn>
                                        <p:tgtEl>
                                          <p:spTgt spid="517142"/>
                                        </p:tgtEl>
                                        <p:attrNameLst>
                                          <p:attrName>style.visibility</p:attrName>
                                        </p:attrNameLst>
                                      </p:cBhvr>
                                      <p:to>
                                        <p:strVal val="visible"/>
                                      </p:to>
                                    </p:set>
                                    <p:anim calcmode="lin" valueType="num">
                                      <p:cBhvr>
                                        <p:cTn id="110" dur="500" fill="hold"/>
                                        <p:tgtEl>
                                          <p:spTgt spid="517142"/>
                                        </p:tgtEl>
                                        <p:attrNameLst>
                                          <p:attrName>ppt_w</p:attrName>
                                        </p:attrNameLst>
                                      </p:cBhvr>
                                      <p:tavLst>
                                        <p:tav tm="0">
                                          <p:val>
                                            <p:fltVal val="0"/>
                                          </p:val>
                                        </p:tav>
                                        <p:tav tm="100000">
                                          <p:val>
                                            <p:strVal val="#ppt_w"/>
                                          </p:val>
                                        </p:tav>
                                      </p:tavLst>
                                    </p:anim>
                                    <p:anim calcmode="lin" valueType="num">
                                      <p:cBhvr>
                                        <p:cTn id="111" dur="500" fill="hold"/>
                                        <p:tgtEl>
                                          <p:spTgt spid="517142"/>
                                        </p:tgtEl>
                                        <p:attrNameLst>
                                          <p:attrName>ppt_h</p:attrName>
                                        </p:attrNameLst>
                                      </p:cBhvr>
                                      <p:tavLst>
                                        <p:tav tm="0">
                                          <p:val>
                                            <p:fltVal val="0"/>
                                          </p:val>
                                        </p:tav>
                                        <p:tav tm="100000">
                                          <p:val>
                                            <p:strVal val="#ppt_h"/>
                                          </p:val>
                                        </p:tav>
                                      </p:tavLst>
                                    </p:anim>
                                    <p:animEffect transition="in" filter="fade">
                                      <p:cBhvr>
                                        <p:cTn id="112" dur="500"/>
                                        <p:tgtEl>
                                          <p:spTgt spid="517142"/>
                                        </p:tgtEl>
                                      </p:cBhvr>
                                    </p:animEffect>
                                  </p:childTnLst>
                                </p:cTn>
                              </p:par>
                            </p:childTnLst>
                          </p:cTn>
                        </p:par>
                        <p:par>
                          <p:cTn id="113" fill="hold" nodeType="afterGroup">
                            <p:stCondLst>
                              <p:cond delay="500"/>
                            </p:stCondLst>
                            <p:childTnLst>
                              <p:par>
                                <p:cTn id="114" presetID="22" presetClass="entr" presetSubtype="8" fill="hold" grpId="0" nodeType="afterEffect">
                                  <p:stCondLst>
                                    <p:cond delay="0"/>
                                  </p:stCondLst>
                                  <p:childTnLst>
                                    <p:set>
                                      <p:cBhvr>
                                        <p:cTn id="115" dur="1" fill="hold">
                                          <p:stCondLst>
                                            <p:cond delay="0"/>
                                          </p:stCondLst>
                                        </p:cTn>
                                        <p:tgtEl>
                                          <p:spTgt spid="517131"/>
                                        </p:tgtEl>
                                        <p:attrNameLst>
                                          <p:attrName>style.visibility</p:attrName>
                                        </p:attrNameLst>
                                      </p:cBhvr>
                                      <p:to>
                                        <p:strVal val="visible"/>
                                      </p:to>
                                    </p:set>
                                    <p:animEffect transition="in" filter="wipe(left)">
                                      <p:cBhvr>
                                        <p:cTn id="116" dur="500"/>
                                        <p:tgtEl>
                                          <p:spTgt spid="517131"/>
                                        </p:tgtEl>
                                      </p:cBhvr>
                                    </p:animEffect>
                                  </p:childTnLst>
                                </p:cTn>
                              </p:par>
                              <p:par>
                                <p:cTn id="117" presetID="22" presetClass="entr" presetSubtype="2" fill="hold" grpId="0" nodeType="withEffect">
                                  <p:stCondLst>
                                    <p:cond delay="0"/>
                                  </p:stCondLst>
                                  <p:childTnLst>
                                    <p:set>
                                      <p:cBhvr>
                                        <p:cTn id="118" dur="1" fill="hold">
                                          <p:stCondLst>
                                            <p:cond delay="0"/>
                                          </p:stCondLst>
                                        </p:cTn>
                                        <p:tgtEl>
                                          <p:spTgt spid="517132"/>
                                        </p:tgtEl>
                                        <p:attrNameLst>
                                          <p:attrName>style.visibility</p:attrName>
                                        </p:attrNameLst>
                                      </p:cBhvr>
                                      <p:to>
                                        <p:strVal val="visible"/>
                                      </p:to>
                                    </p:set>
                                    <p:animEffect transition="in" filter="wipe(right)">
                                      <p:cBhvr>
                                        <p:cTn id="119" dur="500"/>
                                        <p:tgtEl>
                                          <p:spTgt spid="517132"/>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47" presetClass="entr" presetSubtype="0" fill="hold" grpId="0" nodeType="clickEffect">
                                  <p:stCondLst>
                                    <p:cond delay="0"/>
                                  </p:stCondLst>
                                  <p:childTnLst>
                                    <p:set>
                                      <p:cBhvr>
                                        <p:cTn id="123" dur="1" fill="hold">
                                          <p:stCondLst>
                                            <p:cond delay="0"/>
                                          </p:stCondLst>
                                        </p:cTn>
                                        <p:tgtEl>
                                          <p:spTgt spid="517136"/>
                                        </p:tgtEl>
                                        <p:attrNameLst>
                                          <p:attrName>style.visibility</p:attrName>
                                        </p:attrNameLst>
                                      </p:cBhvr>
                                      <p:to>
                                        <p:strVal val="visible"/>
                                      </p:to>
                                    </p:set>
                                    <p:animEffect transition="in" filter="fade">
                                      <p:cBhvr>
                                        <p:cTn id="124" dur="1000"/>
                                        <p:tgtEl>
                                          <p:spTgt spid="517136"/>
                                        </p:tgtEl>
                                      </p:cBhvr>
                                    </p:animEffect>
                                    <p:anim calcmode="lin" valueType="num">
                                      <p:cBhvr>
                                        <p:cTn id="125" dur="1000" fill="hold"/>
                                        <p:tgtEl>
                                          <p:spTgt spid="517136"/>
                                        </p:tgtEl>
                                        <p:attrNameLst>
                                          <p:attrName>ppt_x</p:attrName>
                                        </p:attrNameLst>
                                      </p:cBhvr>
                                      <p:tavLst>
                                        <p:tav tm="0">
                                          <p:val>
                                            <p:strVal val="#ppt_x"/>
                                          </p:val>
                                        </p:tav>
                                        <p:tav tm="100000">
                                          <p:val>
                                            <p:strVal val="#ppt_x"/>
                                          </p:val>
                                        </p:tav>
                                      </p:tavLst>
                                    </p:anim>
                                    <p:anim calcmode="lin" valueType="num">
                                      <p:cBhvr>
                                        <p:cTn id="126" dur="1000" fill="hold"/>
                                        <p:tgtEl>
                                          <p:spTgt spid="517136"/>
                                        </p:tgtEl>
                                        <p:attrNameLst>
                                          <p:attrName>ppt_y</p:attrName>
                                        </p:attrNameLst>
                                      </p:cBhvr>
                                      <p:tavLst>
                                        <p:tav tm="0">
                                          <p:val>
                                            <p:strVal val="#ppt_y-.1"/>
                                          </p:val>
                                        </p:tav>
                                        <p:tav tm="100000">
                                          <p:val>
                                            <p:strVal val="#ppt_y"/>
                                          </p:val>
                                        </p:tav>
                                      </p:tavLst>
                                    </p:anim>
                                  </p:childTnLst>
                                </p:cTn>
                              </p:par>
                            </p:childTnLst>
                          </p:cTn>
                        </p:par>
                      </p:childTnLst>
                    </p:cTn>
                  </p:par>
                  <p:par>
                    <p:cTn id="127" fill="hold" nodeType="clickPar">
                      <p:stCondLst>
                        <p:cond delay="indefinite"/>
                      </p:stCondLst>
                      <p:childTnLst>
                        <p:par>
                          <p:cTn id="128" fill="hold" nodeType="withGroup">
                            <p:stCondLst>
                              <p:cond delay="0"/>
                            </p:stCondLst>
                            <p:childTnLst>
                              <p:par>
                                <p:cTn id="129" presetID="47" presetClass="entr" presetSubtype="0" fill="hold" grpId="0" nodeType="clickEffect">
                                  <p:stCondLst>
                                    <p:cond delay="0"/>
                                  </p:stCondLst>
                                  <p:childTnLst>
                                    <p:set>
                                      <p:cBhvr>
                                        <p:cTn id="130" dur="1" fill="hold">
                                          <p:stCondLst>
                                            <p:cond delay="0"/>
                                          </p:stCondLst>
                                        </p:cTn>
                                        <p:tgtEl>
                                          <p:spTgt spid="517146"/>
                                        </p:tgtEl>
                                        <p:attrNameLst>
                                          <p:attrName>style.visibility</p:attrName>
                                        </p:attrNameLst>
                                      </p:cBhvr>
                                      <p:to>
                                        <p:strVal val="visible"/>
                                      </p:to>
                                    </p:set>
                                    <p:animEffect transition="in" filter="fade">
                                      <p:cBhvr>
                                        <p:cTn id="131" dur="1000"/>
                                        <p:tgtEl>
                                          <p:spTgt spid="517146"/>
                                        </p:tgtEl>
                                      </p:cBhvr>
                                    </p:animEffect>
                                    <p:anim calcmode="lin" valueType="num">
                                      <p:cBhvr>
                                        <p:cTn id="132" dur="1000" fill="hold"/>
                                        <p:tgtEl>
                                          <p:spTgt spid="517146"/>
                                        </p:tgtEl>
                                        <p:attrNameLst>
                                          <p:attrName>ppt_x</p:attrName>
                                        </p:attrNameLst>
                                      </p:cBhvr>
                                      <p:tavLst>
                                        <p:tav tm="0">
                                          <p:val>
                                            <p:strVal val="#ppt_x"/>
                                          </p:val>
                                        </p:tav>
                                        <p:tav tm="100000">
                                          <p:val>
                                            <p:strVal val="#ppt_x"/>
                                          </p:val>
                                        </p:tav>
                                      </p:tavLst>
                                    </p:anim>
                                    <p:anim calcmode="lin" valueType="num">
                                      <p:cBhvr>
                                        <p:cTn id="133" dur="1000" fill="hold"/>
                                        <p:tgtEl>
                                          <p:spTgt spid="517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36" grpId="0" animBg="1"/>
      <p:bldP spid="517135" grpId="0" animBg="1"/>
      <p:bldP spid="517127" grpId="0" animBg="1"/>
      <p:bldP spid="517128" grpId="0" animBg="1"/>
      <p:bldP spid="517129" grpId="0" animBg="1"/>
      <p:bldP spid="517130" grpId="0" animBg="1"/>
      <p:bldP spid="517131" grpId="0" animBg="1"/>
      <p:bldP spid="517132" grpId="0" animBg="1"/>
      <p:bldP spid="517134" grpId="0" animBg="1"/>
      <p:bldP spid="517137" grpId="0"/>
      <p:bldP spid="517138" grpId="0"/>
      <p:bldP spid="517139" grpId="0"/>
      <p:bldP spid="517140" grpId="0"/>
      <p:bldP spid="517141" grpId="0"/>
      <p:bldP spid="517142" grpId="0"/>
      <p:bldP spid="517144" grpId="0"/>
      <p:bldP spid="517145" grpId="0"/>
      <p:bldP spid="51714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307975"/>
            <a:ext cx="7772400" cy="1143000"/>
          </a:xfrm>
        </p:spPr>
        <p:txBody>
          <a:bodyPr/>
          <a:lstStyle/>
          <a:p>
            <a:pPr eaLnBrk="1" hangingPunct="1"/>
            <a:r>
              <a:rPr lang="en-US" sz="2800" smtClean="0">
                <a:latin typeface="Arial" charset="0"/>
              </a:rPr>
              <a:t>Writing Formulas of Ionic Compounds</a:t>
            </a:r>
          </a:p>
        </p:txBody>
      </p:sp>
      <p:sp>
        <p:nvSpPr>
          <p:cNvPr id="58371" name="AutoShape 3">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pPr fontAlgn="base">
              <a:spcBef>
                <a:spcPct val="0"/>
              </a:spcBef>
              <a:spcAft>
                <a:spcPct val="0"/>
              </a:spcAft>
            </a:pPr>
            <a:endParaRPr lang="en-US" sz="2000">
              <a:solidFill>
                <a:srgbClr val="000000"/>
              </a:solidFill>
              <a:latin typeface="Onyx" pitchFamily="82" charset="0"/>
            </a:endParaRPr>
          </a:p>
        </p:txBody>
      </p:sp>
      <p:sp>
        <p:nvSpPr>
          <p:cNvPr id="515076" name="Rectangle 4"/>
          <p:cNvSpPr>
            <a:spLocks noChangeArrowheads="1"/>
          </p:cNvSpPr>
          <p:nvPr/>
        </p:nvSpPr>
        <p:spPr bwMode="auto">
          <a:xfrm>
            <a:off x="1046163" y="1520825"/>
            <a:ext cx="6572250"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274638" fontAlgn="base">
              <a:spcBef>
                <a:spcPct val="0"/>
              </a:spcBef>
              <a:spcAft>
                <a:spcPct val="0"/>
              </a:spcAft>
            </a:pPr>
            <a:r>
              <a:rPr lang="en-US" b="1">
                <a:solidFill>
                  <a:srgbClr val="000099"/>
                </a:solidFill>
                <a:latin typeface="Arial" charset="0"/>
                <a:ea typeface="Times New Roman" pitchFamily="18" charset="0"/>
                <a:cs typeface="Arial" charset="0"/>
              </a:rPr>
              <a:t>chemical formula</a:t>
            </a:r>
            <a:r>
              <a:rPr lang="en-US">
                <a:solidFill>
                  <a:srgbClr val="000000"/>
                </a:solidFill>
                <a:latin typeface="Arial" charset="0"/>
                <a:ea typeface="Times New Roman" pitchFamily="18" charset="0"/>
                <a:cs typeface="Arial" charset="0"/>
              </a:rPr>
              <a:t>: </a:t>
            </a:r>
          </a:p>
          <a:p>
            <a:pPr indent="274638" fontAlgn="base">
              <a:spcBef>
                <a:spcPct val="0"/>
              </a:spcBef>
              <a:spcAft>
                <a:spcPct val="0"/>
              </a:spcAft>
            </a:pPr>
            <a:r>
              <a:rPr lang="en-US">
                <a:solidFill>
                  <a:srgbClr val="000000"/>
                </a:solidFill>
                <a:latin typeface="Arial" charset="0"/>
                <a:ea typeface="Times New Roman" pitchFamily="18" charset="0"/>
                <a:cs typeface="Arial" charset="0"/>
              </a:rPr>
              <a:t>		has neutral charge;</a:t>
            </a:r>
            <a:endParaRPr lang="en-US" sz="900">
              <a:solidFill>
                <a:srgbClr val="000000"/>
              </a:solidFill>
              <a:latin typeface="Arial" charset="0"/>
              <a:ea typeface="Times New Roman" pitchFamily="18" charset="0"/>
              <a:cs typeface="Arial" charset="0"/>
            </a:endParaRPr>
          </a:p>
          <a:p>
            <a:pPr indent="274638" eaLnBrk="0" fontAlgn="base" hangingPunct="0">
              <a:spcBef>
                <a:spcPct val="0"/>
              </a:spcBef>
              <a:spcAft>
                <a:spcPct val="0"/>
              </a:spcAft>
            </a:pPr>
            <a:r>
              <a:rPr lang="en-US">
                <a:solidFill>
                  <a:srgbClr val="000000"/>
                </a:solidFill>
                <a:latin typeface="Arial" charset="0"/>
                <a:ea typeface="Times New Roman" pitchFamily="18" charset="0"/>
                <a:cs typeface="Arial" charset="0"/>
              </a:rPr>
              <a:t>		shows types of atoms and how many of each</a:t>
            </a:r>
            <a:endParaRPr lang="en-US" sz="900">
              <a:solidFill>
                <a:srgbClr val="000000"/>
              </a:solidFill>
              <a:latin typeface="Arial" charset="0"/>
              <a:ea typeface="Times New Roman" pitchFamily="18" charset="0"/>
              <a:cs typeface="Arial" charset="0"/>
            </a:endParaRPr>
          </a:p>
          <a:p>
            <a:pPr indent="274638" eaLnBrk="0" fontAlgn="base" hangingPunct="0">
              <a:spcBef>
                <a:spcPct val="0"/>
              </a:spcBef>
              <a:spcAft>
                <a:spcPct val="0"/>
              </a:spcAft>
            </a:pPr>
            <a:endParaRPr lang="en-US">
              <a:solidFill>
                <a:srgbClr val="000000"/>
              </a:solidFill>
              <a:latin typeface="Arial" charset="0"/>
              <a:ea typeface="Times New Roman" pitchFamily="18" charset="0"/>
              <a:cs typeface="Arial" charset="0"/>
            </a:endParaRPr>
          </a:p>
          <a:p>
            <a:pPr indent="274638" eaLnBrk="0" fontAlgn="base" hangingPunct="0">
              <a:spcBef>
                <a:spcPct val="0"/>
              </a:spcBef>
              <a:spcAft>
                <a:spcPct val="0"/>
              </a:spcAft>
            </a:pPr>
            <a:r>
              <a:rPr lang="en-US">
                <a:solidFill>
                  <a:srgbClr val="000000"/>
                </a:solidFill>
                <a:latin typeface="Arial" charset="0"/>
                <a:ea typeface="Times New Roman" pitchFamily="18" charset="0"/>
                <a:cs typeface="Arial" charset="0"/>
              </a:rPr>
              <a:t>To write an ionic compound’s formula, we need:</a:t>
            </a:r>
            <a:endParaRPr lang="en-US" sz="900">
              <a:solidFill>
                <a:srgbClr val="000000"/>
              </a:solidFill>
              <a:latin typeface="Arial" charset="0"/>
              <a:ea typeface="Times New Roman" pitchFamily="18" charset="0"/>
              <a:cs typeface="Arial" charset="0"/>
            </a:endParaRPr>
          </a:p>
          <a:p>
            <a:pPr indent="274638" eaLnBrk="0" fontAlgn="base" hangingPunct="0">
              <a:spcBef>
                <a:spcPct val="0"/>
              </a:spcBef>
              <a:spcAft>
                <a:spcPct val="0"/>
              </a:spcAft>
            </a:pPr>
            <a:r>
              <a:rPr lang="en-US">
                <a:solidFill>
                  <a:srgbClr val="000000"/>
                </a:solidFill>
                <a:latin typeface="Arial" charset="0"/>
                <a:ea typeface="Times New Roman" pitchFamily="18" charset="0"/>
                <a:cs typeface="Arial" charset="0"/>
              </a:rPr>
              <a:t>		1.  the two types of ions</a:t>
            </a:r>
            <a:endParaRPr lang="en-US" sz="900">
              <a:solidFill>
                <a:srgbClr val="000000"/>
              </a:solidFill>
              <a:latin typeface="Arial" charset="0"/>
              <a:ea typeface="Times New Roman" pitchFamily="18" charset="0"/>
              <a:cs typeface="Arial" charset="0"/>
            </a:endParaRPr>
          </a:p>
          <a:p>
            <a:pPr indent="274638" eaLnBrk="0" fontAlgn="base" hangingPunct="0">
              <a:spcBef>
                <a:spcPct val="0"/>
              </a:spcBef>
              <a:spcAft>
                <a:spcPct val="0"/>
              </a:spcAft>
            </a:pPr>
            <a:r>
              <a:rPr lang="en-US">
                <a:solidFill>
                  <a:srgbClr val="000000"/>
                </a:solidFill>
                <a:latin typeface="Arial" charset="0"/>
                <a:ea typeface="Times New Roman" pitchFamily="18" charset="0"/>
                <a:cs typeface="Arial" charset="0"/>
              </a:rPr>
              <a:t>		2.  the charge on each ion</a:t>
            </a:r>
            <a:endParaRPr lang="en-US" sz="900">
              <a:solidFill>
                <a:srgbClr val="000000"/>
              </a:solidFill>
              <a:latin typeface="Arial" charset="0"/>
              <a:ea typeface="Times New Roman" pitchFamily="18" charset="0"/>
              <a:cs typeface="Arial" charset="0"/>
            </a:endParaRPr>
          </a:p>
          <a:p>
            <a:pPr indent="274638" eaLnBrk="0" fontAlgn="base" hangingPunct="0">
              <a:spcBef>
                <a:spcPct val="0"/>
              </a:spcBef>
              <a:spcAft>
                <a:spcPct val="0"/>
              </a:spcAft>
            </a:pPr>
            <a:endParaRPr lang="en-US" sz="2400">
              <a:solidFill>
                <a:srgbClr val="000000"/>
              </a:solidFill>
              <a:ea typeface="Times New Roman" pitchFamily="18" charset="0"/>
              <a:cs typeface="Arial" charset="0"/>
            </a:endParaRPr>
          </a:p>
        </p:txBody>
      </p:sp>
      <p:sp>
        <p:nvSpPr>
          <p:cNvPr id="515077" name="Rectangle 5"/>
          <p:cNvSpPr>
            <a:spLocks noChangeArrowheads="1"/>
          </p:cNvSpPr>
          <p:nvPr/>
        </p:nvSpPr>
        <p:spPr bwMode="auto">
          <a:xfrm>
            <a:off x="4976813" y="4060825"/>
            <a:ext cx="914400" cy="1600200"/>
          </a:xfrm>
          <a:prstGeom prst="rect">
            <a:avLst/>
          </a:prstGeom>
          <a:solidFill>
            <a:schemeClr val="accent1">
              <a:alpha val="10196"/>
            </a:schemeClr>
          </a:solidFill>
          <a:ln w="9525">
            <a:solidFill>
              <a:srgbClr val="000000"/>
            </a:solidFill>
            <a:miter lim="800000"/>
            <a:headEnd/>
            <a:tailEnd/>
          </a:ln>
        </p:spPr>
        <p:txBody>
          <a:bodyPr/>
          <a:lstStyle/>
          <a:p>
            <a:pPr fontAlgn="base">
              <a:spcBef>
                <a:spcPct val="0"/>
              </a:spcBef>
              <a:spcAft>
                <a:spcPct val="0"/>
              </a:spcAft>
            </a:pPr>
            <a:endParaRPr lang="en-US" sz="2000">
              <a:solidFill>
                <a:srgbClr val="000000"/>
              </a:solidFill>
              <a:latin typeface="Onyx" pitchFamily="82" charset="0"/>
            </a:endParaRPr>
          </a:p>
        </p:txBody>
      </p:sp>
      <p:sp>
        <p:nvSpPr>
          <p:cNvPr id="515078" name="Rectangle 6"/>
          <p:cNvSpPr>
            <a:spLocks noChangeArrowheads="1"/>
          </p:cNvSpPr>
          <p:nvPr/>
        </p:nvSpPr>
        <p:spPr bwMode="auto">
          <a:xfrm>
            <a:off x="488950" y="3313113"/>
            <a:ext cx="481965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sz="2400">
                <a:solidFill>
                  <a:srgbClr val="000000"/>
                </a:solidFill>
              </a:rPr>
              <a:t/>
            </a:r>
            <a:br>
              <a:rPr lang="en-US" sz="2400">
                <a:solidFill>
                  <a:srgbClr val="000000"/>
                </a:solidFill>
              </a:rPr>
            </a:br>
            <a:endParaRPr lang="en-US" sz="2400">
              <a:solidFill>
                <a:srgbClr val="000000"/>
              </a:solidFill>
            </a:endParaRPr>
          </a:p>
          <a:p>
            <a:pPr eaLnBrk="0" fontAlgn="base" hangingPunct="0">
              <a:spcBef>
                <a:spcPct val="0"/>
              </a:spcBef>
              <a:spcAft>
                <a:spcPct val="0"/>
              </a:spcAft>
            </a:pPr>
            <a:r>
              <a:rPr lang="en-US">
                <a:solidFill>
                  <a:srgbClr val="000000"/>
                </a:solidFill>
                <a:latin typeface="Arial" charset="0"/>
                <a:ea typeface="Times New Roman" pitchFamily="18" charset="0"/>
                <a:cs typeface="Arial" charset="0"/>
              </a:rPr>
              <a:t>		Na</a:t>
            </a:r>
            <a:r>
              <a:rPr lang="en-US" baseline="30000">
                <a:solidFill>
                  <a:srgbClr val="000000"/>
                </a:solidFill>
                <a:latin typeface="Arial" charset="0"/>
                <a:ea typeface="Times New Roman" pitchFamily="18" charset="0"/>
                <a:cs typeface="Arial" charset="0"/>
              </a:rPr>
              <a:t>1+</a:t>
            </a:r>
            <a:r>
              <a:rPr lang="en-US">
                <a:solidFill>
                  <a:srgbClr val="000000"/>
                </a:solidFill>
                <a:latin typeface="Arial" charset="0"/>
                <a:ea typeface="Times New Roman" pitchFamily="18" charset="0"/>
                <a:cs typeface="Arial" charset="0"/>
              </a:rPr>
              <a:t>     and     F</a:t>
            </a:r>
            <a:r>
              <a:rPr lang="en-US" baseline="30000">
                <a:solidFill>
                  <a:srgbClr val="000000"/>
                </a:solidFill>
                <a:latin typeface="Arial" charset="0"/>
                <a:ea typeface="Times New Roman" pitchFamily="18" charset="0"/>
                <a:cs typeface="Arial" charset="0"/>
              </a:rPr>
              <a:t>1–</a:t>
            </a:r>
            <a:r>
              <a:rPr lang="en-US">
                <a:solidFill>
                  <a:srgbClr val="000000"/>
                </a:solidFill>
                <a:latin typeface="Arial" charset="0"/>
                <a:ea typeface="Times New Roman" pitchFamily="18" charset="0"/>
                <a:cs typeface="Arial" charset="0"/>
              </a:rPr>
              <a:t>	</a:t>
            </a:r>
          </a:p>
          <a:p>
            <a:pPr eaLnBrk="0" fontAlgn="base" hangingPunct="0">
              <a:spcBef>
                <a:spcPct val="0"/>
              </a:spcBef>
              <a:spcAft>
                <a:spcPct val="0"/>
              </a:spcAft>
            </a:pPr>
            <a:endParaRPr lang="en-US" sz="900">
              <a:solidFill>
                <a:srgbClr val="000000"/>
              </a:solidFill>
              <a:latin typeface="Arial" charset="0"/>
            </a:endParaRPr>
          </a:p>
          <a:p>
            <a:pPr eaLnBrk="0" fontAlgn="base" hangingPunct="0">
              <a:spcBef>
                <a:spcPct val="0"/>
              </a:spcBef>
              <a:spcAft>
                <a:spcPct val="0"/>
              </a:spcAft>
            </a:pPr>
            <a:r>
              <a:rPr lang="en-US">
                <a:solidFill>
                  <a:srgbClr val="000000"/>
                </a:solidFill>
                <a:latin typeface="Arial" charset="0"/>
                <a:cs typeface="Times New Roman" pitchFamily="18" charset="0"/>
              </a:rPr>
              <a:t>		Ba</a:t>
            </a:r>
            <a:r>
              <a:rPr lang="en-US" baseline="30000">
                <a:solidFill>
                  <a:srgbClr val="000000"/>
                </a:solidFill>
                <a:latin typeface="Arial" charset="0"/>
                <a:cs typeface="Times New Roman" pitchFamily="18" charset="0"/>
              </a:rPr>
              <a:t>2+</a:t>
            </a:r>
            <a:r>
              <a:rPr lang="en-US">
                <a:solidFill>
                  <a:srgbClr val="000000"/>
                </a:solidFill>
                <a:latin typeface="Arial" charset="0"/>
                <a:cs typeface="Times New Roman" pitchFamily="18" charset="0"/>
              </a:rPr>
              <a:t>     and     O</a:t>
            </a:r>
            <a:r>
              <a:rPr lang="en-US" baseline="30000">
                <a:solidFill>
                  <a:srgbClr val="000000"/>
                </a:solidFill>
                <a:latin typeface="Arial" charset="0"/>
                <a:cs typeface="Times New Roman" pitchFamily="18" charset="0"/>
              </a:rPr>
              <a:t>2–</a:t>
            </a:r>
            <a:r>
              <a:rPr lang="en-US">
                <a:solidFill>
                  <a:srgbClr val="000000"/>
                </a:solidFill>
                <a:latin typeface="Arial" charset="0"/>
                <a:cs typeface="Times New Roman" pitchFamily="18" charset="0"/>
              </a:rPr>
              <a:t>		 </a:t>
            </a:r>
          </a:p>
          <a:p>
            <a:pPr eaLnBrk="0" fontAlgn="base" hangingPunct="0">
              <a:spcBef>
                <a:spcPct val="0"/>
              </a:spcBef>
              <a:spcAft>
                <a:spcPct val="0"/>
              </a:spcAft>
            </a:pPr>
            <a:endParaRPr lang="en-US" sz="900">
              <a:solidFill>
                <a:srgbClr val="000000"/>
              </a:solidFill>
              <a:latin typeface="Arial" charset="0"/>
            </a:endParaRPr>
          </a:p>
          <a:p>
            <a:pPr eaLnBrk="0" fontAlgn="base" hangingPunct="0">
              <a:spcBef>
                <a:spcPct val="0"/>
              </a:spcBef>
              <a:spcAft>
                <a:spcPct val="0"/>
              </a:spcAft>
            </a:pPr>
            <a:r>
              <a:rPr lang="en-US">
                <a:solidFill>
                  <a:srgbClr val="000000"/>
                </a:solidFill>
                <a:latin typeface="Arial" charset="0"/>
                <a:cs typeface="Times New Roman" pitchFamily="18" charset="0"/>
              </a:rPr>
              <a:t>		Na</a:t>
            </a:r>
            <a:r>
              <a:rPr lang="en-US" baseline="30000">
                <a:solidFill>
                  <a:srgbClr val="000000"/>
                </a:solidFill>
                <a:latin typeface="Arial" charset="0"/>
                <a:cs typeface="Times New Roman" pitchFamily="18" charset="0"/>
              </a:rPr>
              <a:t>1+</a:t>
            </a:r>
            <a:r>
              <a:rPr lang="en-US">
                <a:solidFill>
                  <a:srgbClr val="000000"/>
                </a:solidFill>
                <a:latin typeface="Arial" charset="0"/>
                <a:cs typeface="Times New Roman" pitchFamily="18" charset="0"/>
              </a:rPr>
              <a:t>     and     O</a:t>
            </a:r>
            <a:r>
              <a:rPr lang="en-US" baseline="30000">
                <a:solidFill>
                  <a:srgbClr val="000000"/>
                </a:solidFill>
                <a:latin typeface="Arial" charset="0"/>
                <a:cs typeface="Times New Roman" pitchFamily="18" charset="0"/>
              </a:rPr>
              <a:t>2–</a:t>
            </a:r>
            <a:r>
              <a:rPr lang="en-US">
                <a:solidFill>
                  <a:srgbClr val="000000"/>
                </a:solidFill>
                <a:latin typeface="Arial" charset="0"/>
                <a:cs typeface="Times New Roman" pitchFamily="18" charset="0"/>
              </a:rPr>
              <a:t>	 </a:t>
            </a:r>
            <a:endParaRPr lang="en-US" sz="900">
              <a:solidFill>
                <a:srgbClr val="000000"/>
              </a:solidFill>
              <a:latin typeface="Arial" charset="0"/>
              <a:cs typeface="Times New Roman" pitchFamily="18" charset="0"/>
            </a:endParaRPr>
          </a:p>
          <a:p>
            <a:pPr eaLnBrk="0" fontAlgn="base" hangingPunct="0">
              <a:spcBef>
                <a:spcPct val="0"/>
              </a:spcBef>
              <a:spcAft>
                <a:spcPct val="0"/>
              </a:spcAft>
            </a:pPr>
            <a:endParaRPr lang="en-US" sz="900">
              <a:solidFill>
                <a:srgbClr val="000000"/>
              </a:solidFill>
              <a:latin typeface="Arial" charset="0"/>
            </a:endParaRPr>
          </a:p>
          <a:p>
            <a:pPr eaLnBrk="0" fontAlgn="base" hangingPunct="0">
              <a:spcBef>
                <a:spcPct val="0"/>
              </a:spcBef>
              <a:spcAft>
                <a:spcPct val="0"/>
              </a:spcAft>
            </a:pPr>
            <a:r>
              <a:rPr lang="en-US">
                <a:solidFill>
                  <a:srgbClr val="000000"/>
                </a:solidFill>
                <a:latin typeface="Arial" charset="0"/>
                <a:cs typeface="Times New Roman" pitchFamily="18" charset="0"/>
              </a:rPr>
              <a:t>		Ba</a:t>
            </a:r>
            <a:r>
              <a:rPr lang="en-US" baseline="30000">
                <a:solidFill>
                  <a:srgbClr val="000000"/>
                </a:solidFill>
                <a:latin typeface="Arial" charset="0"/>
                <a:cs typeface="Times New Roman" pitchFamily="18" charset="0"/>
              </a:rPr>
              <a:t>2+</a:t>
            </a:r>
            <a:r>
              <a:rPr lang="en-US">
                <a:solidFill>
                  <a:srgbClr val="000000"/>
                </a:solidFill>
                <a:latin typeface="Arial" charset="0"/>
                <a:cs typeface="Times New Roman" pitchFamily="18" charset="0"/>
              </a:rPr>
              <a:t>     and     F</a:t>
            </a:r>
            <a:r>
              <a:rPr lang="en-US" baseline="30000">
                <a:solidFill>
                  <a:srgbClr val="000000"/>
                </a:solidFill>
                <a:latin typeface="Arial" charset="0"/>
                <a:cs typeface="Times New Roman" pitchFamily="18" charset="0"/>
              </a:rPr>
              <a:t>1–</a:t>
            </a:r>
            <a:r>
              <a:rPr lang="en-US">
                <a:solidFill>
                  <a:srgbClr val="000000"/>
                </a:solidFill>
                <a:latin typeface="Arial" charset="0"/>
                <a:cs typeface="Times New Roman" pitchFamily="18" charset="0"/>
              </a:rPr>
              <a:t>	</a:t>
            </a:r>
            <a:endParaRPr lang="en-US" sz="2400">
              <a:solidFill>
                <a:srgbClr val="000000"/>
              </a:solidFill>
            </a:endParaRPr>
          </a:p>
        </p:txBody>
      </p:sp>
      <p:sp>
        <p:nvSpPr>
          <p:cNvPr id="515080" name="Rectangle 8"/>
          <p:cNvSpPr>
            <a:spLocks noChangeArrowheads="1"/>
          </p:cNvSpPr>
          <p:nvPr/>
        </p:nvSpPr>
        <p:spPr bwMode="auto">
          <a:xfrm>
            <a:off x="5106988" y="4043363"/>
            <a:ext cx="615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Arial" charset="0"/>
                <a:ea typeface="Times New Roman" pitchFamily="18" charset="0"/>
                <a:cs typeface="Arial" charset="0"/>
              </a:rPr>
              <a:t>NaF</a:t>
            </a:r>
          </a:p>
        </p:txBody>
      </p:sp>
      <p:sp>
        <p:nvSpPr>
          <p:cNvPr id="515081" name="Rectangle 9"/>
          <p:cNvSpPr>
            <a:spLocks noChangeArrowheads="1"/>
          </p:cNvSpPr>
          <p:nvPr/>
        </p:nvSpPr>
        <p:spPr bwMode="auto">
          <a:xfrm>
            <a:off x="5106988" y="4457700"/>
            <a:ext cx="64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Arial" charset="0"/>
                <a:ea typeface="Times New Roman" pitchFamily="18" charset="0"/>
                <a:cs typeface="Arial" charset="0"/>
              </a:rPr>
              <a:t>BaO</a:t>
            </a:r>
          </a:p>
        </p:txBody>
      </p:sp>
      <p:sp>
        <p:nvSpPr>
          <p:cNvPr id="515082" name="Rectangle 10"/>
          <p:cNvSpPr>
            <a:spLocks noChangeArrowheads="1"/>
          </p:cNvSpPr>
          <p:nvPr/>
        </p:nvSpPr>
        <p:spPr bwMode="auto">
          <a:xfrm>
            <a:off x="5106988" y="4867275"/>
            <a:ext cx="7381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Arial" charset="0"/>
                <a:ea typeface="Times New Roman" pitchFamily="18" charset="0"/>
                <a:cs typeface="Arial" charset="0"/>
              </a:rPr>
              <a:t>Na</a:t>
            </a:r>
            <a:r>
              <a:rPr lang="en-US" baseline="-25000">
                <a:solidFill>
                  <a:srgbClr val="000000"/>
                </a:solidFill>
                <a:latin typeface="Arial" charset="0"/>
                <a:ea typeface="Times New Roman" pitchFamily="18" charset="0"/>
                <a:cs typeface="Arial" charset="0"/>
              </a:rPr>
              <a:t>2</a:t>
            </a:r>
            <a:r>
              <a:rPr lang="en-US">
                <a:solidFill>
                  <a:srgbClr val="000000"/>
                </a:solidFill>
                <a:latin typeface="Arial" charset="0"/>
                <a:ea typeface="Times New Roman" pitchFamily="18" charset="0"/>
                <a:cs typeface="Arial" charset="0"/>
              </a:rPr>
              <a:t>O</a:t>
            </a:r>
          </a:p>
        </p:txBody>
      </p:sp>
      <p:sp>
        <p:nvSpPr>
          <p:cNvPr id="515083" name="Rectangle 11"/>
          <p:cNvSpPr>
            <a:spLocks noChangeArrowheads="1"/>
          </p:cNvSpPr>
          <p:nvPr/>
        </p:nvSpPr>
        <p:spPr bwMode="auto">
          <a:xfrm>
            <a:off x="5106988" y="5272088"/>
            <a:ext cx="6873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Arial" charset="0"/>
                <a:ea typeface="Times New Roman" pitchFamily="18" charset="0"/>
                <a:cs typeface="Arial" charset="0"/>
              </a:rPr>
              <a:t>BaF</a:t>
            </a:r>
            <a:r>
              <a:rPr lang="en-US" baseline="-25000">
                <a:solidFill>
                  <a:srgbClr val="000000"/>
                </a:solidFill>
                <a:latin typeface="Arial" charset="0"/>
                <a:ea typeface="Times New Roman" pitchFamily="18" charset="0"/>
                <a:cs typeface="Arial" charset="0"/>
              </a:rPr>
              <a:t>2</a:t>
            </a:r>
          </a:p>
        </p:txBody>
      </p:sp>
      <p:sp>
        <p:nvSpPr>
          <p:cNvPr id="515085" name="Rectangle 13"/>
          <p:cNvSpPr>
            <a:spLocks noChangeArrowheads="1"/>
          </p:cNvSpPr>
          <p:nvPr/>
        </p:nvSpPr>
        <p:spPr bwMode="auto">
          <a:xfrm>
            <a:off x="6383338" y="4043363"/>
            <a:ext cx="173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Arial" charset="0"/>
                <a:ea typeface="Times New Roman" pitchFamily="18" charset="0"/>
                <a:cs typeface="Arial" charset="0"/>
              </a:rPr>
              <a:t>sodium fluoride</a:t>
            </a:r>
          </a:p>
        </p:txBody>
      </p:sp>
      <p:sp>
        <p:nvSpPr>
          <p:cNvPr id="515086" name="Rectangle 14"/>
          <p:cNvSpPr>
            <a:spLocks noChangeArrowheads="1"/>
          </p:cNvSpPr>
          <p:nvPr/>
        </p:nvSpPr>
        <p:spPr bwMode="auto">
          <a:xfrm>
            <a:off x="6383338" y="4457700"/>
            <a:ext cx="1492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Arial" charset="0"/>
                <a:ea typeface="Times New Roman" pitchFamily="18" charset="0"/>
                <a:cs typeface="Arial" charset="0"/>
              </a:rPr>
              <a:t>barium oxide</a:t>
            </a:r>
          </a:p>
        </p:txBody>
      </p:sp>
      <p:sp>
        <p:nvSpPr>
          <p:cNvPr id="515087" name="Rectangle 15"/>
          <p:cNvSpPr>
            <a:spLocks noChangeArrowheads="1"/>
          </p:cNvSpPr>
          <p:nvPr/>
        </p:nvSpPr>
        <p:spPr bwMode="auto">
          <a:xfrm>
            <a:off x="6383338" y="4867275"/>
            <a:ext cx="153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Arial" charset="0"/>
                <a:ea typeface="Times New Roman" pitchFamily="18" charset="0"/>
                <a:cs typeface="Arial" charset="0"/>
              </a:rPr>
              <a:t>sodium oxide</a:t>
            </a:r>
          </a:p>
        </p:txBody>
      </p:sp>
      <p:sp>
        <p:nvSpPr>
          <p:cNvPr id="515088" name="Rectangle 16"/>
          <p:cNvSpPr>
            <a:spLocks noChangeArrowheads="1"/>
          </p:cNvSpPr>
          <p:nvPr/>
        </p:nvSpPr>
        <p:spPr bwMode="auto">
          <a:xfrm>
            <a:off x="6383338" y="5272088"/>
            <a:ext cx="1695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Arial" charset="0"/>
                <a:ea typeface="Times New Roman" pitchFamily="18" charset="0"/>
                <a:cs typeface="Arial" charset="0"/>
              </a:rPr>
              <a:t>barium fluoride</a:t>
            </a:r>
            <a:endParaRPr lang="en-US" baseline="-25000">
              <a:solidFill>
                <a:srgbClr val="000000"/>
              </a:solidFill>
              <a:latin typeface="Arial" charset="0"/>
              <a:ea typeface="Times New Roman" pitchFamily="18" charset="0"/>
              <a:cs typeface="Arial" charset="0"/>
            </a:endParaRPr>
          </a:p>
        </p:txBody>
      </p:sp>
    </p:spTree>
    <p:extLst>
      <p:ext uri="{BB962C8B-B14F-4D97-AF65-F5344CB8AC3E}">
        <p14:creationId xmlns:p14="http://schemas.microsoft.com/office/powerpoint/2010/main" val="813612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515076">
                                            <p:txEl>
                                              <p:pRg st="0" end="0"/>
                                            </p:txEl>
                                          </p:spTgt>
                                        </p:tgtEl>
                                        <p:attrNameLst>
                                          <p:attrName>style.visibility</p:attrName>
                                        </p:attrNameLst>
                                      </p:cBhvr>
                                      <p:to>
                                        <p:strVal val="visible"/>
                                      </p:to>
                                    </p:set>
                                    <p:animEffect transition="in" filter="fade">
                                      <p:cBhvr>
                                        <p:cTn id="7" dur="1000"/>
                                        <p:tgtEl>
                                          <p:spTgt spid="515076">
                                            <p:txEl>
                                              <p:pRg st="0" end="0"/>
                                            </p:txEl>
                                          </p:spTgt>
                                        </p:tgtEl>
                                      </p:cBhvr>
                                    </p:animEffect>
                                    <p:anim calcmode="lin" valueType="num">
                                      <p:cBhvr>
                                        <p:cTn id="8" dur="1000" fill="hold"/>
                                        <p:tgtEl>
                                          <p:spTgt spid="515076">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51507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515076">
                                            <p:txEl>
                                              <p:pRg st="1" end="1"/>
                                            </p:txEl>
                                          </p:spTgt>
                                        </p:tgtEl>
                                        <p:attrNameLst>
                                          <p:attrName>style.visibility</p:attrName>
                                        </p:attrNameLst>
                                      </p:cBhvr>
                                      <p:to>
                                        <p:strVal val="visible"/>
                                      </p:to>
                                    </p:set>
                                    <p:animEffect transition="in" filter="wipe(left)">
                                      <p:cBhvr>
                                        <p:cTn id="14" dur="2000"/>
                                        <p:tgtEl>
                                          <p:spTgt spid="515076">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515076">
                                            <p:txEl>
                                              <p:pRg st="2" end="2"/>
                                            </p:txEl>
                                          </p:spTgt>
                                        </p:tgtEl>
                                        <p:attrNameLst>
                                          <p:attrName>style.visibility</p:attrName>
                                        </p:attrNameLst>
                                      </p:cBhvr>
                                      <p:to>
                                        <p:strVal val="visible"/>
                                      </p:to>
                                    </p:set>
                                    <p:animEffect transition="in" filter="wipe(left)">
                                      <p:cBhvr>
                                        <p:cTn id="19" dur="2000"/>
                                        <p:tgtEl>
                                          <p:spTgt spid="515076">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515076">
                                            <p:txEl>
                                              <p:pRg st="4" end="4"/>
                                            </p:txEl>
                                          </p:spTgt>
                                        </p:tgtEl>
                                        <p:attrNameLst>
                                          <p:attrName>style.visibility</p:attrName>
                                        </p:attrNameLst>
                                      </p:cBhvr>
                                      <p:to>
                                        <p:strVal val="visible"/>
                                      </p:to>
                                    </p:set>
                                    <p:animEffect transition="in" filter="fade">
                                      <p:cBhvr>
                                        <p:cTn id="24" dur="1000"/>
                                        <p:tgtEl>
                                          <p:spTgt spid="515076">
                                            <p:txEl>
                                              <p:pRg st="4" end="4"/>
                                            </p:txEl>
                                          </p:spTgt>
                                        </p:tgtEl>
                                      </p:cBhvr>
                                    </p:animEffect>
                                    <p:anim calcmode="lin" valueType="num">
                                      <p:cBhvr>
                                        <p:cTn id="25" dur="1000" fill="hold"/>
                                        <p:tgtEl>
                                          <p:spTgt spid="515076">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51507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nodeType="clickEffect">
                                  <p:stCondLst>
                                    <p:cond delay="0"/>
                                  </p:stCondLst>
                                  <p:childTnLst>
                                    <p:set>
                                      <p:cBhvr>
                                        <p:cTn id="30" dur="1" fill="hold">
                                          <p:stCondLst>
                                            <p:cond delay="0"/>
                                          </p:stCondLst>
                                        </p:cTn>
                                        <p:tgtEl>
                                          <p:spTgt spid="515076">
                                            <p:txEl>
                                              <p:pRg st="5" end="5"/>
                                            </p:txEl>
                                          </p:spTgt>
                                        </p:tgtEl>
                                        <p:attrNameLst>
                                          <p:attrName>style.visibility</p:attrName>
                                        </p:attrNameLst>
                                      </p:cBhvr>
                                      <p:to>
                                        <p:strVal val="visible"/>
                                      </p:to>
                                    </p:set>
                                    <p:anim calcmode="lin" valueType="num">
                                      <p:cBhvr>
                                        <p:cTn id="31" dur="1000" fill="hold"/>
                                        <p:tgtEl>
                                          <p:spTgt spid="515076">
                                            <p:txEl>
                                              <p:pRg st="5" end="5"/>
                                            </p:txEl>
                                          </p:spTgt>
                                        </p:tgtEl>
                                        <p:attrNameLst>
                                          <p:attrName>ppt_w</p:attrName>
                                        </p:attrNameLst>
                                      </p:cBhvr>
                                      <p:tavLst>
                                        <p:tav tm="0">
                                          <p:val>
                                            <p:strVal val="#ppt_w*0.70"/>
                                          </p:val>
                                        </p:tav>
                                        <p:tav tm="100000">
                                          <p:val>
                                            <p:strVal val="#ppt_w"/>
                                          </p:val>
                                        </p:tav>
                                      </p:tavLst>
                                    </p:anim>
                                    <p:anim calcmode="lin" valueType="num">
                                      <p:cBhvr>
                                        <p:cTn id="32" dur="1000" fill="hold"/>
                                        <p:tgtEl>
                                          <p:spTgt spid="515076">
                                            <p:txEl>
                                              <p:pRg st="5" end="5"/>
                                            </p:txEl>
                                          </p:spTgt>
                                        </p:tgtEl>
                                        <p:attrNameLst>
                                          <p:attrName>ppt_h</p:attrName>
                                        </p:attrNameLst>
                                      </p:cBhvr>
                                      <p:tavLst>
                                        <p:tav tm="0">
                                          <p:val>
                                            <p:strVal val="#ppt_h"/>
                                          </p:val>
                                        </p:tav>
                                        <p:tav tm="100000">
                                          <p:val>
                                            <p:strVal val="#ppt_h"/>
                                          </p:val>
                                        </p:tav>
                                      </p:tavLst>
                                    </p:anim>
                                    <p:animEffect transition="in" filter="fade">
                                      <p:cBhvr>
                                        <p:cTn id="33" dur="1000"/>
                                        <p:tgtEl>
                                          <p:spTgt spid="515076">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5" presetClass="entr" presetSubtype="0" fill="hold" nodeType="clickEffect">
                                  <p:stCondLst>
                                    <p:cond delay="0"/>
                                  </p:stCondLst>
                                  <p:childTnLst>
                                    <p:set>
                                      <p:cBhvr>
                                        <p:cTn id="37" dur="1" fill="hold">
                                          <p:stCondLst>
                                            <p:cond delay="0"/>
                                          </p:stCondLst>
                                        </p:cTn>
                                        <p:tgtEl>
                                          <p:spTgt spid="515076">
                                            <p:txEl>
                                              <p:pRg st="6" end="6"/>
                                            </p:txEl>
                                          </p:spTgt>
                                        </p:tgtEl>
                                        <p:attrNameLst>
                                          <p:attrName>style.visibility</p:attrName>
                                        </p:attrNameLst>
                                      </p:cBhvr>
                                      <p:to>
                                        <p:strVal val="visible"/>
                                      </p:to>
                                    </p:set>
                                    <p:anim calcmode="lin" valueType="num">
                                      <p:cBhvr>
                                        <p:cTn id="38" dur="1000" fill="hold"/>
                                        <p:tgtEl>
                                          <p:spTgt spid="515076">
                                            <p:txEl>
                                              <p:pRg st="6" end="6"/>
                                            </p:txEl>
                                          </p:spTgt>
                                        </p:tgtEl>
                                        <p:attrNameLst>
                                          <p:attrName>ppt_w</p:attrName>
                                        </p:attrNameLst>
                                      </p:cBhvr>
                                      <p:tavLst>
                                        <p:tav tm="0">
                                          <p:val>
                                            <p:strVal val="#ppt_w*0.70"/>
                                          </p:val>
                                        </p:tav>
                                        <p:tav tm="100000">
                                          <p:val>
                                            <p:strVal val="#ppt_w"/>
                                          </p:val>
                                        </p:tav>
                                      </p:tavLst>
                                    </p:anim>
                                    <p:anim calcmode="lin" valueType="num">
                                      <p:cBhvr>
                                        <p:cTn id="39" dur="1000" fill="hold"/>
                                        <p:tgtEl>
                                          <p:spTgt spid="515076">
                                            <p:txEl>
                                              <p:pRg st="6" end="6"/>
                                            </p:txEl>
                                          </p:spTgt>
                                        </p:tgtEl>
                                        <p:attrNameLst>
                                          <p:attrName>ppt_h</p:attrName>
                                        </p:attrNameLst>
                                      </p:cBhvr>
                                      <p:tavLst>
                                        <p:tav tm="0">
                                          <p:val>
                                            <p:strVal val="#ppt_h"/>
                                          </p:val>
                                        </p:tav>
                                        <p:tav tm="100000">
                                          <p:val>
                                            <p:strVal val="#ppt_h"/>
                                          </p:val>
                                        </p:tav>
                                      </p:tavLst>
                                    </p:anim>
                                    <p:animEffect transition="in" filter="fade">
                                      <p:cBhvr>
                                        <p:cTn id="40" dur="1000"/>
                                        <p:tgtEl>
                                          <p:spTgt spid="515076">
                                            <p:txEl>
                                              <p:pRg st="6" end="6"/>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515078">
                                            <p:txEl>
                                              <p:pRg st="1" end="1"/>
                                            </p:txEl>
                                          </p:spTgt>
                                        </p:tgtEl>
                                        <p:attrNameLst>
                                          <p:attrName>style.visibility</p:attrName>
                                        </p:attrNameLst>
                                      </p:cBhvr>
                                      <p:to>
                                        <p:strVal val="visible"/>
                                      </p:to>
                                    </p:set>
                                    <p:animEffect transition="in" filter="fade">
                                      <p:cBhvr>
                                        <p:cTn id="45" dur="2000"/>
                                        <p:tgtEl>
                                          <p:spTgt spid="515078">
                                            <p:txEl>
                                              <p:pRg st="1" end="1"/>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515080"/>
                                        </p:tgtEl>
                                        <p:attrNameLst>
                                          <p:attrName>style.visibility</p:attrName>
                                        </p:attrNameLst>
                                      </p:cBhvr>
                                      <p:to>
                                        <p:strVal val="visible"/>
                                      </p:to>
                                    </p:set>
                                    <p:animEffect transition="in" filter="dissolve">
                                      <p:cBhvr>
                                        <p:cTn id="50" dur="500"/>
                                        <p:tgtEl>
                                          <p:spTgt spid="51508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515078">
                                            <p:txEl>
                                              <p:pRg st="3" end="3"/>
                                            </p:txEl>
                                          </p:spTgt>
                                        </p:tgtEl>
                                        <p:attrNameLst>
                                          <p:attrName>style.visibility</p:attrName>
                                        </p:attrNameLst>
                                      </p:cBhvr>
                                      <p:to>
                                        <p:strVal val="visible"/>
                                      </p:to>
                                    </p:set>
                                    <p:animEffect transition="in" filter="fade">
                                      <p:cBhvr>
                                        <p:cTn id="55" dur="2000"/>
                                        <p:tgtEl>
                                          <p:spTgt spid="515078">
                                            <p:txEl>
                                              <p:pRg st="3" end="3"/>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515081"/>
                                        </p:tgtEl>
                                        <p:attrNameLst>
                                          <p:attrName>style.visibility</p:attrName>
                                        </p:attrNameLst>
                                      </p:cBhvr>
                                      <p:to>
                                        <p:strVal val="visible"/>
                                      </p:to>
                                    </p:set>
                                    <p:animEffect transition="in" filter="dissolve">
                                      <p:cBhvr>
                                        <p:cTn id="60" dur="500"/>
                                        <p:tgtEl>
                                          <p:spTgt spid="515081"/>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nodeType="clickEffect">
                                  <p:stCondLst>
                                    <p:cond delay="0"/>
                                  </p:stCondLst>
                                  <p:childTnLst>
                                    <p:set>
                                      <p:cBhvr>
                                        <p:cTn id="64" dur="1" fill="hold">
                                          <p:stCondLst>
                                            <p:cond delay="0"/>
                                          </p:stCondLst>
                                        </p:cTn>
                                        <p:tgtEl>
                                          <p:spTgt spid="515078">
                                            <p:txEl>
                                              <p:pRg st="5" end="5"/>
                                            </p:txEl>
                                          </p:spTgt>
                                        </p:tgtEl>
                                        <p:attrNameLst>
                                          <p:attrName>style.visibility</p:attrName>
                                        </p:attrNameLst>
                                      </p:cBhvr>
                                      <p:to>
                                        <p:strVal val="visible"/>
                                      </p:to>
                                    </p:set>
                                    <p:animEffect transition="in" filter="fade">
                                      <p:cBhvr>
                                        <p:cTn id="65" dur="2000"/>
                                        <p:tgtEl>
                                          <p:spTgt spid="515078">
                                            <p:txEl>
                                              <p:pRg st="5" end="5"/>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515082"/>
                                        </p:tgtEl>
                                        <p:attrNameLst>
                                          <p:attrName>style.visibility</p:attrName>
                                        </p:attrNameLst>
                                      </p:cBhvr>
                                      <p:to>
                                        <p:strVal val="visible"/>
                                      </p:to>
                                    </p:set>
                                    <p:animEffect transition="in" filter="dissolve">
                                      <p:cBhvr>
                                        <p:cTn id="70" dur="500"/>
                                        <p:tgtEl>
                                          <p:spTgt spid="515082"/>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nodeType="clickEffect">
                                  <p:stCondLst>
                                    <p:cond delay="0"/>
                                  </p:stCondLst>
                                  <p:childTnLst>
                                    <p:set>
                                      <p:cBhvr>
                                        <p:cTn id="74" dur="1" fill="hold">
                                          <p:stCondLst>
                                            <p:cond delay="0"/>
                                          </p:stCondLst>
                                        </p:cTn>
                                        <p:tgtEl>
                                          <p:spTgt spid="515078">
                                            <p:txEl>
                                              <p:pRg st="7" end="7"/>
                                            </p:txEl>
                                          </p:spTgt>
                                        </p:tgtEl>
                                        <p:attrNameLst>
                                          <p:attrName>style.visibility</p:attrName>
                                        </p:attrNameLst>
                                      </p:cBhvr>
                                      <p:to>
                                        <p:strVal val="visible"/>
                                      </p:to>
                                    </p:set>
                                    <p:animEffect transition="in" filter="fade">
                                      <p:cBhvr>
                                        <p:cTn id="75" dur="2000"/>
                                        <p:tgtEl>
                                          <p:spTgt spid="515078">
                                            <p:txEl>
                                              <p:pRg st="7" end="7"/>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515083"/>
                                        </p:tgtEl>
                                        <p:attrNameLst>
                                          <p:attrName>style.visibility</p:attrName>
                                        </p:attrNameLst>
                                      </p:cBhvr>
                                      <p:to>
                                        <p:strVal val="visible"/>
                                      </p:to>
                                    </p:set>
                                    <p:animEffect transition="in" filter="dissolve">
                                      <p:cBhvr>
                                        <p:cTn id="80" dur="500"/>
                                        <p:tgtEl>
                                          <p:spTgt spid="515083"/>
                                        </p:tgtEl>
                                      </p:cBhvr>
                                    </p:animEffect>
                                  </p:childTnLst>
                                </p:cTn>
                              </p:par>
                            </p:childTnLst>
                          </p:cTn>
                        </p:par>
                        <p:par>
                          <p:cTn id="81" fill="hold" nodeType="afterGroup">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515077"/>
                                        </p:tgtEl>
                                        <p:attrNameLst>
                                          <p:attrName>style.visibility</p:attrName>
                                        </p:attrNameLst>
                                      </p:cBhvr>
                                      <p:to>
                                        <p:strVal val="visible"/>
                                      </p:to>
                                    </p:set>
                                    <p:animEffect transition="in" filter="fade">
                                      <p:cBhvr>
                                        <p:cTn id="84" dur="2000"/>
                                        <p:tgtEl>
                                          <p:spTgt spid="515077"/>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9" presetClass="entr" presetSubtype="0" fill="hold" grpId="0" nodeType="clickEffect">
                                  <p:stCondLst>
                                    <p:cond delay="0"/>
                                  </p:stCondLst>
                                  <p:childTnLst>
                                    <p:set>
                                      <p:cBhvr>
                                        <p:cTn id="88" dur="1" fill="hold">
                                          <p:stCondLst>
                                            <p:cond delay="0"/>
                                          </p:stCondLst>
                                        </p:cTn>
                                        <p:tgtEl>
                                          <p:spTgt spid="515085"/>
                                        </p:tgtEl>
                                        <p:attrNameLst>
                                          <p:attrName>style.visibility</p:attrName>
                                        </p:attrNameLst>
                                      </p:cBhvr>
                                      <p:to>
                                        <p:strVal val="visible"/>
                                      </p:to>
                                    </p:set>
                                    <p:animEffect transition="in" filter="dissolve">
                                      <p:cBhvr>
                                        <p:cTn id="89" dur="500"/>
                                        <p:tgtEl>
                                          <p:spTgt spid="515085"/>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9" presetClass="entr" presetSubtype="0" fill="hold" grpId="0" nodeType="clickEffect">
                                  <p:stCondLst>
                                    <p:cond delay="0"/>
                                  </p:stCondLst>
                                  <p:childTnLst>
                                    <p:set>
                                      <p:cBhvr>
                                        <p:cTn id="93" dur="1" fill="hold">
                                          <p:stCondLst>
                                            <p:cond delay="0"/>
                                          </p:stCondLst>
                                        </p:cTn>
                                        <p:tgtEl>
                                          <p:spTgt spid="515086"/>
                                        </p:tgtEl>
                                        <p:attrNameLst>
                                          <p:attrName>style.visibility</p:attrName>
                                        </p:attrNameLst>
                                      </p:cBhvr>
                                      <p:to>
                                        <p:strVal val="visible"/>
                                      </p:to>
                                    </p:set>
                                    <p:animEffect transition="in" filter="dissolve">
                                      <p:cBhvr>
                                        <p:cTn id="94" dur="500"/>
                                        <p:tgtEl>
                                          <p:spTgt spid="515086"/>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9" presetClass="entr" presetSubtype="0" fill="hold" grpId="0" nodeType="clickEffect">
                                  <p:stCondLst>
                                    <p:cond delay="0"/>
                                  </p:stCondLst>
                                  <p:childTnLst>
                                    <p:set>
                                      <p:cBhvr>
                                        <p:cTn id="98" dur="1" fill="hold">
                                          <p:stCondLst>
                                            <p:cond delay="0"/>
                                          </p:stCondLst>
                                        </p:cTn>
                                        <p:tgtEl>
                                          <p:spTgt spid="515087"/>
                                        </p:tgtEl>
                                        <p:attrNameLst>
                                          <p:attrName>style.visibility</p:attrName>
                                        </p:attrNameLst>
                                      </p:cBhvr>
                                      <p:to>
                                        <p:strVal val="visible"/>
                                      </p:to>
                                    </p:set>
                                    <p:animEffect transition="in" filter="dissolve">
                                      <p:cBhvr>
                                        <p:cTn id="99" dur="500"/>
                                        <p:tgtEl>
                                          <p:spTgt spid="515087"/>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9" presetClass="entr" presetSubtype="0" fill="hold" grpId="0" nodeType="clickEffect">
                                  <p:stCondLst>
                                    <p:cond delay="0"/>
                                  </p:stCondLst>
                                  <p:childTnLst>
                                    <p:set>
                                      <p:cBhvr>
                                        <p:cTn id="103" dur="1" fill="hold">
                                          <p:stCondLst>
                                            <p:cond delay="0"/>
                                          </p:stCondLst>
                                        </p:cTn>
                                        <p:tgtEl>
                                          <p:spTgt spid="515088"/>
                                        </p:tgtEl>
                                        <p:attrNameLst>
                                          <p:attrName>style.visibility</p:attrName>
                                        </p:attrNameLst>
                                      </p:cBhvr>
                                      <p:to>
                                        <p:strVal val="visible"/>
                                      </p:to>
                                    </p:set>
                                    <p:animEffect transition="in" filter="dissolve">
                                      <p:cBhvr>
                                        <p:cTn id="104" dur="500"/>
                                        <p:tgtEl>
                                          <p:spTgt spid="515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77" grpId="0" animBg="1"/>
      <p:bldP spid="515080" grpId="0"/>
      <p:bldP spid="515081" grpId="0"/>
      <p:bldP spid="515082" grpId="0"/>
      <p:bldP spid="515083" grpId="0"/>
      <p:bldP spid="515085" grpId="0"/>
      <p:bldP spid="515086" grpId="0"/>
      <p:bldP spid="515087" grpId="0"/>
      <p:bldP spid="515088"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latin typeface="Arial" charset="0"/>
              </a:rPr>
              <a:t>Naming Binary Compounds</a:t>
            </a:r>
          </a:p>
        </p:txBody>
      </p:sp>
      <p:sp>
        <p:nvSpPr>
          <p:cNvPr id="29699" name="Text Box 3"/>
          <p:cNvSpPr txBox="1">
            <a:spLocks noChangeArrowheads="1"/>
          </p:cNvSpPr>
          <p:nvPr/>
        </p:nvSpPr>
        <p:spPr bwMode="auto">
          <a:xfrm>
            <a:off x="1652588" y="1676400"/>
            <a:ext cx="558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pPr>
            <a:r>
              <a:rPr lang="en-US" sz="2400" b="1">
                <a:solidFill>
                  <a:srgbClr val="000000"/>
                </a:solidFill>
                <a:latin typeface="Arial" charset="0"/>
              </a:rPr>
              <a:t>Formula				Name</a:t>
            </a:r>
          </a:p>
        </p:txBody>
      </p:sp>
      <p:sp>
        <p:nvSpPr>
          <p:cNvPr id="29700" name="Text Box 4"/>
          <p:cNvSpPr txBox="1">
            <a:spLocks noChangeArrowheads="1"/>
          </p:cNvSpPr>
          <p:nvPr/>
        </p:nvSpPr>
        <p:spPr bwMode="auto">
          <a:xfrm>
            <a:off x="517525" y="2362200"/>
            <a:ext cx="81534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buFontTx/>
              <a:buAutoNum type="arabicPlain"/>
            </a:pPr>
            <a:r>
              <a:rPr lang="en-US" sz="2400">
                <a:solidFill>
                  <a:srgbClr val="000000"/>
                </a:solidFill>
                <a:latin typeface="Arial" charset="0"/>
              </a:rPr>
              <a:t>          BaO			____________________</a:t>
            </a:r>
          </a:p>
          <a:p>
            <a:pPr eaLnBrk="1" fontAlgn="base" hangingPunct="1">
              <a:spcBef>
                <a:spcPct val="0"/>
              </a:spcBef>
              <a:spcAft>
                <a:spcPct val="0"/>
              </a:spcAft>
              <a:buFontTx/>
              <a:buAutoNum type="arabicPlain"/>
            </a:pPr>
            <a:endParaRPr lang="en-US" sz="2400">
              <a:solidFill>
                <a:srgbClr val="000000"/>
              </a:solidFill>
              <a:latin typeface="Arial" charset="0"/>
            </a:endParaRPr>
          </a:p>
          <a:p>
            <a:pPr eaLnBrk="1" fontAlgn="base" hangingPunct="1">
              <a:spcBef>
                <a:spcPct val="0"/>
              </a:spcBef>
              <a:spcAft>
                <a:spcPct val="0"/>
              </a:spcAft>
              <a:buFontTx/>
              <a:buAutoNum type="arabicPlain"/>
            </a:pPr>
            <a:r>
              <a:rPr lang="en-US" sz="2400">
                <a:solidFill>
                  <a:srgbClr val="000000"/>
                </a:solidFill>
                <a:latin typeface="Arial" charset="0"/>
              </a:rPr>
              <a:t>________________		        sodium bromide</a:t>
            </a:r>
          </a:p>
          <a:p>
            <a:pPr eaLnBrk="1" fontAlgn="base" hangingPunct="1">
              <a:spcBef>
                <a:spcPct val="0"/>
              </a:spcBef>
              <a:spcAft>
                <a:spcPct val="0"/>
              </a:spcAft>
              <a:buFontTx/>
              <a:buAutoNum type="arabicPlain"/>
            </a:pPr>
            <a:endParaRPr lang="en-US" sz="2400">
              <a:solidFill>
                <a:srgbClr val="000000"/>
              </a:solidFill>
              <a:latin typeface="Arial" charset="0"/>
            </a:endParaRPr>
          </a:p>
          <a:p>
            <a:pPr eaLnBrk="1" fontAlgn="base" hangingPunct="1">
              <a:spcBef>
                <a:spcPct val="0"/>
              </a:spcBef>
              <a:spcAft>
                <a:spcPct val="0"/>
              </a:spcAft>
              <a:buFontTx/>
              <a:buAutoNum type="arabicPlain"/>
            </a:pPr>
            <a:r>
              <a:rPr lang="en-US" sz="2400">
                <a:solidFill>
                  <a:srgbClr val="000000"/>
                </a:solidFill>
                <a:latin typeface="Arial" charset="0"/>
              </a:rPr>
              <a:t>          MgI</a:t>
            </a:r>
            <a:r>
              <a:rPr lang="en-US" sz="2400" baseline="-25000">
                <a:solidFill>
                  <a:srgbClr val="000000"/>
                </a:solidFill>
                <a:latin typeface="Arial" charset="0"/>
              </a:rPr>
              <a:t>2</a:t>
            </a:r>
            <a:r>
              <a:rPr lang="en-US" sz="2400">
                <a:solidFill>
                  <a:srgbClr val="000000"/>
                </a:solidFill>
                <a:latin typeface="Arial" charset="0"/>
              </a:rPr>
              <a:t>			____________________</a:t>
            </a:r>
          </a:p>
          <a:p>
            <a:pPr eaLnBrk="1" fontAlgn="base" hangingPunct="1">
              <a:spcBef>
                <a:spcPct val="0"/>
              </a:spcBef>
              <a:spcAft>
                <a:spcPct val="0"/>
              </a:spcAft>
              <a:buFontTx/>
              <a:buAutoNum type="arabicPlain"/>
            </a:pPr>
            <a:endParaRPr lang="en-US" sz="2400">
              <a:solidFill>
                <a:srgbClr val="000000"/>
              </a:solidFill>
              <a:latin typeface="Arial" charset="0"/>
            </a:endParaRPr>
          </a:p>
          <a:p>
            <a:pPr eaLnBrk="1" fontAlgn="base" hangingPunct="1">
              <a:spcBef>
                <a:spcPct val="0"/>
              </a:spcBef>
              <a:spcAft>
                <a:spcPct val="0"/>
              </a:spcAft>
              <a:buFontTx/>
              <a:buAutoNum type="arabicPlain"/>
            </a:pPr>
            <a:r>
              <a:rPr lang="en-US" sz="2400">
                <a:solidFill>
                  <a:srgbClr val="000000"/>
                </a:solidFill>
                <a:latin typeface="Arial" charset="0"/>
              </a:rPr>
              <a:t>          KCl				____________________</a:t>
            </a:r>
          </a:p>
          <a:p>
            <a:pPr eaLnBrk="1" fontAlgn="base" hangingPunct="1">
              <a:spcBef>
                <a:spcPct val="0"/>
              </a:spcBef>
              <a:spcAft>
                <a:spcPct val="0"/>
              </a:spcAft>
              <a:buFontTx/>
              <a:buAutoNum type="arabicPlain"/>
            </a:pPr>
            <a:endParaRPr lang="en-US" sz="2400">
              <a:solidFill>
                <a:srgbClr val="000000"/>
              </a:solidFill>
              <a:latin typeface="Arial" charset="0"/>
            </a:endParaRPr>
          </a:p>
          <a:p>
            <a:pPr eaLnBrk="1" fontAlgn="base" hangingPunct="1">
              <a:spcBef>
                <a:spcPct val="0"/>
              </a:spcBef>
              <a:spcAft>
                <a:spcPct val="0"/>
              </a:spcAft>
              <a:buFontTx/>
              <a:buAutoNum type="arabicPlain"/>
            </a:pPr>
            <a:r>
              <a:rPr lang="en-US" sz="2400">
                <a:solidFill>
                  <a:srgbClr val="000000"/>
                </a:solidFill>
                <a:latin typeface="Arial" charset="0"/>
              </a:rPr>
              <a:t>________________		     strontium fluoride</a:t>
            </a:r>
          </a:p>
          <a:p>
            <a:pPr eaLnBrk="1" fontAlgn="base" hangingPunct="1">
              <a:spcBef>
                <a:spcPct val="0"/>
              </a:spcBef>
              <a:spcAft>
                <a:spcPct val="0"/>
              </a:spcAft>
              <a:buFontTx/>
              <a:buAutoNum type="arabicPlain"/>
            </a:pPr>
            <a:endParaRPr lang="en-US" sz="2400">
              <a:solidFill>
                <a:srgbClr val="000000"/>
              </a:solidFill>
              <a:latin typeface="Arial" charset="0"/>
            </a:endParaRPr>
          </a:p>
          <a:p>
            <a:pPr eaLnBrk="1" fontAlgn="base" hangingPunct="1">
              <a:spcBef>
                <a:spcPct val="0"/>
              </a:spcBef>
              <a:spcAft>
                <a:spcPct val="0"/>
              </a:spcAft>
              <a:buFontTx/>
              <a:buAutoNum type="arabicPlain"/>
            </a:pPr>
            <a:r>
              <a:rPr lang="en-US" sz="2400">
                <a:solidFill>
                  <a:srgbClr val="000000"/>
                </a:solidFill>
                <a:latin typeface="Arial" charset="0"/>
              </a:rPr>
              <a:t>________________		      cesium fluoride</a:t>
            </a:r>
          </a:p>
        </p:txBody>
      </p:sp>
      <p:sp>
        <p:nvSpPr>
          <p:cNvPr id="43013" name="Text Box 5"/>
          <p:cNvSpPr txBox="1">
            <a:spLocks noChangeArrowheads="1"/>
          </p:cNvSpPr>
          <p:nvPr/>
        </p:nvSpPr>
        <p:spPr bwMode="auto">
          <a:xfrm>
            <a:off x="5840413" y="2286000"/>
            <a:ext cx="1931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pPr>
            <a:r>
              <a:rPr lang="en-US" sz="2400">
                <a:solidFill>
                  <a:srgbClr val="000000"/>
                </a:solidFill>
                <a:latin typeface="Arial" charset="0"/>
              </a:rPr>
              <a:t>barium ox</a:t>
            </a:r>
            <a:r>
              <a:rPr lang="en-US" sz="2400">
                <a:solidFill>
                  <a:srgbClr val="CC3300"/>
                </a:solidFill>
                <a:latin typeface="Arial" charset="0"/>
              </a:rPr>
              <a:t>ide</a:t>
            </a:r>
          </a:p>
        </p:txBody>
      </p:sp>
      <p:sp>
        <p:nvSpPr>
          <p:cNvPr id="43014" name="Text Box 6"/>
          <p:cNvSpPr txBox="1">
            <a:spLocks noChangeArrowheads="1"/>
          </p:cNvSpPr>
          <p:nvPr/>
        </p:nvSpPr>
        <p:spPr bwMode="auto">
          <a:xfrm>
            <a:off x="1812925" y="3011488"/>
            <a:ext cx="879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pPr>
            <a:r>
              <a:rPr lang="en-US" sz="2400">
                <a:solidFill>
                  <a:srgbClr val="CC3300"/>
                </a:solidFill>
                <a:latin typeface="Arial" charset="0"/>
              </a:rPr>
              <a:t>NaBr</a:t>
            </a:r>
          </a:p>
        </p:txBody>
      </p:sp>
      <p:sp>
        <p:nvSpPr>
          <p:cNvPr id="43015" name="Text Box 7"/>
          <p:cNvSpPr txBox="1">
            <a:spLocks noChangeArrowheads="1"/>
          </p:cNvSpPr>
          <p:nvPr/>
        </p:nvSpPr>
        <p:spPr bwMode="auto">
          <a:xfrm>
            <a:off x="5622925" y="3773488"/>
            <a:ext cx="2662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pPr>
            <a:r>
              <a:rPr lang="en-US" sz="2400">
                <a:solidFill>
                  <a:srgbClr val="000000"/>
                </a:solidFill>
                <a:latin typeface="Arial" charset="0"/>
              </a:rPr>
              <a:t>magnesium iod</a:t>
            </a:r>
            <a:r>
              <a:rPr lang="en-US" sz="2400">
                <a:solidFill>
                  <a:srgbClr val="CC3300"/>
                </a:solidFill>
                <a:latin typeface="Arial" charset="0"/>
              </a:rPr>
              <a:t>ide</a:t>
            </a:r>
          </a:p>
        </p:txBody>
      </p:sp>
      <p:sp>
        <p:nvSpPr>
          <p:cNvPr id="43016" name="Text Box 8"/>
          <p:cNvSpPr txBox="1">
            <a:spLocks noChangeArrowheads="1"/>
          </p:cNvSpPr>
          <p:nvPr/>
        </p:nvSpPr>
        <p:spPr bwMode="auto">
          <a:xfrm>
            <a:off x="5576888" y="4495800"/>
            <a:ext cx="2728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pPr>
            <a:r>
              <a:rPr lang="en-US" sz="2400">
                <a:solidFill>
                  <a:srgbClr val="000000"/>
                </a:solidFill>
                <a:latin typeface="Arial" charset="0"/>
              </a:rPr>
              <a:t>potassium chlor</a:t>
            </a:r>
            <a:r>
              <a:rPr lang="en-US" sz="2400">
                <a:solidFill>
                  <a:srgbClr val="CC3300"/>
                </a:solidFill>
                <a:latin typeface="Arial" charset="0"/>
              </a:rPr>
              <a:t>ide</a:t>
            </a:r>
          </a:p>
        </p:txBody>
      </p:sp>
      <p:sp>
        <p:nvSpPr>
          <p:cNvPr id="43017" name="Text Box 9"/>
          <p:cNvSpPr txBox="1">
            <a:spLocks noChangeArrowheads="1"/>
          </p:cNvSpPr>
          <p:nvPr/>
        </p:nvSpPr>
        <p:spPr bwMode="auto">
          <a:xfrm>
            <a:off x="1812925" y="5181600"/>
            <a:ext cx="78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pPr>
            <a:r>
              <a:rPr lang="en-US" sz="2400">
                <a:solidFill>
                  <a:srgbClr val="CC3300"/>
                </a:solidFill>
                <a:latin typeface="Arial" charset="0"/>
              </a:rPr>
              <a:t>SrF</a:t>
            </a:r>
            <a:r>
              <a:rPr lang="en-US" sz="2400" baseline="-25000">
                <a:solidFill>
                  <a:srgbClr val="CC3300"/>
                </a:solidFill>
                <a:latin typeface="Arial" charset="0"/>
              </a:rPr>
              <a:t>2</a:t>
            </a:r>
          </a:p>
        </p:txBody>
      </p:sp>
      <p:sp>
        <p:nvSpPr>
          <p:cNvPr id="43018" name="Text Box 10"/>
          <p:cNvSpPr txBox="1">
            <a:spLocks noChangeArrowheads="1"/>
          </p:cNvSpPr>
          <p:nvPr/>
        </p:nvSpPr>
        <p:spPr bwMode="auto">
          <a:xfrm>
            <a:off x="1828800" y="5943600"/>
            <a:ext cx="74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fontAlgn="base" hangingPunct="1">
              <a:spcBef>
                <a:spcPct val="0"/>
              </a:spcBef>
              <a:spcAft>
                <a:spcPct val="0"/>
              </a:spcAft>
            </a:pPr>
            <a:r>
              <a:rPr lang="en-US" sz="2400">
                <a:solidFill>
                  <a:srgbClr val="CC3300"/>
                </a:solidFill>
                <a:latin typeface="Arial" charset="0"/>
              </a:rPr>
              <a:t>CsF</a:t>
            </a:r>
            <a:endParaRPr lang="en-US" sz="2400" baseline="-25000">
              <a:solidFill>
                <a:srgbClr val="CC3300"/>
              </a:solidFill>
              <a:latin typeface="Arial" charset="0"/>
            </a:endParaRPr>
          </a:p>
        </p:txBody>
      </p:sp>
      <p:sp>
        <p:nvSpPr>
          <p:cNvPr id="29707" name="AutoShape 11">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pPr fontAlgn="base">
              <a:spcBef>
                <a:spcPct val="0"/>
              </a:spcBef>
              <a:spcAft>
                <a:spcPct val="0"/>
              </a:spcAft>
            </a:pPr>
            <a:endParaRPr lang="en-US" sz="2000">
              <a:solidFill>
                <a:srgbClr val="000000"/>
              </a:solidFill>
              <a:latin typeface="Onyx" pitchFamily="82" charset="0"/>
            </a:endParaRPr>
          </a:p>
        </p:txBody>
      </p:sp>
    </p:spTree>
    <p:extLst>
      <p:ext uri="{BB962C8B-B14F-4D97-AF65-F5344CB8AC3E}">
        <p14:creationId xmlns:p14="http://schemas.microsoft.com/office/powerpoint/2010/main" val="3169675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013"/>
                                        </p:tgtEl>
                                        <p:attrNameLst>
                                          <p:attrName>style.visibility</p:attrName>
                                        </p:attrNameLst>
                                      </p:cBhvr>
                                      <p:to>
                                        <p:strVal val="visible"/>
                                      </p:to>
                                    </p:set>
                                    <p:animEffect transition="in" filter="dissolve">
                                      <p:cBhvr>
                                        <p:cTn id="7" dur="500"/>
                                        <p:tgtEl>
                                          <p:spTgt spid="43013"/>
                                        </p:tgtEl>
                                      </p:cBhvr>
                                    </p:animEffect>
                                  </p:childTnLst>
                                  <p:subTnLst>
                                    <p:animClr clrSpc="rgb" dir="cw">
                                      <p:cBhvr override="childStyle">
                                        <p:cTn dur="1" fill="hold" display="0" masterRel="nextClick" afterEffect="1"/>
                                        <p:tgtEl>
                                          <p:spTgt spid="43013"/>
                                        </p:tgtEl>
                                        <p:attrNameLst>
                                          <p:attrName>ppt_c</p:attrName>
                                        </p:attrNameLst>
                                      </p:cBhvr>
                                      <p:to>
                                        <a:schemeClr val="bg2"/>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014"/>
                                        </p:tgtEl>
                                        <p:attrNameLst>
                                          <p:attrName>style.visibility</p:attrName>
                                        </p:attrNameLst>
                                      </p:cBhvr>
                                      <p:to>
                                        <p:strVal val="visible"/>
                                      </p:to>
                                    </p:set>
                                    <p:animEffect transition="in" filter="dissolve">
                                      <p:cBhvr>
                                        <p:cTn id="12" dur="500"/>
                                        <p:tgtEl>
                                          <p:spTgt spid="43014"/>
                                        </p:tgtEl>
                                      </p:cBhvr>
                                    </p:animEffect>
                                  </p:childTnLst>
                                  <p:subTnLst>
                                    <p:animClr clrSpc="rgb" dir="cw">
                                      <p:cBhvr override="childStyle">
                                        <p:cTn dur="1" fill="hold" display="0" masterRel="nextClick" afterEffect="1"/>
                                        <p:tgtEl>
                                          <p:spTgt spid="43014"/>
                                        </p:tgtEl>
                                        <p:attrNameLst>
                                          <p:attrName>ppt_c</p:attrName>
                                        </p:attrNameLst>
                                      </p:cBhvr>
                                      <p:to>
                                        <a:schemeClr val="bg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3015"/>
                                        </p:tgtEl>
                                        <p:attrNameLst>
                                          <p:attrName>style.visibility</p:attrName>
                                        </p:attrNameLst>
                                      </p:cBhvr>
                                      <p:to>
                                        <p:strVal val="visible"/>
                                      </p:to>
                                    </p:set>
                                    <p:animEffect transition="in" filter="dissolve">
                                      <p:cBhvr>
                                        <p:cTn id="17" dur="500"/>
                                        <p:tgtEl>
                                          <p:spTgt spid="43015"/>
                                        </p:tgtEl>
                                      </p:cBhvr>
                                    </p:animEffect>
                                  </p:childTnLst>
                                  <p:subTnLst>
                                    <p:animClr clrSpc="rgb" dir="cw">
                                      <p:cBhvr override="childStyle">
                                        <p:cTn dur="1" fill="hold" display="0" masterRel="nextClick" afterEffect="1"/>
                                        <p:tgtEl>
                                          <p:spTgt spid="43015"/>
                                        </p:tgtEl>
                                        <p:attrNameLst>
                                          <p:attrName>ppt_c</p:attrName>
                                        </p:attrNameLst>
                                      </p:cBhvr>
                                      <p:to>
                                        <a:schemeClr val="bg2"/>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3016"/>
                                        </p:tgtEl>
                                        <p:attrNameLst>
                                          <p:attrName>style.visibility</p:attrName>
                                        </p:attrNameLst>
                                      </p:cBhvr>
                                      <p:to>
                                        <p:strVal val="visible"/>
                                      </p:to>
                                    </p:set>
                                    <p:animEffect transition="in" filter="dissolve">
                                      <p:cBhvr>
                                        <p:cTn id="22" dur="500"/>
                                        <p:tgtEl>
                                          <p:spTgt spid="43016"/>
                                        </p:tgtEl>
                                      </p:cBhvr>
                                    </p:animEffect>
                                  </p:childTnLst>
                                  <p:subTnLst>
                                    <p:animClr clrSpc="rgb" dir="cw">
                                      <p:cBhvr override="childStyle">
                                        <p:cTn dur="1" fill="hold" display="0" masterRel="nextClick" afterEffect="1"/>
                                        <p:tgtEl>
                                          <p:spTgt spid="43016"/>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3017"/>
                                        </p:tgtEl>
                                        <p:attrNameLst>
                                          <p:attrName>style.visibility</p:attrName>
                                        </p:attrNameLst>
                                      </p:cBhvr>
                                      <p:to>
                                        <p:strVal val="visible"/>
                                      </p:to>
                                    </p:set>
                                    <p:animEffect transition="in" filter="dissolve">
                                      <p:cBhvr>
                                        <p:cTn id="27" dur="500"/>
                                        <p:tgtEl>
                                          <p:spTgt spid="43017"/>
                                        </p:tgtEl>
                                      </p:cBhvr>
                                    </p:animEffect>
                                  </p:childTnLst>
                                  <p:subTnLst>
                                    <p:animClr clrSpc="rgb" dir="cw">
                                      <p:cBhvr override="childStyle">
                                        <p:cTn dur="1" fill="hold" display="0" masterRel="nextClick" afterEffect="1"/>
                                        <p:tgtEl>
                                          <p:spTgt spid="43017"/>
                                        </p:tgtEl>
                                        <p:attrNameLst>
                                          <p:attrName>ppt_c</p:attrName>
                                        </p:attrNameLst>
                                      </p:cBhvr>
                                      <p:to>
                                        <a:schemeClr val="bg2"/>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430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autoUpdateAnimBg="0"/>
      <p:bldP spid="43014" grpId="0" autoUpdateAnimBg="0"/>
      <p:bldP spid="43015" grpId="0" autoUpdateAnimBg="0"/>
      <p:bldP spid="43016" grpId="0" autoUpdateAnimBg="0"/>
      <p:bldP spid="43017" grpId="0" autoUpdateAnimBg="0"/>
      <p:bldP spid="43018"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dirty="0" smtClean="0">
                <a:latin typeface="Arial" charset="0"/>
              </a:rPr>
              <a:t> </a:t>
            </a:r>
            <a:r>
              <a:rPr lang="en-US" smtClean="0">
                <a:latin typeface="Arial" charset="0"/>
              </a:rPr>
              <a:t>Type Two </a:t>
            </a:r>
            <a:r>
              <a:rPr lang="en-US" dirty="0" smtClean="0">
                <a:latin typeface="Arial" charset="0"/>
              </a:rPr>
              <a:t>Binary Compounds</a:t>
            </a:r>
            <a:br>
              <a:rPr lang="en-US" dirty="0" smtClean="0">
                <a:latin typeface="Arial" charset="0"/>
              </a:rPr>
            </a:br>
            <a:r>
              <a:rPr lang="en-US" sz="2400" dirty="0" smtClean="0">
                <a:latin typeface="Arial" charset="0"/>
              </a:rPr>
              <a:t>Containing a Polyvalent Metal</a:t>
            </a:r>
            <a:endParaRPr lang="en-US" dirty="0" smtClean="0">
              <a:latin typeface="Arial" charset="0"/>
            </a:endParaRPr>
          </a:p>
        </p:txBody>
      </p:sp>
      <p:sp>
        <p:nvSpPr>
          <p:cNvPr id="44035" name="Text Box 3"/>
          <p:cNvSpPr txBox="1">
            <a:spLocks noChangeArrowheads="1"/>
          </p:cNvSpPr>
          <p:nvPr/>
        </p:nvSpPr>
        <p:spPr bwMode="auto">
          <a:xfrm>
            <a:off x="693738" y="2057400"/>
            <a:ext cx="7459662" cy="1320800"/>
          </a:xfrm>
          <a:prstGeom prst="rect">
            <a:avLst/>
          </a:prstGeom>
          <a:solidFill>
            <a:srgbClr val="E1E1FF">
              <a:alpha val="50195"/>
            </a:srgbClr>
          </a:solidFill>
          <a:ln w="9525">
            <a:solidFill>
              <a:schemeClr val="hlink"/>
            </a:solidFill>
            <a:miter lim="800000"/>
            <a:headEnd/>
            <a:tailEnd/>
          </a:ln>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hangingPunct="1"/>
            <a:r>
              <a:rPr lang="en-US">
                <a:solidFill>
                  <a:srgbClr val="2F2B20"/>
                </a:solidFill>
                <a:latin typeface="Arial" charset="0"/>
              </a:rPr>
              <a:t>To name these compounds, give the name of the metal (Type II </a:t>
            </a:r>
          </a:p>
          <a:p>
            <a:pPr eaLnBrk="1" hangingPunct="1"/>
            <a:r>
              <a:rPr lang="en-US">
                <a:solidFill>
                  <a:srgbClr val="2F2B20"/>
                </a:solidFill>
                <a:latin typeface="Arial" charset="0"/>
              </a:rPr>
              <a:t>cations) followed by Roman numerals in parentheses to indicate </a:t>
            </a:r>
          </a:p>
          <a:p>
            <a:pPr eaLnBrk="1" hangingPunct="1"/>
            <a:r>
              <a:rPr lang="en-US">
                <a:solidFill>
                  <a:srgbClr val="2F2B20"/>
                </a:solidFill>
                <a:latin typeface="Arial" charset="0"/>
              </a:rPr>
              <a:t>the oxidation number of the metal, followed by the name of the </a:t>
            </a:r>
          </a:p>
          <a:p>
            <a:pPr eaLnBrk="1" hangingPunct="1"/>
            <a:r>
              <a:rPr lang="en-US">
                <a:solidFill>
                  <a:srgbClr val="2F2B20"/>
                </a:solidFill>
                <a:latin typeface="Arial" charset="0"/>
              </a:rPr>
              <a:t>nonmetal, with its ending replaced by the suffix –</a:t>
            </a:r>
            <a:r>
              <a:rPr lang="en-US" b="1">
                <a:solidFill>
                  <a:srgbClr val="CC3300"/>
                </a:solidFill>
                <a:latin typeface="Arial" charset="0"/>
              </a:rPr>
              <a:t>ide</a:t>
            </a:r>
            <a:r>
              <a:rPr lang="en-US" b="1">
                <a:solidFill>
                  <a:srgbClr val="2F2B20"/>
                </a:solidFill>
                <a:latin typeface="Arial" charset="0"/>
              </a:rPr>
              <a:t>.</a:t>
            </a:r>
            <a:endParaRPr lang="en-US">
              <a:solidFill>
                <a:srgbClr val="2F2B20"/>
              </a:solidFill>
              <a:latin typeface="Arial" charset="0"/>
            </a:endParaRPr>
          </a:p>
        </p:txBody>
      </p:sp>
      <p:sp>
        <p:nvSpPr>
          <p:cNvPr id="44036" name="Text Box 4"/>
          <p:cNvSpPr txBox="1">
            <a:spLocks noChangeArrowheads="1"/>
          </p:cNvSpPr>
          <p:nvPr/>
        </p:nvSpPr>
        <p:spPr bwMode="auto">
          <a:xfrm>
            <a:off x="704850" y="3717925"/>
            <a:ext cx="3678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hangingPunct="1"/>
            <a:r>
              <a:rPr lang="en-US" b="1">
                <a:solidFill>
                  <a:srgbClr val="2F2B20"/>
                </a:solidFill>
                <a:latin typeface="Arial" charset="0"/>
              </a:rPr>
              <a:t>Examples	Stock System</a:t>
            </a:r>
          </a:p>
        </p:txBody>
      </p:sp>
      <p:sp>
        <p:nvSpPr>
          <p:cNvPr id="44037" name="Text Box 5"/>
          <p:cNvSpPr txBox="1">
            <a:spLocks noChangeArrowheads="1"/>
          </p:cNvSpPr>
          <p:nvPr/>
        </p:nvSpPr>
        <p:spPr bwMode="auto">
          <a:xfrm>
            <a:off x="800100" y="4278313"/>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hangingPunct="1"/>
            <a:r>
              <a:rPr lang="en-US" b="1">
                <a:solidFill>
                  <a:srgbClr val="2F2B20"/>
                </a:solidFill>
                <a:latin typeface="Arial" charset="0"/>
              </a:rPr>
              <a:t>FeCl</a:t>
            </a:r>
            <a:r>
              <a:rPr lang="en-US" b="1" baseline="-25000">
                <a:solidFill>
                  <a:srgbClr val="2F2B20"/>
                </a:solidFill>
                <a:latin typeface="Arial" charset="0"/>
              </a:rPr>
              <a:t>2</a:t>
            </a:r>
            <a:r>
              <a:rPr lang="en-US" b="1">
                <a:solidFill>
                  <a:srgbClr val="2F2B20"/>
                </a:solidFill>
                <a:latin typeface="Arial" charset="0"/>
              </a:rPr>
              <a:t>	</a:t>
            </a:r>
          </a:p>
        </p:txBody>
      </p:sp>
      <p:sp>
        <p:nvSpPr>
          <p:cNvPr id="44038" name="Text Box 6"/>
          <p:cNvSpPr txBox="1">
            <a:spLocks noChangeArrowheads="1"/>
          </p:cNvSpPr>
          <p:nvPr/>
        </p:nvSpPr>
        <p:spPr bwMode="auto">
          <a:xfrm>
            <a:off x="4849813" y="6045200"/>
            <a:ext cx="3949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hangingPunct="1"/>
            <a:r>
              <a:rPr lang="en-US" sz="1800">
                <a:solidFill>
                  <a:srgbClr val="2F2B20"/>
                </a:solidFill>
                <a:latin typeface="Arial" charset="0"/>
              </a:rPr>
              <a:t>(“ic” ending  =  higher oxidation state;</a:t>
            </a:r>
          </a:p>
          <a:p>
            <a:pPr eaLnBrk="1" hangingPunct="1"/>
            <a:r>
              <a:rPr lang="en-US" sz="1800">
                <a:solidFill>
                  <a:srgbClr val="2F2B20"/>
                </a:solidFill>
                <a:latin typeface="Arial" charset="0"/>
              </a:rPr>
              <a:t> “ous” is lower oxidation state)</a:t>
            </a:r>
          </a:p>
        </p:txBody>
      </p:sp>
      <p:sp>
        <p:nvSpPr>
          <p:cNvPr id="80903" name="AutoShape 7">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solidFill>
                <a:srgbClr val="2F2B20"/>
              </a:solidFill>
            </a:endParaRPr>
          </a:p>
        </p:txBody>
      </p:sp>
      <p:sp>
        <p:nvSpPr>
          <p:cNvPr id="44040" name="Rectangle 8"/>
          <p:cNvSpPr>
            <a:spLocks noChangeArrowheads="1"/>
          </p:cNvSpPr>
          <p:nvPr/>
        </p:nvSpPr>
        <p:spPr bwMode="auto">
          <a:xfrm>
            <a:off x="762000" y="5165725"/>
            <a:ext cx="3876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rgbClr val="2F2B20"/>
                </a:solidFill>
                <a:latin typeface="Arial" charset="0"/>
              </a:rPr>
              <a:t>SnO		Tin      oxide</a:t>
            </a:r>
          </a:p>
          <a:p>
            <a:r>
              <a:rPr lang="en-US" b="1">
                <a:solidFill>
                  <a:srgbClr val="2F2B20"/>
                </a:solidFill>
                <a:latin typeface="Arial" charset="0"/>
              </a:rPr>
              <a:t>SnO</a:t>
            </a:r>
            <a:r>
              <a:rPr lang="en-US" b="1" baseline="-25000">
                <a:solidFill>
                  <a:srgbClr val="2F2B20"/>
                </a:solidFill>
                <a:latin typeface="Arial" charset="0"/>
              </a:rPr>
              <a:t>2</a:t>
            </a:r>
            <a:r>
              <a:rPr lang="en-US" b="1">
                <a:solidFill>
                  <a:srgbClr val="2F2B20"/>
                </a:solidFill>
                <a:latin typeface="Arial" charset="0"/>
              </a:rPr>
              <a:t>		Tin        oxide	</a:t>
            </a:r>
          </a:p>
        </p:txBody>
      </p:sp>
      <p:sp>
        <p:nvSpPr>
          <p:cNvPr id="44041" name="Text Box 9"/>
          <p:cNvSpPr txBox="1">
            <a:spLocks noChangeArrowheads="1"/>
          </p:cNvSpPr>
          <p:nvPr/>
        </p:nvSpPr>
        <p:spPr bwMode="auto">
          <a:xfrm>
            <a:off x="3203575" y="4260850"/>
            <a:ext cx="492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hangingPunct="1"/>
            <a:r>
              <a:rPr lang="en-US" b="1">
                <a:solidFill>
                  <a:srgbClr val="2F2B20"/>
                </a:solidFill>
                <a:latin typeface="Arial" charset="0"/>
              </a:rPr>
              <a:t>(II)</a:t>
            </a:r>
          </a:p>
        </p:txBody>
      </p:sp>
      <p:sp>
        <p:nvSpPr>
          <p:cNvPr id="44042" name="Text Box 10"/>
          <p:cNvSpPr txBox="1">
            <a:spLocks noChangeArrowheads="1"/>
          </p:cNvSpPr>
          <p:nvPr/>
        </p:nvSpPr>
        <p:spPr bwMode="auto">
          <a:xfrm>
            <a:off x="3194050" y="4584700"/>
            <a:ext cx="561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hangingPunct="1"/>
            <a:r>
              <a:rPr lang="en-US" b="1">
                <a:solidFill>
                  <a:srgbClr val="2F2B20"/>
                </a:solidFill>
                <a:latin typeface="Arial" charset="0"/>
              </a:rPr>
              <a:t>(III)</a:t>
            </a:r>
          </a:p>
        </p:txBody>
      </p:sp>
      <p:sp>
        <p:nvSpPr>
          <p:cNvPr id="44043" name="Text Box 11"/>
          <p:cNvSpPr txBox="1">
            <a:spLocks noChangeArrowheads="1"/>
          </p:cNvSpPr>
          <p:nvPr/>
        </p:nvSpPr>
        <p:spPr bwMode="auto">
          <a:xfrm>
            <a:off x="3032125" y="5146675"/>
            <a:ext cx="492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hangingPunct="1"/>
            <a:r>
              <a:rPr lang="en-US" b="1">
                <a:solidFill>
                  <a:srgbClr val="2F2B20"/>
                </a:solidFill>
                <a:latin typeface="Arial" charset="0"/>
              </a:rPr>
              <a:t>(II)</a:t>
            </a:r>
          </a:p>
        </p:txBody>
      </p:sp>
      <p:sp>
        <p:nvSpPr>
          <p:cNvPr id="44044" name="Text Box 12"/>
          <p:cNvSpPr txBox="1">
            <a:spLocks noChangeArrowheads="1"/>
          </p:cNvSpPr>
          <p:nvPr/>
        </p:nvSpPr>
        <p:spPr bwMode="auto">
          <a:xfrm>
            <a:off x="3041650" y="5465763"/>
            <a:ext cx="592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hangingPunct="1"/>
            <a:r>
              <a:rPr lang="en-US" b="1">
                <a:solidFill>
                  <a:srgbClr val="2F2B20"/>
                </a:solidFill>
                <a:latin typeface="Arial" charset="0"/>
              </a:rPr>
              <a:t>(IV)</a:t>
            </a:r>
          </a:p>
        </p:txBody>
      </p:sp>
      <p:sp>
        <p:nvSpPr>
          <p:cNvPr id="44045" name="Text Box 13"/>
          <p:cNvSpPr txBox="1">
            <a:spLocks noChangeArrowheads="1"/>
          </p:cNvSpPr>
          <p:nvPr/>
        </p:nvSpPr>
        <p:spPr bwMode="auto">
          <a:xfrm>
            <a:off x="5276850" y="3717925"/>
            <a:ext cx="3228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hangingPunct="1"/>
            <a:r>
              <a:rPr lang="en-US" b="1">
                <a:solidFill>
                  <a:srgbClr val="2F2B20"/>
                </a:solidFill>
                <a:latin typeface="Arial" charset="0"/>
              </a:rPr>
              <a:t>Traditional (OLD) System</a:t>
            </a:r>
          </a:p>
        </p:txBody>
      </p:sp>
      <p:sp>
        <p:nvSpPr>
          <p:cNvPr id="44046" name="Text Box 14"/>
          <p:cNvSpPr txBox="1">
            <a:spLocks noChangeArrowheads="1"/>
          </p:cNvSpPr>
          <p:nvPr/>
        </p:nvSpPr>
        <p:spPr bwMode="auto">
          <a:xfrm>
            <a:off x="5865813" y="4275138"/>
            <a:ext cx="2187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hangingPunct="1"/>
            <a:r>
              <a:rPr lang="en-US" b="1">
                <a:solidFill>
                  <a:srgbClr val="2F2B20"/>
                </a:solidFill>
                <a:latin typeface="Arial" charset="0"/>
              </a:rPr>
              <a:t>Ferrous chloride</a:t>
            </a:r>
          </a:p>
        </p:txBody>
      </p:sp>
      <p:sp>
        <p:nvSpPr>
          <p:cNvPr id="44047" name="Text Box 15"/>
          <p:cNvSpPr txBox="1">
            <a:spLocks noChangeArrowheads="1"/>
          </p:cNvSpPr>
          <p:nvPr/>
        </p:nvSpPr>
        <p:spPr bwMode="auto">
          <a:xfrm>
            <a:off x="5865813" y="4584700"/>
            <a:ext cx="1946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hangingPunct="1"/>
            <a:r>
              <a:rPr lang="en-US" b="1">
                <a:solidFill>
                  <a:srgbClr val="2F2B20"/>
                </a:solidFill>
                <a:latin typeface="Arial" charset="0"/>
              </a:rPr>
              <a:t>Ferric chloride</a:t>
            </a:r>
          </a:p>
        </p:txBody>
      </p:sp>
      <p:sp>
        <p:nvSpPr>
          <p:cNvPr id="44048" name="Text Box 16"/>
          <p:cNvSpPr txBox="1">
            <a:spLocks noChangeArrowheads="1"/>
          </p:cNvSpPr>
          <p:nvPr/>
        </p:nvSpPr>
        <p:spPr bwMode="auto">
          <a:xfrm>
            <a:off x="5815013" y="5167313"/>
            <a:ext cx="2076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hangingPunct="1"/>
            <a:r>
              <a:rPr lang="en-US" b="1">
                <a:solidFill>
                  <a:srgbClr val="2F2B20"/>
                </a:solidFill>
                <a:latin typeface="Arial" charset="0"/>
              </a:rPr>
              <a:t>Stannous oxide</a:t>
            </a:r>
          </a:p>
        </p:txBody>
      </p:sp>
      <p:sp>
        <p:nvSpPr>
          <p:cNvPr id="44049" name="Text Box 17"/>
          <p:cNvSpPr txBox="1">
            <a:spLocks noChangeArrowheads="1"/>
          </p:cNvSpPr>
          <p:nvPr/>
        </p:nvSpPr>
        <p:spPr bwMode="auto">
          <a:xfrm>
            <a:off x="5811838" y="5467350"/>
            <a:ext cx="1835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eaLnBrk="1" hangingPunct="1"/>
            <a:r>
              <a:rPr lang="en-US" b="1">
                <a:solidFill>
                  <a:srgbClr val="2F2B20"/>
                </a:solidFill>
                <a:latin typeface="Arial" charset="0"/>
              </a:rPr>
              <a:t>Stannic oxide</a:t>
            </a:r>
          </a:p>
        </p:txBody>
      </p:sp>
      <p:sp>
        <p:nvSpPr>
          <p:cNvPr id="44050" name="Rectangle 18"/>
          <p:cNvSpPr>
            <a:spLocks noChangeArrowheads="1"/>
          </p:cNvSpPr>
          <p:nvPr/>
        </p:nvSpPr>
        <p:spPr bwMode="auto">
          <a:xfrm>
            <a:off x="2633663" y="4275138"/>
            <a:ext cx="2139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2F2B20"/>
                </a:solidFill>
                <a:latin typeface="Arial" charset="0"/>
              </a:rPr>
              <a:t>Iron       chloride</a:t>
            </a:r>
          </a:p>
        </p:txBody>
      </p:sp>
      <p:sp>
        <p:nvSpPr>
          <p:cNvPr id="44051" name="Rectangle 19"/>
          <p:cNvSpPr>
            <a:spLocks noChangeArrowheads="1"/>
          </p:cNvSpPr>
          <p:nvPr/>
        </p:nvSpPr>
        <p:spPr bwMode="auto">
          <a:xfrm>
            <a:off x="2633663" y="4579938"/>
            <a:ext cx="2139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2F2B20"/>
                </a:solidFill>
                <a:latin typeface="Arial" charset="0"/>
              </a:rPr>
              <a:t>Iron       chloride</a:t>
            </a:r>
          </a:p>
        </p:txBody>
      </p:sp>
      <p:sp>
        <p:nvSpPr>
          <p:cNvPr id="44053" name="Rectangle 21"/>
          <p:cNvSpPr>
            <a:spLocks noChangeArrowheads="1"/>
          </p:cNvSpPr>
          <p:nvPr/>
        </p:nvSpPr>
        <p:spPr bwMode="auto">
          <a:xfrm>
            <a:off x="804863" y="4576763"/>
            <a:ext cx="8270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2F2B20"/>
                </a:solidFill>
                <a:latin typeface="Arial" charset="0"/>
              </a:rPr>
              <a:t>FeCl</a:t>
            </a:r>
            <a:r>
              <a:rPr lang="en-US" b="1" baseline="-25000">
                <a:solidFill>
                  <a:srgbClr val="2F2B20"/>
                </a:solidFill>
                <a:latin typeface="Arial" charset="0"/>
              </a:rPr>
              <a:t>3</a:t>
            </a:r>
          </a:p>
        </p:txBody>
      </p:sp>
    </p:spTree>
    <p:extLst>
      <p:ext uri="{BB962C8B-B14F-4D97-AF65-F5344CB8AC3E}">
        <p14:creationId xmlns:p14="http://schemas.microsoft.com/office/powerpoint/2010/main" val="2276261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dissolve">
                                      <p:cBhvr>
                                        <p:cTn id="7" dur="500"/>
                                        <p:tgtEl>
                                          <p:spTgt spid="440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4403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4403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44050"/>
                                        </p:tgtEl>
                                        <p:attrNameLst>
                                          <p:attrName>style.visibility</p:attrName>
                                        </p:attrNameLst>
                                      </p:cBhvr>
                                      <p:to>
                                        <p:strVal val="visible"/>
                                      </p:to>
                                    </p:set>
                                    <p:anim calcmode="lin" valueType="num">
                                      <p:cBhvr>
                                        <p:cTn id="20" dur="500" fill="hold"/>
                                        <p:tgtEl>
                                          <p:spTgt spid="44050"/>
                                        </p:tgtEl>
                                        <p:attrNameLst>
                                          <p:attrName>ppt_w</p:attrName>
                                        </p:attrNameLst>
                                      </p:cBhvr>
                                      <p:tavLst>
                                        <p:tav tm="0">
                                          <p:val>
                                            <p:fltVal val="0"/>
                                          </p:val>
                                        </p:tav>
                                        <p:tav tm="100000">
                                          <p:val>
                                            <p:strVal val="#ppt_w"/>
                                          </p:val>
                                        </p:tav>
                                      </p:tavLst>
                                    </p:anim>
                                    <p:anim calcmode="lin" valueType="num">
                                      <p:cBhvr>
                                        <p:cTn id="21" dur="500" fill="hold"/>
                                        <p:tgtEl>
                                          <p:spTgt spid="44050"/>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4053"/>
                                        </p:tgtEl>
                                        <p:attrNameLst>
                                          <p:attrName>style.visibility</p:attrName>
                                        </p:attrNameLst>
                                      </p:cBhvr>
                                      <p:to>
                                        <p:strVal val="visible"/>
                                      </p:to>
                                    </p:set>
                                    <p:animEffect transition="in" filter="wipe(left)">
                                      <p:cBhvr>
                                        <p:cTn id="26" dur="500"/>
                                        <p:tgtEl>
                                          <p:spTgt spid="4405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4051"/>
                                        </p:tgtEl>
                                        <p:attrNameLst>
                                          <p:attrName>style.visibility</p:attrName>
                                        </p:attrNameLst>
                                      </p:cBhvr>
                                      <p:to>
                                        <p:strVal val="visible"/>
                                      </p:to>
                                    </p:set>
                                    <p:anim calcmode="lin" valueType="num">
                                      <p:cBhvr>
                                        <p:cTn id="31" dur="500" fill="hold"/>
                                        <p:tgtEl>
                                          <p:spTgt spid="44051"/>
                                        </p:tgtEl>
                                        <p:attrNameLst>
                                          <p:attrName>ppt_w</p:attrName>
                                        </p:attrNameLst>
                                      </p:cBhvr>
                                      <p:tavLst>
                                        <p:tav tm="0">
                                          <p:val>
                                            <p:fltVal val="0"/>
                                          </p:val>
                                        </p:tav>
                                        <p:tav tm="100000">
                                          <p:val>
                                            <p:strVal val="#ppt_w"/>
                                          </p:val>
                                        </p:tav>
                                      </p:tavLst>
                                    </p:anim>
                                    <p:anim calcmode="lin" valueType="num">
                                      <p:cBhvr>
                                        <p:cTn id="32" dur="500" fill="hold"/>
                                        <p:tgtEl>
                                          <p:spTgt spid="44051"/>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4041"/>
                                        </p:tgtEl>
                                        <p:attrNameLst>
                                          <p:attrName>style.visibility</p:attrName>
                                        </p:attrNameLst>
                                      </p:cBhvr>
                                      <p:to>
                                        <p:strVal val="visible"/>
                                      </p:to>
                                    </p:set>
                                    <p:animEffect transition="in" filter="dissolve">
                                      <p:cBhvr>
                                        <p:cTn id="37" dur="500"/>
                                        <p:tgtEl>
                                          <p:spTgt spid="4404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4042"/>
                                        </p:tgtEl>
                                        <p:attrNameLst>
                                          <p:attrName>style.visibility</p:attrName>
                                        </p:attrNameLst>
                                      </p:cBhvr>
                                      <p:to>
                                        <p:strVal val="visible"/>
                                      </p:to>
                                    </p:set>
                                    <p:animEffect transition="in" filter="dissolve">
                                      <p:cBhvr>
                                        <p:cTn id="42" dur="500"/>
                                        <p:tgtEl>
                                          <p:spTgt spid="4404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4040"/>
                                        </p:tgtEl>
                                        <p:attrNameLst>
                                          <p:attrName>style.visibility</p:attrName>
                                        </p:attrNameLst>
                                      </p:cBhvr>
                                      <p:to>
                                        <p:strVal val="visible"/>
                                      </p:to>
                                    </p:set>
                                    <p:anim calcmode="lin" valueType="num">
                                      <p:cBhvr additive="base">
                                        <p:cTn id="47" dur="500" fill="hold"/>
                                        <p:tgtEl>
                                          <p:spTgt spid="44040"/>
                                        </p:tgtEl>
                                        <p:attrNameLst>
                                          <p:attrName>ppt_x</p:attrName>
                                        </p:attrNameLst>
                                      </p:cBhvr>
                                      <p:tavLst>
                                        <p:tav tm="0">
                                          <p:val>
                                            <p:strVal val="#ppt_x"/>
                                          </p:val>
                                        </p:tav>
                                        <p:tav tm="100000">
                                          <p:val>
                                            <p:strVal val="#ppt_x"/>
                                          </p:val>
                                        </p:tav>
                                      </p:tavLst>
                                    </p:anim>
                                    <p:anim calcmode="lin" valueType="num">
                                      <p:cBhvr additive="base">
                                        <p:cTn id="48" dur="500" fill="hold"/>
                                        <p:tgtEl>
                                          <p:spTgt spid="44040"/>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4043"/>
                                        </p:tgtEl>
                                        <p:attrNameLst>
                                          <p:attrName>style.visibility</p:attrName>
                                        </p:attrNameLst>
                                      </p:cBhvr>
                                      <p:to>
                                        <p:strVal val="visible"/>
                                      </p:to>
                                    </p:set>
                                    <p:animEffect transition="in" filter="dissolve">
                                      <p:cBhvr>
                                        <p:cTn id="53" dur="500"/>
                                        <p:tgtEl>
                                          <p:spTgt spid="4404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4044"/>
                                        </p:tgtEl>
                                        <p:attrNameLst>
                                          <p:attrName>style.visibility</p:attrName>
                                        </p:attrNameLst>
                                      </p:cBhvr>
                                      <p:to>
                                        <p:strVal val="visible"/>
                                      </p:to>
                                    </p:set>
                                    <p:animEffect transition="in" filter="dissolve">
                                      <p:cBhvr>
                                        <p:cTn id="58" dur="500"/>
                                        <p:tgtEl>
                                          <p:spTgt spid="4404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4045"/>
                                        </p:tgtEl>
                                        <p:attrNameLst>
                                          <p:attrName>style.visibility</p:attrName>
                                        </p:attrNameLst>
                                      </p:cBhvr>
                                      <p:to>
                                        <p:strVal val="visible"/>
                                      </p:to>
                                    </p:set>
                                    <p:animEffect transition="in" filter="fade">
                                      <p:cBhvr>
                                        <p:cTn id="63" dur="1000"/>
                                        <p:tgtEl>
                                          <p:spTgt spid="44045"/>
                                        </p:tgtEl>
                                      </p:cBhvr>
                                    </p:animEffect>
                                    <p:anim calcmode="lin" valueType="num">
                                      <p:cBhvr>
                                        <p:cTn id="64" dur="1000" fill="hold"/>
                                        <p:tgtEl>
                                          <p:spTgt spid="44045"/>
                                        </p:tgtEl>
                                        <p:attrNameLst>
                                          <p:attrName>ppt_x</p:attrName>
                                        </p:attrNameLst>
                                      </p:cBhvr>
                                      <p:tavLst>
                                        <p:tav tm="0">
                                          <p:val>
                                            <p:strVal val="#ppt_x"/>
                                          </p:val>
                                        </p:tav>
                                        <p:tav tm="100000">
                                          <p:val>
                                            <p:strVal val="#ppt_x"/>
                                          </p:val>
                                        </p:tav>
                                      </p:tavLst>
                                    </p:anim>
                                    <p:anim calcmode="lin" valueType="num">
                                      <p:cBhvr>
                                        <p:cTn id="65" dur="1000" fill="hold"/>
                                        <p:tgtEl>
                                          <p:spTgt spid="44045"/>
                                        </p:tgtEl>
                                        <p:attrNameLst>
                                          <p:attrName>ppt_y</p:attrName>
                                        </p:attrNameLst>
                                      </p:cBhvr>
                                      <p:tavLst>
                                        <p:tav tm="0">
                                          <p:val>
                                            <p:strVal val="#ppt_y+.1"/>
                                          </p:val>
                                        </p:tav>
                                        <p:tav tm="100000">
                                          <p:val>
                                            <p:strVal val="#ppt_y"/>
                                          </p:val>
                                        </p:tav>
                                      </p:tavLst>
                                    </p:anim>
                                  </p:childTnLst>
                                </p:cTn>
                              </p:par>
                            </p:childTnLst>
                          </p:cTn>
                        </p:par>
                        <p:par>
                          <p:cTn id="66" fill="hold" nodeType="afterGroup">
                            <p:stCondLst>
                              <p:cond delay="1000"/>
                            </p:stCondLst>
                            <p:childTnLst>
                              <p:par>
                                <p:cTn id="67" presetID="1" presetClass="entr" presetSubtype="0" fill="hold" grpId="0" nodeType="afterEffect">
                                  <p:stCondLst>
                                    <p:cond delay="10000"/>
                                  </p:stCondLst>
                                  <p:childTnLst>
                                    <p:set>
                                      <p:cBhvr>
                                        <p:cTn id="68" dur="1" fill="hold">
                                          <p:stCondLst>
                                            <p:cond delay="499"/>
                                          </p:stCondLst>
                                        </p:cTn>
                                        <p:tgtEl>
                                          <p:spTgt spid="44038"/>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34" presetClass="entr" presetSubtype="0" fill="hold" grpId="0" nodeType="clickEffect">
                                  <p:stCondLst>
                                    <p:cond delay="0"/>
                                  </p:stCondLst>
                                  <p:childTnLst>
                                    <p:set>
                                      <p:cBhvr>
                                        <p:cTn id="72" dur="1" fill="hold">
                                          <p:stCondLst>
                                            <p:cond delay="0"/>
                                          </p:stCondLst>
                                        </p:cTn>
                                        <p:tgtEl>
                                          <p:spTgt spid="44046"/>
                                        </p:tgtEl>
                                        <p:attrNameLst>
                                          <p:attrName>style.visibility</p:attrName>
                                        </p:attrNameLst>
                                      </p:cBhvr>
                                      <p:to>
                                        <p:strVal val="visible"/>
                                      </p:to>
                                    </p:set>
                                    <p:anim from="(-#ppt_w/2)" to="(#ppt_x)" calcmode="lin" valueType="num">
                                      <p:cBhvr>
                                        <p:cTn id="73" dur="600" fill="hold">
                                          <p:stCondLst>
                                            <p:cond delay="0"/>
                                          </p:stCondLst>
                                        </p:cTn>
                                        <p:tgtEl>
                                          <p:spTgt spid="44046"/>
                                        </p:tgtEl>
                                        <p:attrNameLst>
                                          <p:attrName>ppt_x</p:attrName>
                                        </p:attrNameLst>
                                      </p:cBhvr>
                                    </p:anim>
                                    <p:anim from="0" to="-1.0" calcmode="lin" valueType="num">
                                      <p:cBhvr>
                                        <p:cTn id="74" dur="200" decel="50000" autoRev="1" fill="hold">
                                          <p:stCondLst>
                                            <p:cond delay="600"/>
                                          </p:stCondLst>
                                        </p:cTn>
                                        <p:tgtEl>
                                          <p:spTgt spid="44046"/>
                                        </p:tgtEl>
                                        <p:attrNameLst>
                                          <p:attrName>xshear</p:attrName>
                                        </p:attrNameLst>
                                      </p:cBhvr>
                                    </p:anim>
                                    <p:animScale>
                                      <p:cBhvr>
                                        <p:cTn id="75" dur="200" decel="100000" autoRev="1" fill="hold">
                                          <p:stCondLst>
                                            <p:cond delay="600"/>
                                          </p:stCondLst>
                                        </p:cTn>
                                        <p:tgtEl>
                                          <p:spTgt spid="44046"/>
                                        </p:tgtEl>
                                      </p:cBhvr>
                                      <p:from x="100000" y="100000"/>
                                      <p:to x="80000" y="100000"/>
                                    </p:animScale>
                                    <p:anim by="(#ppt_h/3+#ppt_w*0.1)" calcmode="lin" valueType="num">
                                      <p:cBhvr additive="sum">
                                        <p:cTn id="76" dur="200" decel="100000" autoRev="1" fill="hold">
                                          <p:stCondLst>
                                            <p:cond delay="600"/>
                                          </p:stCondLst>
                                        </p:cTn>
                                        <p:tgtEl>
                                          <p:spTgt spid="44046"/>
                                        </p:tgtEl>
                                        <p:attrNameLst>
                                          <p:attrName>ppt_x</p:attrName>
                                        </p:attrNameLst>
                                      </p:cBhvr>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34" presetClass="entr" presetSubtype="0" fill="hold" grpId="0" nodeType="clickEffect">
                                  <p:stCondLst>
                                    <p:cond delay="0"/>
                                  </p:stCondLst>
                                  <p:childTnLst>
                                    <p:set>
                                      <p:cBhvr>
                                        <p:cTn id="80" dur="1" fill="hold">
                                          <p:stCondLst>
                                            <p:cond delay="0"/>
                                          </p:stCondLst>
                                        </p:cTn>
                                        <p:tgtEl>
                                          <p:spTgt spid="44047"/>
                                        </p:tgtEl>
                                        <p:attrNameLst>
                                          <p:attrName>style.visibility</p:attrName>
                                        </p:attrNameLst>
                                      </p:cBhvr>
                                      <p:to>
                                        <p:strVal val="visible"/>
                                      </p:to>
                                    </p:set>
                                    <p:anim from="(-#ppt_w/2)" to="(#ppt_x)" calcmode="lin" valueType="num">
                                      <p:cBhvr>
                                        <p:cTn id="81" dur="600" fill="hold">
                                          <p:stCondLst>
                                            <p:cond delay="0"/>
                                          </p:stCondLst>
                                        </p:cTn>
                                        <p:tgtEl>
                                          <p:spTgt spid="44047"/>
                                        </p:tgtEl>
                                        <p:attrNameLst>
                                          <p:attrName>ppt_x</p:attrName>
                                        </p:attrNameLst>
                                      </p:cBhvr>
                                    </p:anim>
                                    <p:anim from="0" to="-1.0" calcmode="lin" valueType="num">
                                      <p:cBhvr>
                                        <p:cTn id="82" dur="200" decel="50000" autoRev="1" fill="hold">
                                          <p:stCondLst>
                                            <p:cond delay="600"/>
                                          </p:stCondLst>
                                        </p:cTn>
                                        <p:tgtEl>
                                          <p:spTgt spid="44047"/>
                                        </p:tgtEl>
                                        <p:attrNameLst>
                                          <p:attrName>xshear</p:attrName>
                                        </p:attrNameLst>
                                      </p:cBhvr>
                                    </p:anim>
                                    <p:animScale>
                                      <p:cBhvr>
                                        <p:cTn id="83" dur="200" decel="100000" autoRev="1" fill="hold">
                                          <p:stCondLst>
                                            <p:cond delay="600"/>
                                          </p:stCondLst>
                                        </p:cTn>
                                        <p:tgtEl>
                                          <p:spTgt spid="44047"/>
                                        </p:tgtEl>
                                      </p:cBhvr>
                                      <p:from x="100000" y="100000"/>
                                      <p:to x="80000" y="100000"/>
                                    </p:animScale>
                                    <p:anim by="(#ppt_h/3+#ppt_w*0.1)" calcmode="lin" valueType="num">
                                      <p:cBhvr additive="sum">
                                        <p:cTn id="84" dur="200" decel="100000" autoRev="1" fill="hold">
                                          <p:stCondLst>
                                            <p:cond delay="600"/>
                                          </p:stCondLst>
                                        </p:cTn>
                                        <p:tgtEl>
                                          <p:spTgt spid="44047"/>
                                        </p:tgtEl>
                                        <p:attrNameLst>
                                          <p:attrName>ppt_x</p:attrName>
                                        </p:attrNameLst>
                                      </p:cBhvr>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17" presetClass="entr" presetSubtype="10" fill="hold" grpId="0" nodeType="clickEffect">
                                  <p:stCondLst>
                                    <p:cond delay="0"/>
                                  </p:stCondLst>
                                  <p:childTnLst>
                                    <p:set>
                                      <p:cBhvr>
                                        <p:cTn id="88" dur="1" fill="hold">
                                          <p:stCondLst>
                                            <p:cond delay="0"/>
                                          </p:stCondLst>
                                        </p:cTn>
                                        <p:tgtEl>
                                          <p:spTgt spid="44048"/>
                                        </p:tgtEl>
                                        <p:attrNameLst>
                                          <p:attrName>style.visibility</p:attrName>
                                        </p:attrNameLst>
                                      </p:cBhvr>
                                      <p:to>
                                        <p:strVal val="visible"/>
                                      </p:to>
                                    </p:set>
                                    <p:anim calcmode="lin" valueType="num">
                                      <p:cBhvr>
                                        <p:cTn id="89" dur="500" fill="hold"/>
                                        <p:tgtEl>
                                          <p:spTgt spid="44048"/>
                                        </p:tgtEl>
                                        <p:attrNameLst>
                                          <p:attrName>ppt_w</p:attrName>
                                        </p:attrNameLst>
                                      </p:cBhvr>
                                      <p:tavLst>
                                        <p:tav tm="0">
                                          <p:val>
                                            <p:fltVal val="0"/>
                                          </p:val>
                                        </p:tav>
                                        <p:tav tm="100000">
                                          <p:val>
                                            <p:strVal val="#ppt_w"/>
                                          </p:val>
                                        </p:tav>
                                      </p:tavLst>
                                    </p:anim>
                                    <p:anim calcmode="lin" valueType="num">
                                      <p:cBhvr>
                                        <p:cTn id="90" dur="500" fill="hold"/>
                                        <p:tgtEl>
                                          <p:spTgt spid="44048"/>
                                        </p:tgtEl>
                                        <p:attrNameLst>
                                          <p:attrName>ppt_h</p:attrName>
                                        </p:attrNameLst>
                                      </p:cBhvr>
                                      <p:tavLst>
                                        <p:tav tm="0">
                                          <p:val>
                                            <p:strVal val="#ppt_h"/>
                                          </p:val>
                                        </p:tav>
                                        <p:tav tm="100000">
                                          <p:val>
                                            <p:strVal val="#ppt_h"/>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7" presetClass="entr" presetSubtype="10" fill="hold" grpId="0" nodeType="clickEffect">
                                  <p:stCondLst>
                                    <p:cond delay="0"/>
                                  </p:stCondLst>
                                  <p:childTnLst>
                                    <p:set>
                                      <p:cBhvr>
                                        <p:cTn id="94" dur="1" fill="hold">
                                          <p:stCondLst>
                                            <p:cond delay="0"/>
                                          </p:stCondLst>
                                        </p:cTn>
                                        <p:tgtEl>
                                          <p:spTgt spid="44049"/>
                                        </p:tgtEl>
                                        <p:attrNameLst>
                                          <p:attrName>style.visibility</p:attrName>
                                        </p:attrNameLst>
                                      </p:cBhvr>
                                      <p:to>
                                        <p:strVal val="visible"/>
                                      </p:to>
                                    </p:set>
                                    <p:anim calcmode="lin" valueType="num">
                                      <p:cBhvr>
                                        <p:cTn id="95" dur="500" fill="hold"/>
                                        <p:tgtEl>
                                          <p:spTgt spid="44049"/>
                                        </p:tgtEl>
                                        <p:attrNameLst>
                                          <p:attrName>ppt_w</p:attrName>
                                        </p:attrNameLst>
                                      </p:cBhvr>
                                      <p:tavLst>
                                        <p:tav tm="0">
                                          <p:val>
                                            <p:fltVal val="0"/>
                                          </p:val>
                                        </p:tav>
                                        <p:tav tm="100000">
                                          <p:val>
                                            <p:strVal val="#ppt_w"/>
                                          </p:val>
                                        </p:tav>
                                      </p:tavLst>
                                    </p:anim>
                                    <p:anim calcmode="lin" valueType="num">
                                      <p:cBhvr>
                                        <p:cTn id="96" dur="500" fill="hold"/>
                                        <p:tgtEl>
                                          <p:spTgt spid="440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nimBg="1" autoUpdateAnimBg="0"/>
      <p:bldP spid="44036" grpId="0" autoUpdateAnimBg="0"/>
      <p:bldP spid="44037" grpId="0" autoUpdateAnimBg="0"/>
      <p:bldP spid="44038" grpId="0" autoUpdateAnimBg="0"/>
      <p:bldP spid="44040" grpId="0"/>
      <p:bldP spid="44041" grpId="0"/>
      <p:bldP spid="44042" grpId="0"/>
      <p:bldP spid="44043" grpId="0"/>
      <p:bldP spid="44044" grpId="0"/>
      <p:bldP spid="44045" grpId="0"/>
      <p:bldP spid="44046" grpId="0"/>
      <p:bldP spid="44047" grpId="0"/>
      <p:bldP spid="44048" grpId="0"/>
      <p:bldP spid="44049" grpId="0"/>
      <p:bldP spid="44050" grpId="0"/>
      <p:bldP spid="44051" grpId="0"/>
      <p:bldP spid="440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Mixtures</a:t>
            </a:r>
            <a:endParaRPr lang="en-US" dirty="0"/>
          </a:p>
        </p:txBody>
      </p:sp>
      <p:sp>
        <p:nvSpPr>
          <p:cNvPr id="3" name="Content Placeholder 2"/>
          <p:cNvSpPr>
            <a:spLocks noGrp="1"/>
          </p:cNvSpPr>
          <p:nvPr>
            <p:ph idx="1"/>
          </p:nvPr>
        </p:nvSpPr>
        <p:spPr>
          <a:xfrm>
            <a:off x="779462" y="1882588"/>
            <a:ext cx="7581901" cy="4644640"/>
          </a:xfrm>
        </p:spPr>
        <p:txBody>
          <a:bodyPr>
            <a:noAutofit/>
          </a:bodyPr>
          <a:lstStyle/>
          <a:p>
            <a:r>
              <a:rPr lang="en-US" sz="3200" dirty="0" smtClean="0"/>
              <a:t>Two or more substances that are physically combined together.</a:t>
            </a:r>
          </a:p>
          <a:p>
            <a:r>
              <a:rPr lang="en-US" sz="3200" dirty="0" smtClean="0"/>
              <a:t>Two types of mixtures</a:t>
            </a:r>
          </a:p>
          <a:p>
            <a:pPr lvl="1"/>
            <a:r>
              <a:rPr lang="en-US" sz="2800" u="sng" dirty="0" smtClean="0"/>
              <a:t>Homogeneous</a:t>
            </a:r>
            <a:r>
              <a:rPr lang="en-US" sz="2800" dirty="0" smtClean="0"/>
              <a:t> mixtures have a uniform composition throughout and have the same properties throughout.</a:t>
            </a:r>
          </a:p>
          <a:p>
            <a:pPr lvl="1"/>
            <a:r>
              <a:rPr lang="en-US" sz="2800" u="sng" dirty="0" smtClean="0"/>
              <a:t>Heterogeneous </a:t>
            </a:r>
            <a:r>
              <a:rPr lang="en-US" sz="2800" dirty="0" smtClean="0"/>
              <a:t>mixtures do not have a uniform composition throughout and the properties are not the same throughout.</a:t>
            </a:r>
            <a:endParaRPr lang="en-US" sz="2800" u="sng" dirty="0" smtClean="0"/>
          </a:p>
        </p:txBody>
      </p:sp>
    </p:spTree>
    <p:extLst>
      <p:ext uri="{BB962C8B-B14F-4D97-AF65-F5344CB8AC3E}">
        <p14:creationId xmlns:p14="http://schemas.microsoft.com/office/powerpoint/2010/main" val="39518946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410200"/>
          </a:xfrm>
        </p:spPr>
        <p:txBody>
          <a:bodyPr/>
          <a:lstStyle/>
          <a:p>
            <a:r>
              <a:rPr lang="en-US" dirty="0" smtClean="0"/>
              <a:t>Find the oxidation State of the polyvalent metal</a:t>
            </a:r>
            <a:br>
              <a:rPr lang="en-US" dirty="0" smtClean="0"/>
            </a:br>
            <a:r>
              <a:rPr lang="en-US" dirty="0" smtClean="0"/>
              <a:t/>
            </a:r>
            <a:br>
              <a:rPr lang="en-US" dirty="0" smtClean="0"/>
            </a:br>
            <a:r>
              <a:rPr lang="en-US" sz="2400" dirty="0" smtClean="0"/>
              <a:t>Subscript Metal (X) + Subscript Nonmetal ( Ox #) = 0</a:t>
            </a:r>
            <a:br>
              <a:rPr lang="en-US" sz="2400" dirty="0" smtClean="0"/>
            </a:br>
            <a:r>
              <a:rPr lang="en-US" sz="2400" dirty="0"/>
              <a:t/>
            </a:r>
            <a:br>
              <a:rPr lang="en-US" sz="2400" dirty="0"/>
            </a:br>
            <a:r>
              <a:rPr lang="en-US" sz="2400" dirty="0" smtClean="0"/>
              <a:t>State metal, use Roman Numeral for oxidation state, state nonmetal and change ending to ide.</a:t>
            </a:r>
            <a:endParaRPr lang="en-US" sz="2400" dirty="0"/>
          </a:p>
        </p:txBody>
      </p:sp>
    </p:spTree>
    <p:extLst>
      <p:ext uri="{BB962C8B-B14F-4D97-AF65-F5344CB8AC3E}">
        <p14:creationId xmlns:p14="http://schemas.microsoft.com/office/powerpoint/2010/main" val="31210339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50" name="Rectangle 42"/>
          <p:cNvSpPr>
            <a:spLocks noChangeArrowheads="1"/>
          </p:cNvSpPr>
          <p:nvPr/>
        </p:nvSpPr>
        <p:spPr bwMode="auto">
          <a:xfrm>
            <a:off x="3551238" y="5983288"/>
            <a:ext cx="1749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Arial" charset="0"/>
                <a:ea typeface="Times New Roman" pitchFamily="18" charset="0"/>
                <a:cs typeface="Arial" charset="0"/>
              </a:rPr>
              <a:t>Cu</a:t>
            </a:r>
            <a:r>
              <a:rPr lang="en-US" b="1" baseline="30000">
                <a:solidFill>
                  <a:srgbClr val="FF0000"/>
                </a:solidFill>
                <a:latin typeface="Arial" charset="0"/>
                <a:ea typeface="Times New Roman" pitchFamily="18" charset="0"/>
                <a:cs typeface="Arial" charset="0"/>
              </a:rPr>
              <a:t> </a:t>
            </a:r>
            <a:r>
              <a:rPr lang="en-US">
                <a:solidFill>
                  <a:srgbClr val="000000"/>
                </a:solidFill>
                <a:latin typeface="Arial" charset="0"/>
                <a:ea typeface="Times New Roman" pitchFamily="18" charset="0"/>
                <a:cs typeface="Arial" charset="0"/>
              </a:rPr>
              <a:t>	 2 Br</a:t>
            </a:r>
            <a:r>
              <a:rPr lang="en-US" baseline="30000">
                <a:solidFill>
                  <a:srgbClr val="000000"/>
                </a:solidFill>
                <a:latin typeface="Arial" charset="0"/>
                <a:ea typeface="Times New Roman" pitchFamily="18" charset="0"/>
                <a:cs typeface="Arial" charset="0"/>
              </a:rPr>
              <a:t>1–</a:t>
            </a:r>
          </a:p>
        </p:txBody>
      </p:sp>
      <p:sp>
        <p:nvSpPr>
          <p:cNvPr id="529448" name="Rectangle 40"/>
          <p:cNvSpPr>
            <a:spLocks noChangeArrowheads="1"/>
          </p:cNvSpPr>
          <p:nvPr/>
        </p:nvSpPr>
        <p:spPr bwMode="auto">
          <a:xfrm>
            <a:off x="3544888" y="5570538"/>
            <a:ext cx="15509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a:solidFill>
                  <a:srgbClr val="000000"/>
                </a:solidFill>
                <a:latin typeface="Arial" charset="0"/>
                <a:ea typeface="Times New Roman" pitchFamily="18" charset="0"/>
                <a:cs typeface="Arial" charset="0"/>
              </a:rPr>
              <a:t>Cu</a:t>
            </a:r>
            <a:r>
              <a:rPr lang="en-US" b="1" baseline="30000">
                <a:solidFill>
                  <a:srgbClr val="FF0000"/>
                </a:solidFill>
                <a:latin typeface="Arial" charset="0"/>
                <a:ea typeface="Times New Roman" pitchFamily="18" charset="0"/>
                <a:cs typeface="Arial" charset="0"/>
              </a:rPr>
              <a:t> </a:t>
            </a:r>
            <a:r>
              <a:rPr lang="en-US">
                <a:solidFill>
                  <a:srgbClr val="000000"/>
                </a:solidFill>
                <a:latin typeface="Arial" charset="0"/>
                <a:ea typeface="Times New Roman" pitchFamily="18" charset="0"/>
                <a:cs typeface="Arial" charset="0"/>
              </a:rPr>
              <a:t>          Br</a:t>
            </a:r>
            <a:r>
              <a:rPr lang="en-US" baseline="30000">
                <a:solidFill>
                  <a:srgbClr val="000000"/>
                </a:solidFill>
                <a:latin typeface="Arial" charset="0"/>
                <a:ea typeface="Times New Roman" pitchFamily="18" charset="0"/>
                <a:cs typeface="Arial" charset="0"/>
              </a:rPr>
              <a:t>1–</a:t>
            </a:r>
          </a:p>
        </p:txBody>
      </p:sp>
      <p:sp>
        <p:nvSpPr>
          <p:cNvPr id="529446" name="Rectangle 38"/>
          <p:cNvSpPr>
            <a:spLocks noChangeArrowheads="1"/>
          </p:cNvSpPr>
          <p:nvPr/>
        </p:nvSpPr>
        <p:spPr bwMode="auto">
          <a:xfrm>
            <a:off x="3551238" y="5157788"/>
            <a:ext cx="1698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Arial" charset="0"/>
                <a:ea typeface="Times New Roman" pitchFamily="18" charset="0"/>
                <a:cs typeface="Arial" charset="0"/>
              </a:rPr>
              <a:t>2 Fe</a:t>
            </a:r>
            <a:r>
              <a:rPr lang="en-US" b="1" baseline="30000">
                <a:solidFill>
                  <a:srgbClr val="FF0000"/>
                </a:solidFill>
                <a:latin typeface="Arial" charset="0"/>
                <a:ea typeface="Times New Roman" pitchFamily="18" charset="0"/>
                <a:cs typeface="Arial" charset="0"/>
              </a:rPr>
              <a:t> </a:t>
            </a:r>
            <a:r>
              <a:rPr lang="en-US">
                <a:solidFill>
                  <a:srgbClr val="000000"/>
                </a:solidFill>
                <a:latin typeface="Arial" charset="0"/>
                <a:ea typeface="Times New Roman" pitchFamily="18" charset="0"/>
                <a:cs typeface="Arial" charset="0"/>
              </a:rPr>
              <a:t>	 3 O</a:t>
            </a:r>
            <a:r>
              <a:rPr lang="en-US" baseline="30000">
                <a:solidFill>
                  <a:srgbClr val="000000"/>
                </a:solidFill>
                <a:latin typeface="Arial" charset="0"/>
                <a:ea typeface="Times New Roman" pitchFamily="18" charset="0"/>
                <a:cs typeface="Arial" charset="0"/>
              </a:rPr>
              <a:t>2–</a:t>
            </a:r>
          </a:p>
        </p:txBody>
      </p:sp>
      <p:sp>
        <p:nvSpPr>
          <p:cNvPr id="529444" name="Rectangle 36"/>
          <p:cNvSpPr>
            <a:spLocks noChangeArrowheads="1"/>
          </p:cNvSpPr>
          <p:nvPr/>
        </p:nvSpPr>
        <p:spPr bwMode="auto">
          <a:xfrm>
            <a:off x="3551238" y="4745038"/>
            <a:ext cx="1508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Arial" charset="0"/>
                <a:ea typeface="Times New Roman" pitchFamily="18" charset="0"/>
                <a:cs typeface="Arial" charset="0"/>
              </a:rPr>
              <a:t>Fe</a:t>
            </a:r>
            <a:r>
              <a:rPr lang="en-US" b="1" baseline="30000">
                <a:solidFill>
                  <a:srgbClr val="FF0000"/>
                </a:solidFill>
                <a:latin typeface="Arial" charset="0"/>
                <a:ea typeface="Times New Roman" pitchFamily="18" charset="0"/>
                <a:cs typeface="Arial" charset="0"/>
              </a:rPr>
              <a:t> </a:t>
            </a:r>
            <a:r>
              <a:rPr lang="en-US">
                <a:solidFill>
                  <a:srgbClr val="000000"/>
                </a:solidFill>
                <a:latin typeface="Arial" charset="0"/>
                <a:ea typeface="Times New Roman" pitchFamily="18" charset="0"/>
                <a:cs typeface="Arial" charset="0"/>
              </a:rPr>
              <a:t>	 O</a:t>
            </a:r>
            <a:r>
              <a:rPr lang="en-US" baseline="30000">
                <a:solidFill>
                  <a:srgbClr val="000000"/>
                </a:solidFill>
                <a:latin typeface="Arial" charset="0"/>
                <a:ea typeface="Times New Roman" pitchFamily="18" charset="0"/>
                <a:cs typeface="Arial" charset="0"/>
              </a:rPr>
              <a:t>2–</a:t>
            </a:r>
          </a:p>
        </p:txBody>
      </p:sp>
      <p:sp>
        <p:nvSpPr>
          <p:cNvPr id="67590" name="AutoShape 2">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pPr fontAlgn="base">
              <a:spcBef>
                <a:spcPct val="0"/>
              </a:spcBef>
              <a:spcAft>
                <a:spcPct val="0"/>
              </a:spcAft>
            </a:pPr>
            <a:endParaRPr lang="en-US" sz="2000">
              <a:solidFill>
                <a:srgbClr val="000000"/>
              </a:solidFill>
              <a:latin typeface="Onyx" pitchFamily="82" charset="0"/>
            </a:endParaRPr>
          </a:p>
        </p:txBody>
      </p:sp>
      <p:sp>
        <p:nvSpPr>
          <p:cNvPr id="67591" name="Rectangle 3"/>
          <p:cNvSpPr>
            <a:spLocks noChangeArrowheads="1"/>
          </p:cNvSpPr>
          <p:nvPr/>
        </p:nvSpPr>
        <p:spPr bwMode="auto">
          <a:xfrm>
            <a:off x="-663575" y="17367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2000">
              <a:solidFill>
                <a:srgbClr val="000000"/>
              </a:solidFill>
              <a:latin typeface="Onyx" pitchFamily="82" charset="0"/>
            </a:endParaRPr>
          </a:p>
        </p:txBody>
      </p:sp>
      <p:sp>
        <p:nvSpPr>
          <p:cNvPr id="529412" name="Text Box 4"/>
          <p:cNvSpPr txBox="1">
            <a:spLocks noChangeArrowheads="1"/>
          </p:cNvSpPr>
          <p:nvPr/>
        </p:nvSpPr>
        <p:spPr bwMode="auto">
          <a:xfrm>
            <a:off x="4910138" y="3284538"/>
            <a:ext cx="1943100" cy="685800"/>
          </a:xfrm>
          <a:prstGeom prst="rect">
            <a:avLst/>
          </a:prstGeom>
          <a:solidFill>
            <a:srgbClr val="3366FF">
              <a:alpha val="10196"/>
            </a:srgbClr>
          </a:solidFill>
          <a:ln w="15875">
            <a:solidFill>
              <a:srgbClr val="000000"/>
            </a:solidFill>
            <a:miter lim="800000"/>
            <a:headEnd/>
            <a:tailEnd/>
          </a:ln>
        </p:spPr>
        <p:txBody>
          <a:bodyPr/>
          <a:lstStyle>
            <a:lvl1pPr eaLnBrk="0" hangingPunct="0">
              <a:defRPr sz="2000">
                <a:solidFill>
                  <a:schemeClr val="tx1"/>
                </a:solidFill>
                <a:latin typeface="Onyx" pitchFamily="82" charset="0"/>
              </a:defRPr>
            </a:lvl1pPr>
            <a:lvl2pPr marL="742950" indent="-285750" eaLnBrk="0" hangingPunct="0">
              <a:defRPr sz="2000">
                <a:solidFill>
                  <a:schemeClr val="tx1"/>
                </a:solidFill>
                <a:latin typeface="Onyx" pitchFamily="82" charset="0"/>
              </a:defRPr>
            </a:lvl2pPr>
            <a:lvl3pPr marL="1143000" indent="-228600" eaLnBrk="0" hangingPunct="0">
              <a:defRPr sz="2000">
                <a:solidFill>
                  <a:schemeClr val="tx1"/>
                </a:solidFill>
                <a:latin typeface="Onyx" pitchFamily="82" charset="0"/>
              </a:defRPr>
            </a:lvl3pPr>
            <a:lvl4pPr marL="1600200" indent="-228600" eaLnBrk="0" hangingPunct="0">
              <a:defRPr sz="2000">
                <a:solidFill>
                  <a:schemeClr val="tx1"/>
                </a:solidFill>
                <a:latin typeface="Onyx" pitchFamily="82" charset="0"/>
              </a:defRPr>
            </a:lvl4pPr>
            <a:lvl5pPr marL="2057400" indent="-228600" eaLnBrk="0" hangingPunct="0">
              <a:defRPr sz="2000">
                <a:solidFill>
                  <a:schemeClr val="tx1"/>
                </a:solidFill>
                <a:latin typeface="Onyx" pitchFamily="82" charset="0"/>
              </a:defRPr>
            </a:lvl5pPr>
            <a:lvl6pPr marL="2514600" indent="-228600" eaLnBrk="0" fontAlgn="base" hangingPunct="0">
              <a:spcBef>
                <a:spcPct val="0"/>
              </a:spcBef>
              <a:spcAft>
                <a:spcPct val="0"/>
              </a:spcAft>
              <a:defRPr sz="2000">
                <a:solidFill>
                  <a:schemeClr val="tx1"/>
                </a:solidFill>
                <a:latin typeface="Onyx" pitchFamily="82" charset="0"/>
              </a:defRPr>
            </a:lvl6pPr>
            <a:lvl7pPr marL="2971800" indent="-228600" eaLnBrk="0" fontAlgn="base" hangingPunct="0">
              <a:spcBef>
                <a:spcPct val="0"/>
              </a:spcBef>
              <a:spcAft>
                <a:spcPct val="0"/>
              </a:spcAft>
              <a:defRPr sz="2000">
                <a:solidFill>
                  <a:schemeClr val="tx1"/>
                </a:solidFill>
                <a:latin typeface="Onyx" pitchFamily="82" charset="0"/>
              </a:defRPr>
            </a:lvl7pPr>
            <a:lvl8pPr marL="3429000" indent="-228600" eaLnBrk="0" fontAlgn="base" hangingPunct="0">
              <a:spcBef>
                <a:spcPct val="0"/>
              </a:spcBef>
              <a:spcAft>
                <a:spcPct val="0"/>
              </a:spcAft>
              <a:defRPr sz="2000">
                <a:solidFill>
                  <a:schemeClr val="tx1"/>
                </a:solidFill>
                <a:latin typeface="Onyx" pitchFamily="82" charset="0"/>
              </a:defRPr>
            </a:lvl8pPr>
            <a:lvl9pPr marL="3886200" indent="-228600" eaLnBrk="0" fontAlgn="base" hangingPunct="0">
              <a:spcBef>
                <a:spcPct val="0"/>
              </a:spcBef>
              <a:spcAft>
                <a:spcPct val="0"/>
              </a:spcAft>
              <a:defRPr sz="2000">
                <a:solidFill>
                  <a:schemeClr val="tx1"/>
                </a:solidFill>
                <a:latin typeface="Onyx" pitchFamily="82" charset="0"/>
              </a:defRPr>
            </a:lvl9pPr>
          </a:lstStyle>
          <a:p>
            <a:pPr algn="ctr" eaLnBrk="1" fontAlgn="base" hangingPunct="1">
              <a:spcBef>
                <a:spcPct val="0"/>
              </a:spcBef>
              <a:spcAft>
                <a:spcPct val="0"/>
              </a:spcAft>
            </a:pPr>
            <a:r>
              <a:rPr lang="en-US" sz="1800" b="1">
                <a:solidFill>
                  <a:srgbClr val="000000"/>
                </a:solidFill>
                <a:latin typeface="Arial" charset="0"/>
                <a:cs typeface="Times New Roman" pitchFamily="18" charset="0"/>
              </a:rPr>
              <a:t>Stock System</a:t>
            </a:r>
            <a:endParaRPr lang="en-US" sz="900" b="1">
              <a:solidFill>
                <a:srgbClr val="000000"/>
              </a:solidFill>
              <a:latin typeface="Arial" charset="0"/>
            </a:endParaRPr>
          </a:p>
          <a:p>
            <a:pPr algn="ctr" fontAlgn="base">
              <a:spcBef>
                <a:spcPct val="0"/>
              </a:spcBef>
              <a:spcAft>
                <a:spcPct val="0"/>
              </a:spcAft>
            </a:pPr>
            <a:r>
              <a:rPr lang="en-US" sz="1800">
                <a:solidFill>
                  <a:srgbClr val="000000"/>
                </a:solidFill>
                <a:latin typeface="Arial" charset="0"/>
                <a:ea typeface="Times New Roman" pitchFamily="18" charset="0"/>
                <a:cs typeface="Arial" charset="0"/>
              </a:rPr>
              <a:t>of nomenclature</a:t>
            </a:r>
            <a:endParaRPr lang="en-US" sz="2400">
              <a:solidFill>
                <a:srgbClr val="000000"/>
              </a:solidFill>
              <a:latin typeface="Times New Roman" pitchFamily="18" charset="0"/>
            </a:endParaRPr>
          </a:p>
        </p:txBody>
      </p:sp>
      <p:sp>
        <p:nvSpPr>
          <p:cNvPr id="529413" name="AutoShape 5"/>
          <p:cNvSpPr>
            <a:spLocks/>
          </p:cNvSpPr>
          <p:nvPr/>
        </p:nvSpPr>
        <p:spPr bwMode="auto">
          <a:xfrm>
            <a:off x="4470400" y="2701925"/>
            <a:ext cx="342900" cy="1571625"/>
          </a:xfrm>
          <a:prstGeom prst="rightBrace">
            <a:avLst>
              <a:gd name="adj1" fmla="val 38194"/>
              <a:gd name="adj2" fmla="val 50000"/>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2000">
              <a:solidFill>
                <a:srgbClr val="000000"/>
              </a:solidFill>
              <a:latin typeface="Onyx" pitchFamily="82" charset="0"/>
            </a:endParaRPr>
          </a:p>
        </p:txBody>
      </p:sp>
      <p:sp>
        <p:nvSpPr>
          <p:cNvPr id="529414" name="Rectangle 6"/>
          <p:cNvSpPr>
            <a:spLocks noChangeArrowheads="1"/>
          </p:cNvSpPr>
          <p:nvPr/>
        </p:nvSpPr>
        <p:spPr bwMode="auto">
          <a:xfrm>
            <a:off x="6245225" y="4743450"/>
            <a:ext cx="2232025" cy="1660525"/>
          </a:xfrm>
          <a:prstGeom prst="rect">
            <a:avLst/>
          </a:prstGeom>
          <a:solidFill>
            <a:schemeClr val="accent1">
              <a:alpha val="10196"/>
            </a:schemeClr>
          </a:solidFill>
          <a:ln w="9525">
            <a:solidFill>
              <a:srgbClr val="000000"/>
            </a:solidFill>
            <a:miter lim="800000"/>
            <a:headEnd/>
            <a:tailEnd/>
          </a:ln>
        </p:spPr>
        <p:txBody>
          <a:bodyPr/>
          <a:lstStyle/>
          <a:p>
            <a:pPr fontAlgn="base">
              <a:spcBef>
                <a:spcPct val="0"/>
              </a:spcBef>
              <a:spcAft>
                <a:spcPct val="0"/>
              </a:spcAft>
            </a:pPr>
            <a:endParaRPr lang="en-US" sz="2000">
              <a:solidFill>
                <a:srgbClr val="000000"/>
              </a:solidFill>
              <a:latin typeface="Onyx" pitchFamily="82" charset="0"/>
            </a:endParaRPr>
          </a:p>
        </p:txBody>
      </p:sp>
      <p:sp>
        <p:nvSpPr>
          <p:cNvPr id="529418" name="Rectangle 10"/>
          <p:cNvSpPr>
            <a:spLocks noChangeArrowheads="1"/>
          </p:cNvSpPr>
          <p:nvPr/>
        </p:nvSpPr>
        <p:spPr bwMode="auto">
          <a:xfrm>
            <a:off x="809625" y="4473575"/>
            <a:ext cx="2820988"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274638" fontAlgn="base">
              <a:spcBef>
                <a:spcPct val="0"/>
              </a:spcBef>
              <a:spcAft>
                <a:spcPct val="0"/>
              </a:spcAft>
            </a:pPr>
            <a:r>
              <a:rPr lang="en-US">
                <a:solidFill>
                  <a:srgbClr val="000000"/>
                </a:solidFill>
                <a:latin typeface="Arial" charset="0"/>
                <a:ea typeface="Times New Roman" pitchFamily="18" charset="0"/>
                <a:cs typeface="Arial" charset="0"/>
              </a:rPr>
              <a:t>4. Write name of anion.</a:t>
            </a:r>
            <a:endParaRPr lang="en-US" sz="900">
              <a:solidFill>
                <a:srgbClr val="000000"/>
              </a:solidFill>
              <a:latin typeface="Arial" charset="0"/>
              <a:ea typeface="Times New Roman" pitchFamily="18" charset="0"/>
              <a:cs typeface="Arial" charset="0"/>
            </a:endParaRPr>
          </a:p>
          <a:p>
            <a:pPr indent="274638" eaLnBrk="0" fontAlgn="base" hangingPunct="0">
              <a:spcBef>
                <a:spcPct val="0"/>
              </a:spcBef>
              <a:spcAft>
                <a:spcPct val="0"/>
              </a:spcAft>
            </a:pPr>
            <a:r>
              <a:rPr lang="en-US">
                <a:solidFill>
                  <a:srgbClr val="000000"/>
                </a:solidFill>
                <a:latin typeface="Arial" charset="0"/>
                <a:ea typeface="Times New Roman" pitchFamily="18" charset="0"/>
                <a:cs typeface="Arial" charset="0"/>
              </a:rPr>
              <a:t>	FeO </a:t>
            </a:r>
            <a:endParaRPr lang="en-US" sz="900">
              <a:solidFill>
                <a:srgbClr val="000000"/>
              </a:solidFill>
              <a:latin typeface="Arial" charset="0"/>
              <a:ea typeface="Times New Roman" pitchFamily="18" charset="0"/>
              <a:cs typeface="Arial" charset="0"/>
            </a:endParaRPr>
          </a:p>
          <a:p>
            <a:pPr indent="274638" eaLnBrk="0" fontAlgn="base" hangingPunct="0">
              <a:spcBef>
                <a:spcPct val="0"/>
              </a:spcBef>
              <a:spcAft>
                <a:spcPct val="0"/>
              </a:spcAft>
            </a:pPr>
            <a:endParaRPr lang="en-US" sz="900">
              <a:solidFill>
                <a:srgbClr val="000000"/>
              </a:solidFill>
              <a:latin typeface="Arial" charset="0"/>
              <a:ea typeface="Times New Roman" pitchFamily="18" charset="0"/>
              <a:cs typeface="Arial" charset="0"/>
            </a:endParaRPr>
          </a:p>
          <a:p>
            <a:pPr indent="274638" eaLnBrk="0" fontAlgn="base" hangingPunct="0">
              <a:spcBef>
                <a:spcPct val="0"/>
              </a:spcBef>
              <a:spcAft>
                <a:spcPct val="0"/>
              </a:spcAft>
            </a:pPr>
            <a:r>
              <a:rPr lang="en-US">
                <a:solidFill>
                  <a:srgbClr val="000000"/>
                </a:solidFill>
                <a:latin typeface="Arial" charset="0"/>
                <a:ea typeface="Times New Roman" pitchFamily="18" charset="0"/>
                <a:cs typeface="Arial" charset="0"/>
              </a:rPr>
              <a:t>	Fe</a:t>
            </a:r>
            <a:r>
              <a:rPr lang="en-US" baseline="-30000">
                <a:solidFill>
                  <a:srgbClr val="000000"/>
                </a:solidFill>
                <a:latin typeface="Arial" charset="0"/>
                <a:ea typeface="Times New Roman" pitchFamily="18" charset="0"/>
                <a:cs typeface="Arial" charset="0"/>
              </a:rPr>
              <a:t>2</a:t>
            </a:r>
            <a:r>
              <a:rPr lang="en-US">
                <a:solidFill>
                  <a:srgbClr val="000000"/>
                </a:solidFill>
                <a:latin typeface="Arial" charset="0"/>
                <a:ea typeface="Times New Roman" pitchFamily="18" charset="0"/>
                <a:cs typeface="Arial" charset="0"/>
              </a:rPr>
              <a:t>O</a:t>
            </a:r>
            <a:r>
              <a:rPr lang="en-US" baseline="-30000">
                <a:solidFill>
                  <a:srgbClr val="000000"/>
                </a:solidFill>
                <a:latin typeface="Arial" charset="0"/>
                <a:ea typeface="Times New Roman" pitchFamily="18" charset="0"/>
                <a:cs typeface="Arial" charset="0"/>
              </a:rPr>
              <a:t>3</a:t>
            </a:r>
            <a:endParaRPr lang="en-US" sz="900">
              <a:solidFill>
                <a:srgbClr val="000000"/>
              </a:solidFill>
              <a:latin typeface="Arial" charset="0"/>
              <a:ea typeface="Times New Roman" pitchFamily="18" charset="0"/>
              <a:cs typeface="Arial" charset="0"/>
            </a:endParaRPr>
          </a:p>
          <a:p>
            <a:pPr indent="274638" eaLnBrk="0" fontAlgn="base" hangingPunct="0">
              <a:spcBef>
                <a:spcPct val="0"/>
              </a:spcBef>
              <a:spcAft>
                <a:spcPct val="0"/>
              </a:spcAft>
            </a:pPr>
            <a:endParaRPr lang="en-US" sz="900">
              <a:solidFill>
                <a:srgbClr val="000000"/>
              </a:solidFill>
              <a:latin typeface="Arial" charset="0"/>
              <a:ea typeface="Times New Roman" pitchFamily="18" charset="0"/>
              <a:cs typeface="Arial" charset="0"/>
            </a:endParaRPr>
          </a:p>
          <a:p>
            <a:pPr indent="274638" eaLnBrk="0" fontAlgn="base" hangingPunct="0">
              <a:spcBef>
                <a:spcPct val="0"/>
              </a:spcBef>
              <a:spcAft>
                <a:spcPct val="0"/>
              </a:spcAft>
            </a:pPr>
            <a:r>
              <a:rPr lang="en-US">
                <a:solidFill>
                  <a:srgbClr val="000000"/>
                </a:solidFill>
                <a:latin typeface="Arial" charset="0"/>
                <a:ea typeface="Times New Roman" pitchFamily="18" charset="0"/>
                <a:cs typeface="Arial" charset="0"/>
              </a:rPr>
              <a:t>	CuBr</a:t>
            </a:r>
            <a:endParaRPr lang="en-US" sz="900">
              <a:solidFill>
                <a:srgbClr val="000000"/>
              </a:solidFill>
              <a:latin typeface="Arial" charset="0"/>
              <a:ea typeface="Times New Roman" pitchFamily="18" charset="0"/>
              <a:cs typeface="Arial" charset="0"/>
            </a:endParaRPr>
          </a:p>
          <a:p>
            <a:pPr indent="274638" eaLnBrk="0" fontAlgn="base" hangingPunct="0">
              <a:spcBef>
                <a:spcPct val="0"/>
              </a:spcBef>
              <a:spcAft>
                <a:spcPct val="0"/>
              </a:spcAft>
            </a:pPr>
            <a:endParaRPr lang="en-US" sz="900">
              <a:solidFill>
                <a:srgbClr val="000000"/>
              </a:solidFill>
              <a:latin typeface="Arial" charset="0"/>
              <a:ea typeface="Times New Roman" pitchFamily="18" charset="0"/>
              <a:cs typeface="Arial" charset="0"/>
            </a:endParaRPr>
          </a:p>
          <a:p>
            <a:pPr indent="274638" eaLnBrk="0" fontAlgn="base" hangingPunct="0">
              <a:spcBef>
                <a:spcPct val="0"/>
              </a:spcBef>
              <a:spcAft>
                <a:spcPct val="0"/>
              </a:spcAft>
            </a:pPr>
            <a:r>
              <a:rPr lang="en-US">
                <a:solidFill>
                  <a:srgbClr val="000000"/>
                </a:solidFill>
                <a:latin typeface="Arial" charset="0"/>
                <a:ea typeface="Times New Roman" pitchFamily="18" charset="0"/>
                <a:cs typeface="Arial" charset="0"/>
              </a:rPr>
              <a:t>	CuBr</a:t>
            </a:r>
            <a:r>
              <a:rPr lang="en-US" baseline="-30000">
                <a:solidFill>
                  <a:srgbClr val="000000"/>
                </a:solidFill>
                <a:latin typeface="Arial" charset="0"/>
                <a:ea typeface="Times New Roman" pitchFamily="18" charset="0"/>
                <a:cs typeface="Arial" charset="0"/>
              </a:rPr>
              <a:t>2</a:t>
            </a:r>
            <a:endParaRPr lang="en-US" sz="2400">
              <a:solidFill>
                <a:srgbClr val="000000"/>
              </a:solidFill>
              <a:ea typeface="Times New Roman" pitchFamily="18" charset="0"/>
              <a:cs typeface="Arial" charset="0"/>
            </a:endParaRPr>
          </a:p>
        </p:txBody>
      </p:sp>
      <p:sp>
        <p:nvSpPr>
          <p:cNvPr id="529420" name="Rectangle 12"/>
          <p:cNvSpPr>
            <a:spLocks noChangeArrowheads="1"/>
          </p:cNvSpPr>
          <p:nvPr/>
        </p:nvSpPr>
        <p:spPr bwMode="auto">
          <a:xfrm>
            <a:off x="6299200" y="4741863"/>
            <a:ext cx="151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Arial" charset="0"/>
                <a:ea typeface="Times New Roman" pitchFamily="18" charset="0"/>
                <a:cs typeface="Arial" charset="0"/>
              </a:rPr>
              <a:t>iron (II) oxide</a:t>
            </a:r>
          </a:p>
        </p:txBody>
      </p:sp>
      <p:sp>
        <p:nvSpPr>
          <p:cNvPr id="529422" name="Rectangle 14"/>
          <p:cNvSpPr>
            <a:spLocks noChangeArrowheads="1"/>
          </p:cNvSpPr>
          <p:nvPr/>
        </p:nvSpPr>
        <p:spPr bwMode="auto">
          <a:xfrm>
            <a:off x="6296025" y="5151438"/>
            <a:ext cx="158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Arial" charset="0"/>
                <a:ea typeface="Times New Roman" pitchFamily="18" charset="0"/>
                <a:cs typeface="Arial" charset="0"/>
              </a:rPr>
              <a:t>iron (III) oxide</a:t>
            </a:r>
          </a:p>
        </p:txBody>
      </p:sp>
      <p:sp>
        <p:nvSpPr>
          <p:cNvPr id="529424" name="Rectangle 16"/>
          <p:cNvSpPr>
            <a:spLocks noChangeArrowheads="1"/>
          </p:cNvSpPr>
          <p:nvPr/>
        </p:nvSpPr>
        <p:spPr bwMode="auto">
          <a:xfrm>
            <a:off x="6299200" y="5570538"/>
            <a:ext cx="2051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Arial" charset="0"/>
                <a:ea typeface="Times New Roman" pitchFamily="18" charset="0"/>
                <a:cs typeface="Arial" charset="0"/>
              </a:rPr>
              <a:t>copper (I) bromide</a:t>
            </a:r>
          </a:p>
        </p:txBody>
      </p:sp>
      <p:sp>
        <p:nvSpPr>
          <p:cNvPr id="529426" name="Rectangle 18"/>
          <p:cNvSpPr>
            <a:spLocks noChangeArrowheads="1"/>
          </p:cNvSpPr>
          <p:nvPr/>
        </p:nvSpPr>
        <p:spPr bwMode="auto">
          <a:xfrm>
            <a:off x="6296025" y="5980113"/>
            <a:ext cx="211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Arial" charset="0"/>
                <a:ea typeface="Times New Roman" pitchFamily="18" charset="0"/>
                <a:cs typeface="Arial" charset="0"/>
              </a:rPr>
              <a:t>copper (II) bromide</a:t>
            </a:r>
          </a:p>
        </p:txBody>
      </p:sp>
      <p:sp>
        <p:nvSpPr>
          <p:cNvPr id="529428" name="Rectangle 20"/>
          <p:cNvSpPr>
            <a:spLocks noChangeArrowheads="1"/>
          </p:cNvSpPr>
          <p:nvPr/>
        </p:nvSpPr>
        <p:spPr bwMode="auto">
          <a:xfrm>
            <a:off x="3824288" y="4816475"/>
            <a:ext cx="2778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b="1" baseline="30000">
                <a:solidFill>
                  <a:srgbClr val="FF0000"/>
                </a:solidFill>
                <a:latin typeface="Arial" charset="0"/>
                <a:ea typeface="Times New Roman" pitchFamily="18" charset="0"/>
                <a:cs typeface="Arial" charset="0"/>
              </a:rPr>
              <a:t>?</a:t>
            </a:r>
          </a:p>
        </p:txBody>
      </p:sp>
      <p:sp>
        <p:nvSpPr>
          <p:cNvPr id="529430" name="Rectangle 22"/>
          <p:cNvSpPr>
            <a:spLocks noChangeArrowheads="1"/>
          </p:cNvSpPr>
          <p:nvPr/>
        </p:nvSpPr>
        <p:spPr bwMode="auto">
          <a:xfrm>
            <a:off x="4011613" y="5232400"/>
            <a:ext cx="2778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b="1" baseline="30000">
                <a:solidFill>
                  <a:srgbClr val="FF0000"/>
                </a:solidFill>
                <a:latin typeface="Arial" charset="0"/>
                <a:ea typeface="Times New Roman" pitchFamily="18" charset="0"/>
                <a:cs typeface="Arial" charset="0"/>
              </a:rPr>
              <a:t>?</a:t>
            </a:r>
          </a:p>
        </p:txBody>
      </p:sp>
      <p:sp>
        <p:nvSpPr>
          <p:cNvPr id="529432" name="Rectangle 24"/>
          <p:cNvSpPr>
            <a:spLocks noChangeArrowheads="1"/>
          </p:cNvSpPr>
          <p:nvPr/>
        </p:nvSpPr>
        <p:spPr bwMode="auto">
          <a:xfrm>
            <a:off x="3844925" y="5643563"/>
            <a:ext cx="2778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b="1" baseline="30000">
                <a:solidFill>
                  <a:srgbClr val="FF0000"/>
                </a:solidFill>
                <a:latin typeface="Arial" charset="0"/>
                <a:ea typeface="Times New Roman" pitchFamily="18" charset="0"/>
                <a:cs typeface="Arial" charset="0"/>
              </a:rPr>
              <a:t>?</a:t>
            </a:r>
          </a:p>
        </p:txBody>
      </p:sp>
      <p:sp>
        <p:nvSpPr>
          <p:cNvPr id="529434" name="Rectangle 26"/>
          <p:cNvSpPr>
            <a:spLocks noChangeArrowheads="1"/>
          </p:cNvSpPr>
          <p:nvPr/>
        </p:nvSpPr>
        <p:spPr bwMode="auto">
          <a:xfrm>
            <a:off x="3848100" y="6059488"/>
            <a:ext cx="2778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b="1" baseline="30000">
                <a:solidFill>
                  <a:srgbClr val="FF0000"/>
                </a:solidFill>
                <a:latin typeface="Arial" charset="0"/>
                <a:ea typeface="Times New Roman" pitchFamily="18" charset="0"/>
                <a:cs typeface="Arial" charset="0"/>
              </a:rPr>
              <a:t>?</a:t>
            </a:r>
          </a:p>
        </p:txBody>
      </p:sp>
      <p:sp>
        <p:nvSpPr>
          <p:cNvPr id="529436" name="Rectangle 28"/>
          <p:cNvSpPr>
            <a:spLocks noChangeArrowheads="1"/>
          </p:cNvSpPr>
          <p:nvPr/>
        </p:nvSpPr>
        <p:spPr bwMode="auto">
          <a:xfrm>
            <a:off x="1076325" y="2287588"/>
            <a:ext cx="330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Arial" charset="0"/>
                <a:ea typeface="Times New Roman" pitchFamily="18" charset="0"/>
                <a:cs typeface="Arial" charset="0"/>
              </a:rPr>
              <a:t>A. To name, given the formula:</a:t>
            </a:r>
          </a:p>
        </p:txBody>
      </p:sp>
      <p:sp>
        <p:nvSpPr>
          <p:cNvPr id="529438" name="Rectangle 30"/>
          <p:cNvSpPr>
            <a:spLocks noChangeArrowheads="1"/>
          </p:cNvSpPr>
          <p:nvPr/>
        </p:nvSpPr>
        <p:spPr bwMode="auto">
          <a:xfrm>
            <a:off x="1076325" y="2700338"/>
            <a:ext cx="3282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Arial" charset="0"/>
                <a:ea typeface="Times New Roman" pitchFamily="18" charset="0"/>
                <a:cs typeface="Arial" charset="0"/>
              </a:rPr>
              <a:t>1. Figure out charge on cation.</a:t>
            </a:r>
          </a:p>
        </p:txBody>
      </p:sp>
      <p:sp>
        <p:nvSpPr>
          <p:cNvPr id="529440" name="Rectangle 32"/>
          <p:cNvSpPr>
            <a:spLocks noChangeArrowheads="1"/>
          </p:cNvSpPr>
          <p:nvPr/>
        </p:nvSpPr>
        <p:spPr bwMode="auto">
          <a:xfrm>
            <a:off x="812800" y="3113088"/>
            <a:ext cx="287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Arial" charset="0"/>
                <a:cs typeface="Arial" charset="0"/>
              </a:rPr>
              <a:t>2. Write name of cation.</a:t>
            </a:r>
          </a:p>
        </p:txBody>
      </p:sp>
      <p:sp>
        <p:nvSpPr>
          <p:cNvPr id="529442" name="Rectangle 34"/>
          <p:cNvSpPr>
            <a:spLocks noChangeArrowheads="1"/>
          </p:cNvSpPr>
          <p:nvPr/>
        </p:nvSpPr>
        <p:spPr bwMode="auto">
          <a:xfrm>
            <a:off x="812800" y="3521075"/>
            <a:ext cx="457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a:solidFill>
                  <a:srgbClr val="000000"/>
                </a:solidFill>
                <a:latin typeface="Arial" charset="0"/>
                <a:ea typeface="Times New Roman" pitchFamily="18" charset="0"/>
                <a:cs typeface="Arial" charset="0"/>
              </a:rPr>
              <a:t>3. Write Roman numerals in (  )</a:t>
            </a:r>
            <a:endParaRPr lang="en-US" sz="900">
              <a:solidFill>
                <a:srgbClr val="000000"/>
              </a:solidFill>
              <a:latin typeface="Arial" charset="0"/>
              <a:ea typeface="Times New Roman" pitchFamily="18" charset="0"/>
              <a:cs typeface="Arial" charset="0"/>
            </a:endParaRPr>
          </a:p>
          <a:p>
            <a:pPr eaLnBrk="0" fontAlgn="base" hangingPunct="0">
              <a:spcBef>
                <a:spcPct val="0"/>
              </a:spcBef>
              <a:spcAft>
                <a:spcPct val="0"/>
              </a:spcAft>
            </a:pPr>
            <a:r>
              <a:rPr lang="en-US">
                <a:solidFill>
                  <a:srgbClr val="000000"/>
                </a:solidFill>
                <a:latin typeface="Arial" charset="0"/>
                <a:ea typeface="Times New Roman" pitchFamily="18" charset="0"/>
                <a:cs typeface="Arial" charset="0"/>
              </a:rPr>
              <a:t>    to show cation’s charge.</a:t>
            </a:r>
          </a:p>
        </p:txBody>
      </p:sp>
      <p:sp>
        <p:nvSpPr>
          <p:cNvPr id="529452" name="Rectangle 44"/>
          <p:cNvSpPr>
            <a:spLocks noChangeArrowheads="1"/>
          </p:cNvSpPr>
          <p:nvPr/>
        </p:nvSpPr>
        <p:spPr bwMode="auto">
          <a:xfrm>
            <a:off x="2643188" y="1150938"/>
            <a:ext cx="1216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Arial" charset="0"/>
                <a:ea typeface="Times New Roman" pitchFamily="18" charset="0"/>
                <a:cs typeface="Arial" charset="0"/>
              </a:rPr>
              <a:t>Pb</a:t>
            </a:r>
            <a:r>
              <a:rPr lang="en-US" baseline="30000">
                <a:solidFill>
                  <a:srgbClr val="000000"/>
                </a:solidFill>
                <a:latin typeface="Arial" charset="0"/>
                <a:ea typeface="Times New Roman" pitchFamily="18" charset="0"/>
                <a:cs typeface="Arial" charset="0"/>
              </a:rPr>
              <a:t>2+</a:t>
            </a:r>
            <a:r>
              <a:rPr lang="en-US">
                <a:solidFill>
                  <a:srgbClr val="000000"/>
                </a:solidFill>
                <a:latin typeface="Arial" charset="0"/>
                <a:ea typeface="Times New Roman" pitchFamily="18" charset="0"/>
                <a:cs typeface="Arial" charset="0"/>
              </a:rPr>
              <a:t>/Pb</a:t>
            </a:r>
            <a:r>
              <a:rPr lang="en-US" baseline="30000">
                <a:solidFill>
                  <a:srgbClr val="000000"/>
                </a:solidFill>
                <a:latin typeface="Arial" charset="0"/>
                <a:ea typeface="Times New Roman" pitchFamily="18" charset="0"/>
                <a:cs typeface="Arial" charset="0"/>
              </a:rPr>
              <a:t>4+</a:t>
            </a:r>
            <a:r>
              <a:rPr lang="en-US">
                <a:solidFill>
                  <a:srgbClr val="000000"/>
                </a:solidFill>
                <a:latin typeface="Arial" charset="0"/>
                <a:ea typeface="Times New Roman" pitchFamily="18" charset="0"/>
                <a:cs typeface="Arial" charset="0"/>
              </a:rPr>
              <a:t>,</a:t>
            </a:r>
          </a:p>
        </p:txBody>
      </p:sp>
      <p:sp>
        <p:nvSpPr>
          <p:cNvPr id="529454" name="Rectangle 46"/>
          <p:cNvSpPr>
            <a:spLocks noChangeArrowheads="1"/>
          </p:cNvSpPr>
          <p:nvPr/>
        </p:nvSpPr>
        <p:spPr bwMode="auto">
          <a:xfrm>
            <a:off x="2643188" y="1423988"/>
            <a:ext cx="1216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Arial" charset="0"/>
                <a:ea typeface="Times New Roman" pitchFamily="18" charset="0"/>
                <a:cs typeface="Arial" charset="0"/>
              </a:rPr>
              <a:t>Sn</a:t>
            </a:r>
            <a:r>
              <a:rPr lang="en-US" baseline="30000">
                <a:solidFill>
                  <a:srgbClr val="000000"/>
                </a:solidFill>
                <a:latin typeface="Arial" charset="0"/>
                <a:ea typeface="Times New Roman" pitchFamily="18" charset="0"/>
                <a:cs typeface="Arial" charset="0"/>
              </a:rPr>
              <a:t>2+</a:t>
            </a:r>
            <a:r>
              <a:rPr lang="en-US">
                <a:solidFill>
                  <a:srgbClr val="000000"/>
                </a:solidFill>
                <a:latin typeface="Arial" charset="0"/>
                <a:ea typeface="Times New Roman" pitchFamily="18" charset="0"/>
                <a:cs typeface="Arial" charset="0"/>
              </a:rPr>
              <a:t>/Sn</a:t>
            </a:r>
            <a:r>
              <a:rPr lang="en-US" baseline="30000">
                <a:solidFill>
                  <a:srgbClr val="000000"/>
                </a:solidFill>
                <a:latin typeface="Arial" charset="0"/>
                <a:ea typeface="Times New Roman" pitchFamily="18" charset="0"/>
                <a:cs typeface="Arial" charset="0"/>
              </a:rPr>
              <a:t>4+</a:t>
            </a:r>
            <a:r>
              <a:rPr lang="en-US">
                <a:solidFill>
                  <a:srgbClr val="000000"/>
                </a:solidFill>
                <a:latin typeface="Arial" charset="0"/>
                <a:ea typeface="Times New Roman" pitchFamily="18" charset="0"/>
                <a:cs typeface="Arial" charset="0"/>
              </a:rPr>
              <a:t>,</a:t>
            </a:r>
          </a:p>
        </p:txBody>
      </p:sp>
      <p:sp>
        <p:nvSpPr>
          <p:cNvPr id="529456" name="Rectangle 48"/>
          <p:cNvSpPr>
            <a:spLocks noChangeArrowheads="1"/>
          </p:cNvSpPr>
          <p:nvPr/>
        </p:nvSpPr>
        <p:spPr bwMode="auto">
          <a:xfrm>
            <a:off x="2644775" y="1697038"/>
            <a:ext cx="210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Arial" charset="0"/>
                <a:ea typeface="Times New Roman" pitchFamily="18" charset="0"/>
                <a:cs typeface="Arial" charset="0"/>
              </a:rPr>
              <a:t>transition elements</a:t>
            </a:r>
          </a:p>
        </p:txBody>
      </p:sp>
      <p:sp>
        <p:nvSpPr>
          <p:cNvPr id="529458" name="Rectangle 50"/>
          <p:cNvSpPr>
            <a:spLocks noChangeArrowheads="1"/>
          </p:cNvSpPr>
          <p:nvPr/>
        </p:nvSpPr>
        <p:spPr bwMode="auto">
          <a:xfrm>
            <a:off x="4619625" y="1697038"/>
            <a:ext cx="159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Arial" charset="0"/>
                <a:ea typeface="Times New Roman" pitchFamily="18" charset="0"/>
                <a:cs typeface="Arial" charset="0"/>
              </a:rPr>
              <a:t>(not Ag or Zn)</a:t>
            </a:r>
          </a:p>
        </p:txBody>
      </p:sp>
      <p:sp>
        <p:nvSpPr>
          <p:cNvPr id="67612" name="Rectangle 52"/>
          <p:cNvSpPr>
            <a:spLocks noChangeArrowheads="1"/>
          </p:cNvSpPr>
          <p:nvPr/>
        </p:nvSpPr>
        <p:spPr bwMode="auto">
          <a:xfrm>
            <a:off x="1089025" y="465138"/>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b="1" dirty="0" smtClean="0">
                <a:solidFill>
                  <a:srgbClr val="000000"/>
                </a:solidFill>
                <a:latin typeface="Arial" charset="0"/>
                <a:ea typeface="Times New Roman" pitchFamily="18" charset="0"/>
                <a:cs typeface="Arial" charset="0"/>
              </a:rPr>
              <a:t> </a:t>
            </a:r>
            <a:r>
              <a:rPr lang="en-US" sz="3200" b="1" dirty="0" smtClean="0">
                <a:solidFill>
                  <a:srgbClr val="000000"/>
                </a:solidFill>
                <a:latin typeface="Arial" charset="0"/>
                <a:ea typeface="Times New Roman" pitchFamily="18" charset="0"/>
                <a:cs typeface="Arial" charset="0"/>
              </a:rPr>
              <a:t>Type three     </a:t>
            </a:r>
            <a:r>
              <a:rPr lang="en-US" b="1" dirty="0" smtClean="0">
                <a:solidFill>
                  <a:srgbClr val="000000"/>
                </a:solidFill>
                <a:latin typeface="Arial" charset="0"/>
                <a:ea typeface="Times New Roman" pitchFamily="18" charset="0"/>
                <a:cs typeface="Arial" charset="0"/>
              </a:rPr>
              <a:t>Polyvalent Metals  with </a:t>
            </a:r>
            <a:r>
              <a:rPr lang="en-US" b="1" dirty="0">
                <a:solidFill>
                  <a:srgbClr val="000000"/>
                </a:solidFill>
                <a:latin typeface="Arial" charset="0"/>
                <a:ea typeface="Times New Roman" pitchFamily="18" charset="0"/>
                <a:cs typeface="Arial" charset="0"/>
              </a:rPr>
              <a:t>Elemental Anions</a:t>
            </a:r>
          </a:p>
        </p:txBody>
      </p:sp>
      <p:sp>
        <p:nvSpPr>
          <p:cNvPr id="529462" name="Rectangle 54"/>
          <p:cNvSpPr>
            <a:spLocks noChangeArrowheads="1"/>
          </p:cNvSpPr>
          <p:nvPr/>
        </p:nvSpPr>
        <p:spPr bwMode="auto">
          <a:xfrm>
            <a:off x="3829050" y="4816475"/>
            <a:ext cx="3571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baseline="30000">
                <a:solidFill>
                  <a:srgbClr val="000000"/>
                </a:solidFill>
                <a:latin typeface="Arial" charset="0"/>
                <a:ea typeface="Times New Roman" pitchFamily="18" charset="0"/>
                <a:cs typeface="Arial" charset="0"/>
              </a:rPr>
              <a:t>2+</a:t>
            </a:r>
          </a:p>
        </p:txBody>
      </p:sp>
      <p:sp>
        <p:nvSpPr>
          <p:cNvPr id="529463" name="Rectangle 55"/>
          <p:cNvSpPr>
            <a:spLocks noChangeArrowheads="1"/>
          </p:cNvSpPr>
          <p:nvPr/>
        </p:nvSpPr>
        <p:spPr bwMode="auto">
          <a:xfrm>
            <a:off x="4010025" y="5216525"/>
            <a:ext cx="3571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baseline="30000">
                <a:solidFill>
                  <a:srgbClr val="000000"/>
                </a:solidFill>
                <a:latin typeface="Arial" charset="0"/>
                <a:ea typeface="Times New Roman" pitchFamily="18" charset="0"/>
                <a:cs typeface="Arial" charset="0"/>
              </a:rPr>
              <a:t>3+</a:t>
            </a:r>
          </a:p>
        </p:txBody>
      </p:sp>
      <p:sp>
        <p:nvSpPr>
          <p:cNvPr id="529464" name="Rectangle 56"/>
          <p:cNvSpPr>
            <a:spLocks noChangeArrowheads="1"/>
          </p:cNvSpPr>
          <p:nvPr/>
        </p:nvSpPr>
        <p:spPr bwMode="auto">
          <a:xfrm>
            <a:off x="3838575" y="5645150"/>
            <a:ext cx="3571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baseline="30000">
                <a:solidFill>
                  <a:srgbClr val="000000"/>
                </a:solidFill>
                <a:latin typeface="Arial" charset="0"/>
                <a:ea typeface="Times New Roman" pitchFamily="18" charset="0"/>
                <a:cs typeface="Arial" charset="0"/>
              </a:rPr>
              <a:t>1+</a:t>
            </a:r>
          </a:p>
        </p:txBody>
      </p:sp>
      <p:sp>
        <p:nvSpPr>
          <p:cNvPr id="529465" name="Rectangle 57"/>
          <p:cNvSpPr>
            <a:spLocks noChangeArrowheads="1"/>
          </p:cNvSpPr>
          <p:nvPr/>
        </p:nvSpPr>
        <p:spPr bwMode="auto">
          <a:xfrm>
            <a:off x="3857625" y="6054725"/>
            <a:ext cx="3571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baseline="30000">
                <a:solidFill>
                  <a:srgbClr val="000000"/>
                </a:solidFill>
                <a:latin typeface="Arial" charset="0"/>
                <a:ea typeface="Times New Roman" pitchFamily="18" charset="0"/>
                <a:cs typeface="Arial" charset="0"/>
              </a:rPr>
              <a:t>2+</a:t>
            </a:r>
          </a:p>
        </p:txBody>
      </p:sp>
    </p:spTree>
    <p:extLst>
      <p:ext uri="{BB962C8B-B14F-4D97-AF65-F5344CB8AC3E}">
        <p14:creationId xmlns:p14="http://schemas.microsoft.com/office/powerpoint/2010/main" val="1207407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29452"/>
                                        </p:tgtEl>
                                        <p:attrNameLst>
                                          <p:attrName>style.visibility</p:attrName>
                                        </p:attrNameLst>
                                      </p:cBhvr>
                                      <p:to>
                                        <p:strVal val="visible"/>
                                      </p:to>
                                    </p:set>
                                    <p:animEffect transition="in" filter="fade">
                                      <p:cBhvr>
                                        <p:cTn id="7" dur="1000"/>
                                        <p:tgtEl>
                                          <p:spTgt spid="529452"/>
                                        </p:tgtEl>
                                      </p:cBhvr>
                                    </p:animEffect>
                                    <p:anim calcmode="lin" valueType="num">
                                      <p:cBhvr>
                                        <p:cTn id="8" dur="1000" fill="hold"/>
                                        <p:tgtEl>
                                          <p:spTgt spid="529452"/>
                                        </p:tgtEl>
                                        <p:attrNameLst>
                                          <p:attrName>ppt_x</p:attrName>
                                        </p:attrNameLst>
                                      </p:cBhvr>
                                      <p:tavLst>
                                        <p:tav tm="0">
                                          <p:val>
                                            <p:strVal val="#ppt_x"/>
                                          </p:val>
                                        </p:tav>
                                        <p:tav tm="100000">
                                          <p:val>
                                            <p:strVal val="#ppt_x"/>
                                          </p:val>
                                        </p:tav>
                                      </p:tavLst>
                                    </p:anim>
                                    <p:anim calcmode="lin" valueType="num">
                                      <p:cBhvr>
                                        <p:cTn id="9" dur="1000" fill="hold"/>
                                        <p:tgtEl>
                                          <p:spTgt spid="52945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29454"/>
                                        </p:tgtEl>
                                        <p:attrNameLst>
                                          <p:attrName>style.visibility</p:attrName>
                                        </p:attrNameLst>
                                      </p:cBhvr>
                                      <p:to>
                                        <p:strVal val="visible"/>
                                      </p:to>
                                    </p:set>
                                    <p:animEffect transition="in" filter="fade">
                                      <p:cBhvr>
                                        <p:cTn id="12" dur="1000"/>
                                        <p:tgtEl>
                                          <p:spTgt spid="529454"/>
                                        </p:tgtEl>
                                      </p:cBhvr>
                                    </p:animEffect>
                                    <p:anim calcmode="lin" valueType="num">
                                      <p:cBhvr>
                                        <p:cTn id="13" dur="1000" fill="hold"/>
                                        <p:tgtEl>
                                          <p:spTgt spid="529454"/>
                                        </p:tgtEl>
                                        <p:attrNameLst>
                                          <p:attrName>ppt_x</p:attrName>
                                        </p:attrNameLst>
                                      </p:cBhvr>
                                      <p:tavLst>
                                        <p:tav tm="0">
                                          <p:val>
                                            <p:strVal val="#ppt_x"/>
                                          </p:val>
                                        </p:tav>
                                        <p:tav tm="100000">
                                          <p:val>
                                            <p:strVal val="#ppt_x"/>
                                          </p:val>
                                        </p:tav>
                                      </p:tavLst>
                                    </p:anim>
                                    <p:anim calcmode="lin" valueType="num">
                                      <p:cBhvr>
                                        <p:cTn id="14" dur="1000" fill="hold"/>
                                        <p:tgtEl>
                                          <p:spTgt spid="529454"/>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29456"/>
                                        </p:tgtEl>
                                        <p:attrNameLst>
                                          <p:attrName>style.visibility</p:attrName>
                                        </p:attrNameLst>
                                      </p:cBhvr>
                                      <p:to>
                                        <p:strVal val="visible"/>
                                      </p:to>
                                    </p:set>
                                    <p:animEffect transition="in" filter="fade">
                                      <p:cBhvr>
                                        <p:cTn id="19" dur="1000"/>
                                        <p:tgtEl>
                                          <p:spTgt spid="529456"/>
                                        </p:tgtEl>
                                      </p:cBhvr>
                                    </p:animEffect>
                                    <p:anim calcmode="lin" valueType="num">
                                      <p:cBhvr>
                                        <p:cTn id="20" dur="1000" fill="hold"/>
                                        <p:tgtEl>
                                          <p:spTgt spid="529456"/>
                                        </p:tgtEl>
                                        <p:attrNameLst>
                                          <p:attrName>ppt_x</p:attrName>
                                        </p:attrNameLst>
                                      </p:cBhvr>
                                      <p:tavLst>
                                        <p:tav tm="0">
                                          <p:val>
                                            <p:strVal val="#ppt_x"/>
                                          </p:val>
                                        </p:tav>
                                        <p:tav tm="100000">
                                          <p:val>
                                            <p:strVal val="#ppt_x"/>
                                          </p:val>
                                        </p:tav>
                                      </p:tavLst>
                                    </p:anim>
                                    <p:anim calcmode="lin" valueType="num">
                                      <p:cBhvr>
                                        <p:cTn id="21" dur="1000" fill="hold"/>
                                        <p:tgtEl>
                                          <p:spTgt spid="529456"/>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529458"/>
                                        </p:tgtEl>
                                        <p:attrNameLst>
                                          <p:attrName>style.visibility</p:attrName>
                                        </p:attrNameLst>
                                      </p:cBhvr>
                                      <p:to>
                                        <p:strVal val="visible"/>
                                      </p:to>
                                    </p:set>
                                    <p:anim calcmode="lin" valueType="num">
                                      <p:cBhvr>
                                        <p:cTn id="26" dur="1000" fill="hold"/>
                                        <p:tgtEl>
                                          <p:spTgt spid="529458"/>
                                        </p:tgtEl>
                                        <p:attrNameLst>
                                          <p:attrName>ppt_x</p:attrName>
                                        </p:attrNameLst>
                                      </p:cBhvr>
                                      <p:tavLst>
                                        <p:tav tm="0">
                                          <p:val>
                                            <p:strVal val="#ppt_x-.2"/>
                                          </p:val>
                                        </p:tav>
                                        <p:tav tm="100000">
                                          <p:val>
                                            <p:strVal val="#ppt_x"/>
                                          </p:val>
                                        </p:tav>
                                      </p:tavLst>
                                    </p:anim>
                                    <p:anim calcmode="lin" valueType="num">
                                      <p:cBhvr>
                                        <p:cTn id="27" dur="1000" fill="hold"/>
                                        <p:tgtEl>
                                          <p:spTgt spid="529458"/>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2945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29436"/>
                                        </p:tgtEl>
                                        <p:attrNameLst>
                                          <p:attrName>style.visibility</p:attrName>
                                        </p:attrNameLst>
                                      </p:cBhvr>
                                      <p:to>
                                        <p:strVal val="visible"/>
                                      </p:to>
                                    </p:set>
                                    <p:animEffect transition="in" filter="wipe(down)">
                                      <p:cBhvr>
                                        <p:cTn id="33" dur="500"/>
                                        <p:tgtEl>
                                          <p:spTgt spid="52943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29438"/>
                                        </p:tgtEl>
                                        <p:attrNameLst>
                                          <p:attrName>style.visibility</p:attrName>
                                        </p:attrNameLst>
                                      </p:cBhvr>
                                      <p:to>
                                        <p:strVal val="visible"/>
                                      </p:to>
                                    </p:set>
                                    <p:animEffect transition="in" filter="wipe(left)">
                                      <p:cBhvr>
                                        <p:cTn id="38" dur="500"/>
                                        <p:tgtEl>
                                          <p:spTgt spid="52943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29440"/>
                                        </p:tgtEl>
                                        <p:attrNameLst>
                                          <p:attrName>style.visibility</p:attrName>
                                        </p:attrNameLst>
                                      </p:cBhvr>
                                      <p:to>
                                        <p:strVal val="visible"/>
                                      </p:to>
                                    </p:set>
                                    <p:animEffect transition="in" filter="wipe(left)">
                                      <p:cBhvr>
                                        <p:cTn id="43" dur="500"/>
                                        <p:tgtEl>
                                          <p:spTgt spid="52944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529442">
                                            <p:txEl>
                                              <p:pRg st="0" end="0"/>
                                            </p:txEl>
                                          </p:spTgt>
                                        </p:tgtEl>
                                        <p:attrNameLst>
                                          <p:attrName>style.visibility</p:attrName>
                                        </p:attrNameLst>
                                      </p:cBhvr>
                                      <p:to>
                                        <p:strVal val="visible"/>
                                      </p:to>
                                    </p:set>
                                    <p:animEffect transition="in" filter="wipe(left)">
                                      <p:cBhvr>
                                        <p:cTn id="48" dur="500"/>
                                        <p:tgtEl>
                                          <p:spTgt spid="529442">
                                            <p:txEl>
                                              <p:pRg st="0" end="0"/>
                                            </p:txEl>
                                          </p:spTgt>
                                        </p:tgtEl>
                                      </p:cBhvr>
                                    </p:animEffect>
                                  </p:childTnLst>
                                </p:cTn>
                              </p:par>
                            </p:childTnLst>
                          </p:cTn>
                        </p:par>
                        <p:par>
                          <p:cTn id="49" fill="hold" nodeType="afterGroup">
                            <p:stCondLst>
                              <p:cond delay="500"/>
                            </p:stCondLst>
                            <p:childTnLst>
                              <p:par>
                                <p:cTn id="50" presetID="22" presetClass="entr" presetSubtype="8" fill="hold" nodeType="afterEffect">
                                  <p:stCondLst>
                                    <p:cond delay="0"/>
                                  </p:stCondLst>
                                  <p:childTnLst>
                                    <p:set>
                                      <p:cBhvr>
                                        <p:cTn id="51" dur="1" fill="hold">
                                          <p:stCondLst>
                                            <p:cond delay="0"/>
                                          </p:stCondLst>
                                        </p:cTn>
                                        <p:tgtEl>
                                          <p:spTgt spid="529442">
                                            <p:txEl>
                                              <p:pRg st="1" end="1"/>
                                            </p:txEl>
                                          </p:spTgt>
                                        </p:tgtEl>
                                        <p:attrNameLst>
                                          <p:attrName>style.visibility</p:attrName>
                                        </p:attrNameLst>
                                      </p:cBhvr>
                                      <p:to>
                                        <p:strVal val="visible"/>
                                      </p:to>
                                    </p:set>
                                    <p:animEffect transition="in" filter="wipe(left)">
                                      <p:cBhvr>
                                        <p:cTn id="52" dur="500"/>
                                        <p:tgtEl>
                                          <p:spTgt spid="529442">
                                            <p:txEl>
                                              <p:pRg st="1" end="1"/>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9" presetClass="entr" presetSubtype="0" fill="hold" grpId="0" nodeType="clickEffect">
                                  <p:stCondLst>
                                    <p:cond delay="0"/>
                                  </p:stCondLst>
                                  <p:childTnLst>
                                    <p:set>
                                      <p:cBhvr>
                                        <p:cTn id="56" dur="1" fill="hold">
                                          <p:stCondLst>
                                            <p:cond delay="0"/>
                                          </p:stCondLst>
                                        </p:cTn>
                                        <p:tgtEl>
                                          <p:spTgt spid="529413"/>
                                        </p:tgtEl>
                                        <p:attrNameLst>
                                          <p:attrName>style.visibility</p:attrName>
                                        </p:attrNameLst>
                                      </p:cBhvr>
                                      <p:to>
                                        <p:strVal val="visible"/>
                                      </p:to>
                                    </p:set>
                                    <p:anim calcmode="lin" valueType="num">
                                      <p:cBhvr>
                                        <p:cTn id="57" dur="1000" fill="hold"/>
                                        <p:tgtEl>
                                          <p:spTgt spid="529413"/>
                                        </p:tgtEl>
                                        <p:attrNameLst>
                                          <p:attrName>ppt_x</p:attrName>
                                        </p:attrNameLst>
                                      </p:cBhvr>
                                      <p:tavLst>
                                        <p:tav tm="0">
                                          <p:val>
                                            <p:strVal val="#ppt_x-.2"/>
                                          </p:val>
                                        </p:tav>
                                        <p:tav tm="100000">
                                          <p:val>
                                            <p:strVal val="#ppt_x"/>
                                          </p:val>
                                        </p:tav>
                                      </p:tavLst>
                                    </p:anim>
                                    <p:anim calcmode="lin" valueType="num">
                                      <p:cBhvr>
                                        <p:cTn id="58" dur="1000" fill="hold"/>
                                        <p:tgtEl>
                                          <p:spTgt spid="529413"/>
                                        </p:tgtEl>
                                        <p:attrNameLst>
                                          <p:attrName>ppt_y</p:attrName>
                                        </p:attrNameLst>
                                      </p:cBhvr>
                                      <p:tavLst>
                                        <p:tav tm="0">
                                          <p:val>
                                            <p:strVal val="#ppt_y"/>
                                          </p:val>
                                        </p:tav>
                                        <p:tav tm="100000">
                                          <p:val>
                                            <p:strVal val="#ppt_y"/>
                                          </p:val>
                                        </p:tav>
                                      </p:tavLst>
                                    </p:anim>
                                    <p:animEffect transition="in" filter="wipe(right)" prLst="gradientSize: 0.1">
                                      <p:cBhvr>
                                        <p:cTn id="59" dur="1000"/>
                                        <p:tgtEl>
                                          <p:spTgt spid="52941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529412">
                                            <p:bg/>
                                          </p:spTgt>
                                        </p:tgtEl>
                                        <p:attrNameLst>
                                          <p:attrName>style.visibility</p:attrName>
                                        </p:attrNameLst>
                                      </p:cBhvr>
                                      <p:to>
                                        <p:strVal val="visible"/>
                                      </p:to>
                                    </p:set>
                                    <p:anim calcmode="lin" valueType="num">
                                      <p:cBhvr>
                                        <p:cTn id="64" dur="500" fill="hold"/>
                                        <p:tgtEl>
                                          <p:spTgt spid="529412">
                                            <p:bg/>
                                          </p:spTgt>
                                        </p:tgtEl>
                                        <p:attrNameLst>
                                          <p:attrName>ppt_w</p:attrName>
                                        </p:attrNameLst>
                                      </p:cBhvr>
                                      <p:tavLst>
                                        <p:tav tm="0">
                                          <p:val>
                                            <p:fltVal val="0"/>
                                          </p:val>
                                        </p:tav>
                                        <p:tav tm="100000">
                                          <p:val>
                                            <p:strVal val="#ppt_w"/>
                                          </p:val>
                                        </p:tav>
                                      </p:tavLst>
                                    </p:anim>
                                    <p:anim calcmode="lin" valueType="num">
                                      <p:cBhvr>
                                        <p:cTn id="65" dur="500" fill="hold"/>
                                        <p:tgtEl>
                                          <p:spTgt spid="529412">
                                            <p:bg/>
                                          </p:spTgt>
                                        </p:tgtEl>
                                        <p:attrNameLst>
                                          <p:attrName>ppt_h</p:attrName>
                                        </p:attrNameLst>
                                      </p:cBhvr>
                                      <p:tavLst>
                                        <p:tav tm="0">
                                          <p:val>
                                            <p:fltVal val="0"/>
                                          </p:val>
                                        </p:tav>
                                        <p:tav tm="100000">
                                          <p:val>
                                            <p:strVal val="#ppt_h"/>
                                          </p:val>
                                        </p:tav>
                                      </p:tavLst>
                                    </p:anim>
                                    <p:animEffect transition="in" filter="fade">
                                      <p:cBhvr>
                                        <p:cTn id="66" dur="500"/>
                                        <p:tgtEl>
                                          <p:spTgt spid="529412">
                                            <p:bg/>
                                          </p:spTgt>
                                        </p:tgtEl>
                                      </p:cBhvr>
                                    </p:animEffect>
                                  </p:childTnLst>
                                </p:cTn>
                              </p:par>
                              <p:par>
                                <p:cTn id="67" presetID="53" presetClass="entr" presetSubtype="0" fill="hold" grpId="0" nodeType="withEffect">
                                  <p:stCondLst>
                                    <p:cond delay="0"/>
                                  </p:stCondLst>
                                  <p:childTnLst>
                                    <p:set>
                                      <p:cBhvr>
                                        <p:cTn id="68" dur="1" fill="hold">
                                          <p:stCondLst>
                                            <p:cond delay="0"/>
                                          </p:stCondLst>
                                        </p:cTn>
                                        <p:tgtEl>
                                          <p:spTgt spid="529412">
                                            <p:txEl>
                                              <p:pRg st="0" end="0"/>
                                            </p:txEl>
                                          </p:spTgt>
                                        </p:tgtEl>
                                        <p:attrNameLst>
                                          <p:attrName>style.visibility</p:attrName>
                                        </p:attrNameLst>
                                      </p:cBhvr>
                                      <p:to>
                                        <p:strVal val="visible"/>
                                      </p:to>
                                    </p:set>
                                    <p:anim calcmode="lin" valueType="num">
                                      <p:cBhvr>
                                        <p:cTn id="69" dur="500" fill="hold"/>
                                        <p:tgtEl>
                                          <p:spTgt spid="529412">
                                            <p:txEl>
                                              <p:pRg st="0" end="0"/>
                                            </p:txEl>
                                          </p:spTgt>
                                        </p:tgtEl>
                                        <p:attrNameLst>
                                          <p:attrName>ppt_w</p:attrName>
                                        </p:attrNameLst>
                                      </p:cBhvr>
                                      <p:tavLst>
                                        <p:tav tm="0">
                                          <p:val>
                                            <p:fltVal val="0"/>
                                          </p:val>
                                        </p:tav>
                                        <p:tav tm="100000">
                                          <p:val>
                                            <p:strVal val="#ppt_w"/>
                                          </p:val>
                                        </p:tav>
                                      </p:tavLst>
                                    </p:anim>
                                    <p:anim calcmode="lin" valueType="num">
                                      <p:cBhvr>
                                        <p:cTn id="70" dur="500" fill="hold"/>
                                        <p:tgtEl>
                                          <p:spTgt spid="529412">
                                            <p:txEl>
                                              <p:pRg st="0" end="0"/>
                                            </p:txEl>
                                          </p:spTgt>
                                        </p:tgtEl>
                                        <p:attrNameLst>
                                          <p:attrName>ppt_h</p:attrName>
                                        </p:attrNameLst>
                                      </p:cBhvr>
                                      <p:tavLst>
                                        <p:tav tm="0">
                                          <p:val>
                                            <p:fltVal val="0"/>
                                          </p:val>
                                        </p:tav>
                                        <p:tav tm="100000">
                                          <p:val>
                                            <p:strVal val="#ppt_h"/>
                                          </p:val>
                                        </p:tav>
                                      </p:tavLst>
                                    </p:anim>
                                    <p:animEffect transition="in" filter="fade">
                                      <p:cBhvr>
                                        <p:cTn id="71" dur="500"/>
                                        <p:tgtEl>
                                          <p:spTgt spid="529412">
                                            <p:txEl>
                                              <p:pRg st="0" end="0"/>
                                            </p:txEl>
                                          </p:spTgt>
                                        </p:tgtEl>
                                      </p:cBhvr>
                                    </p:animEffect>
                                  </p:childTnLst>
                                </p:cTn>
                              </p:par>
                              <p:par>
                                <p:cTn id="72" presetID="53" presetClass="entr" presetSubtype="0" fill="hold" grpId="0" nodeType="withEffect">
                                  <p:stCondLst>
                                    <p:cond delay="0"/>
                                  </p:stCondLst>
                                  <p:childTnLst>
                                    <p:set>
                                      <p:cBhvr>
                                        <p:cTn id="73" dur="1" fill="hold">
                                          <p:stCondLst>
                                            <p:cond delay="0"/>
                                          </p:stCondLst>
                                        </p:cTn>
                                        <p:tgtEl>
                                          <p:spTgt spid="529412">
                                            <p:txEl>
                                              <p:pRg st="1" end="1"/>
                                            </p:txEl>
                                          </p:spTgt>
                                        </p:tgtEl>
                                        <p:attrNameLst>
                                          <p:attrName>style.visibility</p:attrName>
                                        </p:attrNameLst>
                                      </p:cBhvr>
                                      <p:to>
                                        <p:strVal val="visible"/>
                                      </p:to>
                                    </p:set>
                                    <p:anim calcmode="lin" valueType="num">
                                      <p:cBhvr>
                                        <p:cTn id="74" dur="500" fill="hold"/>
                                        <p:tgtEl>
                                          <p:spTgt spid="529412">
                                            <p:txEl>
                                              <p:pRg st="1" end="1"/>
                                            </p:txEl>
                                          </p:spTgt>
                                        </p:tgtEl>
                                        <p:attrNameLst>
                                          <p:attrName>ppt_w</p:attrName>
                                        </p:attrNameLst>
                                      </p:cBhvr>
                                      <p:tavLst>
                                        <p:tav tm="0">
                                          <p:val>
                                            <p:fltVal val="0"/>
                                          </p:val>
                                        </p:tav>
                                        <p:tav tm="100000">
                                          <p:val>
                                            <p:strVal val="#ppt_w"/>
                                          </p:val>
                                        </p:tav>
                                      </p:tavLst>
                                    </p:anim>
                                    <p:anim calcmode="lin" valueType="num">
                                      <p:cBhvr>
                                        <p:cTn id="75" dur="500" fill="hold"/>
                                        <p:tgtEl>
                                          <p:spTgt spid="529412">
                                            <p:txEl>
                                              <p:pRg st="1" end="1"/>
                                            </p:txEl>
                                          </p:spTgt>
                                        </p:tgtEl>
                                        <p:attrNameLst>
                                          <p:attrName>ppt_h</p:attrName>
                                        </p:attrNameLst>
                                      </p:cBhvr>
                                      <p:tavLst>
                                        <p:tav tm="0">
                                          <p:val>
                                            <p:fltVal val="0"/>
                                          </p:val>
                                        </p:tav>
                                        <p:tav tm="100000">
                                          <p:val>
                                            <p:strVal val="#ppt_h"/>
                                          </p:val>
                                        </p:tav>
                                      </p:tavLst>
                                    </p:anim>
                                    <p:animEffect transition="in" filter="fade">
                                      <p:cBhvr>
                                        <p:cTn id="76" dur="500"/>
                                        <p:tgtEl>
                                          <p:spTgt spid="529412">
                                            <p:txEl>
                                              <p:pRg st="1" end="1"/>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8" presetClass="entr" presetSubtype="16" fill="hold" grpId="0" nodeType="clickEffect">
                                  <p:stCondLst>
                                    <p:cond delay="0"/>
                                  </p:stCondLst>
                                  <p:childTnLst>
                                    <p:set>
                                      <p:cBhvr>
                                        <p:cTn id="80" dur="1" fill="hold">
                                          <p:stCondLst>
                                            <p:cond delay="0"/>
                                          </p:stCondLst>
                                        </p:cTn>
                                        <p:tgtEl>
                                          <p:spTgt spid="529418"/>
                                        </p:tgtEl>
                                        <p:attrNameLst>
                                          <p:attrName>style.visibility</p:attrName>
                                        </p:attrNameLst>
                                      </p:cBhvr>
                                      <p:to>
                                        <p:strVal val="visible"/>
                                      </p:to>
                                    </p:set>
                                    <p:animEffect transition="in" filter="diamond(in)">
                                      <p:cBhvr>
                                        <p:cTn id="81" dur="2000"/>
                                        <p:tgtEl>
                                          <p:spTgt spid="529418"/>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7" presetClass="entr" presetSubtype="10" fill="hold" grpId="0" nodeType="clickEffect">
                                  <p:stCondLst>
                                    <p:cond delay="0"/>
                                  </p:stCondLst>
                                  <p:childTnLst>
                                    <p:set>
                                      <p:cBhvr>
                                        <p:cTn id="85" dur="1" fill="hold">
                                          <p:stCondLst>
                                            <p:cond delay="0"/>
                                          </p:stCondLst>
                                        </p:cTn>
                                        <p:tgtEl>
                                          <p:spTgt spid="529444"/>
                                        </p:tgtEl>
                                        <p:attrNameLst>
                                          <p:attrName>style.visibility</p:attrName>
                                        </p:attrNameLst>
                                      </p:cBhvr>
                                      <p:to>
                                        <p:strVal val="visible"/>
                                      </p:to>
                                    </p:set>
                                    <p:anim calcmode="lin" valueType="num">
                                      <p:cBhvr>
                                        <p:cTn id="86" dur="500" fill="hold"/>
                                        <p:tgtEl>
                                          <p:spTgt spid="529444"/>
                                        </p:tgtEl>
                                        <p:attrNameLst>
                                          <p:attrName>ppt_w</p:attrName>
                                        </p:attrNameLst>
                                      </p:cBhvr>
                                      <p:tavLst>
                                        <p:tav tm="0">
                                          <p:val>
                                            <p:fltVal val="0"/>
                                          </p:val>
                                        </p:tav>
                                        <p:tav tm="100000">
                                          <p:val>
                                            <p:strVal val="#ppt_w"/>
                                          </p:val>
                                        </p:tav>
                                      </p:tavLst>
                                    </p:anim>
                                    <p:anim calcmode="lin" valueType="num">
                                      <p:cBhvr>
                                        <p:cTn id="87" dur="500" fill="hold"/>
                                        <p:tgtEl>
                                          <p:spTgt spid="529444"/>
                                        </p:tgtEl>
                                        <p:attrNameLst>
                                          <p:attrName>ppt_h</p:attrName>
                                        </p:attrNameLst>
                                      </p:cBhvr>
                                      <p:tavLst>
                                        <p:tav tm="0">
                                          <p:val>
                                            <p:strVal val="#ppt_h"/>
                                          </p:val>
                                        </p:tav>
                                        <p:tav tm="100000">
                                          <p:val>
                                            <p:strVal val="#ppt_h"/>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53" presetClass="entr" presetSubtype="0" fill="hold" grpId="0" nodeType="clickEffect">
                                  <p:stCondLst>
                                    <p:cond delay="0"/>
                                  </p:stCondLst>
                                  <p:childTnLst>
                                    <p:set>
                                      <p:cBhvr>
                                        <p:cTn id="91" dur="1" fill="hold">
                                          <p:stCondLst>
                                            <p:cond delay="0"/>
                                          </p:stCondLst>
                                        </p:cTn>
                                        <p:tgtEl>
                                          <p:spTgt spid="529428"/>
                                        </p:tgtEl>
                                        <p:attrNameLst>
                                          <p:attrName>style.visibility</p:attrName>
                                        </p:attrNameLst>
                                      </p:cBhvr>
                                      <p:to>
                                        <p:strVal val="visible"/>
                                      </p:to>
                                    </p:set>
                                    <p:anim calcmode="lin" valueType="num">
                                      <p:cBhvr>
                                        <p:cTn id="92" dur="500" fill="hold"/>
                                        <p:tgtEl>
                                          <p:spTgt spid="529428"/>
                                        </p:tgtEl>
                                        <p:attrNameLst>
                                          <p:attrName>ppt_w</p:attrName>
                                        </p:attrNameLst>
                                      </p:cBhvr>
                                      <p:tavLst>
                                        <p:tav tm="0">
                                          <p:val>
                                            <p:fltVal val="0"/>
                                          </p:val>
                                        </p:tav>
                                        <p:tav tm="100000">
                                          <p:val>
                                            <p:strVal val="#ppt_w"/>
                                          </p:val>
                                        </p:tav>
                                      </p:tavLst>
                                    </p:anim>
                                    <p:anim calcmode="lin" valueType="num">
                                      <p:cBhvr>
                                        <p:cTn id="93" dur="500" fill="hold"/>
                                        <p:tgtEl>
                                          <p:spTgt spid="529428"/>
                                        </p:tgtEl>
                                        <p:attrNameLst>
                                          <p:attrName>ppt_h</p:attrName>
                                        </p:attrNameLst>
                                      </p:cBhvr>
                                      <p:tavLst>
                                        <p:tav tm="0">
                                          <p:val>
                                            <p:fltVal val="0"/>
                                          </p:val>
                                        </p:tav>
                                        <p:tav tm="100000">
                                          <p:val>
                                            <p:strVal val="#ppt_h"/>
                                          </p:val>
                                        </p:tav>
                                      </p:tavLst>
                                    </p:anim>
                                    <p:animEffect transition="in" filter="fade">
                                      <p:cBhvr>
                                        <p:cTn id="94" dur="500"/>
                                        <p:tgtEl>
                                          <p:spTgt spid="529428"/>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9" presetClass="exit" presetSubtype="0" fill="hold" grpId="1" nodeType="clickEffect">
                                  <p:stCondLst>
                                    <p:cond delay="0"/>
                                  </p:stCondLst>
                                  <p:childTnLst>
                                    <p:animEffect transition="out" filter="dissolve">
                                      <p:cBhvr>
                                        <p:cTn id="98" dur="500"/>
                                        <p:tgtEl>
                                          <p:spTgt spid="529428"/>
                                        </p:tgtEl>
                                      </p:cBhvr>
                                    </p:animEffect>
                                    <p:set>
                                      <p:cBhvr>
                                        <p:cTn id="99" dur="1" fill="hold">
                                          <p:stCondLst>
                                            <p:cond delay="499"/>
                                          </p:stCondLst>
                                        </p:cTn>
                                        <p:tgtEl>
                                          <p:spTgt spid="529428"/>
                                        </p:tgtEl>
                                        <p:attrNameLst>
                                          <p:attrName>style.visibility</p:attrName>
                                        </p:attrNameLst>
                                      </p:cBhvr>
                                      <p:to>
                                        <p:strVal val="hidden"/>
                                      </p:to>
                                    </p:set>
                                  </p:childTnLst>
                                </p:cTn>
                              </p:par>
                            </p:childTnLst>
                          </p:cTn>
                        </p:par>
                        <p:par>
                          <p:cTn id="100" fill="hold" nodeType="afterGroup">
                            <p:stCondLst>
                              <p:cond delay="500"/>
                            </p:stCondLst>
                            <p:childTnLst>
                              <p:par>
                                <p:cTn id="101" presetID="9" presetClass="entr" presetSubtype="0" fill="hold" grpId="0" nodeType="afterEffect">
                                  <p:stCondLst>
                                    <p:cond delay="0"/>
                                  </p:stCondLst>
                                  <p:childTnLst>
                                    <p:set>
                                      <p:cBhvr>
                                        <p:cTn id="102" dur="1" fill="hold">
                                          <p:stCondLst>
                                            <p:cond delay="0"/>
                                          </p:stCondLst>
                                        </p:cTn>
                                        <p:tgtEl>
                                          <p:spTgt spid="529462"/>
                                        </p:tgtEl>
                                        <p:attrNameLst>
                                          <p:attrName>style.visibility</p:attrName>
                                        </p:attrNameLst>
                                      </p:cBhvr>
                                      <p:to>
                                        <p:strVal val="visible"/>
                                      </p:to>
                                    </p:set>
                                    <p:animEffect transition="in" filter="dissolve">
                                      <p:cBhvr>
                                        <p:cTn id="103" dur="500"/>
                                        <p:tgtEl>
                                          <p:spTgt spid="529462"/>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39" presetClass="entr" presetSubtype="0" accel="100000" fill="hold" grpId="0" nodeType="clickEffect">
                                  <p:stCondLst>
                                    <p:cond delay="0"/>
                                  </p:stCondLst>
                                  <p:childTnLst>
                                    <p:set>
                                      <p:cBhvr>
                                        <p:cTn id="107" dur="1" fill="hold">
                                          <p:stCondLst>
                                            <p:cond delay="0"/>
                                          </p:stCondLst>
                                        </p:cTn>
                                        <p:tgtEl>
                                          <p:spTgt spid="529420"/>
                                        </p:tgtEl>
                                        <p:attrNameLst>
                                          <p:attrName>style.visibility</p:attrName>
                                        </p:attrNameLst>
                                      </p:cBhvr>
                                      <p:to>
                                        <p:strVal val="visible"/>
                                      </p:to>
                                    </p:set>
                                    <p:anim calcmode="lin" valueType="num">
                                      <p:cBhvr>
                                        <p:cTn id="108" dur="500" fill="hold"/>
                                        <p:tgtEl>
                                          <p:spTgt spid="529420"/>
                                        </p:tgtEl>
                                        <p:attrNameLst>
                                          <p:attrName>ppt_h</p:attrName>
                                        </p:attrNameLst>
                                      </p:cBhvr>
                                      <p:tavLst>
                                        <p:tav tm="0">
                                          <p:val>
                                            <p:strVal val="#ppt_h/20"/>
                                          </p:val>
                                        </p:tav>
                                        <p:tav tm="50000">
                                          <p:val>
                                            <p:strVal val="#ppt_h/20"/>
                                          </p:val>
                                        </p:tav>
                                        <p:tav tm="100000">
                                          <p:val>
                                            <p:strVal val="#ppt_h"/>
                                          </p:val>
                                        </p:tav>
                                      </p:tavLst>
                                    </p:anim>
                                    <p:anim calcmode="lin" valueType="num">
                                      <p:cBhvr>
                                        <p:cTn id="109" dur="500" fill="hold"/>
                                        <p:tgtEl>
                                          <p:spTgt spid="529420"/>
                                        </p:tgtEl>
                                        <p:attrNameLst>
                                          <p:attrName>ppt_w</p:attrName>
                                        </p:attrNameLst>
                                      </p:cBhvr>
                                      <p:tavLst>
                                        <p:tav tm="0">
                                          <p:val>
                                            <p:strVal val="#ppt_w+.3"/>
                                          </p:val>
                                        </p:tav>
                                        <p:tav tm="50000">
                                          <p:val>
                                            <p:strVal val="#ppt_w+.3"/>
                                          </p:val>
                                        </p:tav>
                                        <p:tav tm="100000">
                                          <p:val>
                                            <p:strVal val="#ppt_w"/>
                                          </p:val>
                                        </p:tav>
                                      </p:tavLst>
                                    </p:anim>
                                    <p:anim calcmode="lin" valueType="num">
                                      <p:cBhvr>
                                        <p:cTn id="110" dur="500" fill="hold"/>
                                        <p:tgtEl>
                                          <p:spTgt spid="529420"/>
                                        </p:tgtEl>
                                        <p:attrNameLst>
                                          <p:attrName>ppt_x</p:attrName>
                                        </p:attrNameLst>
                                      </p:cBhvr>
                                      <p:tavLst>
                                        <p:tav tm="0">
                                          <p:val>
                                            <p:strVal val="#ppt_x-.3"/>
                                          </p:val>
                                        </p:tav>
                                        <p:tav tm="50000">
                                          <p:val>
                                            <p:strVal val="#ppt_x"/>
                                          </p:val>
                                        </p:tav>
                                        <p:tav tm="100000">
                                          <p:val>
                                            <p:strVal val="#ppt_x"/>
                                          </p:val>
                                        </p:tav>
                                      </p:tavLst>
                                    </p:anim>
                                    <p:anim calcmode="lin" valueType="num">
                                      <p:cBhvr>
                                        <p:cTn id="111" dur="500" fill="hold"/>
                                        <p:tgtEl>
                                          <p:spTgt spid="529420"/>
                                        </p:tgtEl>
                                        <p:attrNameLst>
                                          <p:attrName>ppt_y</p:attrName>
                                        </p:attrNameLst>
                                      </p:cBhvr>
                                      <p:tavLst>
                                        <p:tav tm="0">
                                          <p:val>
                                            <p:strVal val="#ppt_y"/>
                                          </p:val>
                                        </p:tav>
                                        <p:tav tm="100000">
                                          <p:val>
                                            <p:strVal val="#ppt_y"/>
                                          </p:val>
                                        </p:tav>
                                      </p:tavLst>
                                    </p:anim>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7" presetClass="entr" presetSubtype="10" fill="hold" grpId="0" nodeType="clickEffect">
                                  <p:stCondLst>
                                    <p:cond delay="0"/>
                                  </p:stCondLst>
                                  <p:childTnLst>
                                    <p:set>
                                      <p:cBhvr>
                                        <p:cTn id="115" dur="1" fill="hold">
                                          <p:stCondLst>
                                            <p:cond delay="0"/>
                                          </p:stCondLst>
                                        </p:cTn>
                                        <p:tgtEl>
                                          <p:spTgt spid="529446"/>
                                        </p:tgtEl>
                                        <p:attrNameLst>
                                          <p:attrName>style.visibility</p:attrName>
                                        </p:attrNameLst>
                                      </p:cBhvr>
                                      <p:to>
                                        <p:strVal val="visible"/>
                                      </p:to>
                                    </p:set>
                                    <p:anim calcmode="lin" valueType="num">
                                      <p:cBhvr>
                                        <p:cTn id="116" dur="500" fill="hold"/>
                                        <p:tgtEl>
                                          <p:spTgt spid="529446"/>
                                        </p:tgtEl>
                                        <p:attrNameLst>
                                          <p:attrName>ppt_w</p:attrName>
                                        </p:attrNameLst>
                                      </p:cBhvr>
                                      <p:tavLst>
                                        <p:tav tm="0">
                                          <p:val>
                                            <p:fltVal val="0"/>
                                          </p:val>
                                        </p:tav>
                                        <p:tav tm="100000">
                                          <p:val>
                                            <p:strVal val="#ppt_w"/>
                                          </p:val>
                                        </p:tav>
                                      </p:tavLst>
                                    </p:anim>
                                    <p:anim calcmode="lin" valueType="num">
                                      <p:cBhvr>
                                        <p:cTn id="117" dur="500" fill="hold"/>
                                        <p:tgtEl>
                                          <p:spTgt spid="529446"/>
                                        </p:tgtEl>
                                        <p:attrNameLst>
                                          <p:attrName>ppt_h</p:attrName>
                                        </p:attrNameLst>
                                      </p:cBhvr>
                                      <p:tavLst>
                                        <p:tav tm="0">
                                          <p:val>
                                            <p:strVal val="#ppt_h"/>
                                          </p:val>
                                        </p:tav>
                                        <p:tav tm="100000">
                                          <p:val>
                                            <p:strVal val="#ppt_h"/>
                                          </p:val>
                                        </p:tav>
                                      </p:tavLst>
                                    </p:anim>
                                  </p:childTnLst>
                                </p:cTn>
                              </p:par>
                            </p:childTnLst>
                          </p:cTn>
                        </p:par>
                      </p:childTnLst>
                    </p:cTn>
                  </p:par>
                  <p:par>
                    <p:cTn id="118" fill="hold" nodeType="clickPar">
                      <p:stCondLst>
                        <p:cond delay="indefinite"/>
                      </p:stCondLst>
                      <p:childTnLst>
                        <p:par>
                          <p:cTn id="119" fill="hold" nodeType="withGroup">
                            <p:stCondLst>
                              <p:cond delay="0"/>
                            </p:stCondLst>
                            <p:childTnLst>
                              <p:par>
                                <p:cTn id="120" presetID="53" presetClass="entr" presetSubtype="0" fill="hold" grpId="0" nodeType="clickEffect">
                                  <p:stCondLst>
                                    <p:cond delay="0"/>
                                  </p:stCondLst>
                                  <p:childTnLst>
                                    <p:set>
                                      <p:cBhvr>
                                        <p:cTn id="121" dur="1" fill="hold">
                                          <p:stCondLst>
                                            <p:cond delay="0"/>
                                          </p:stCondLst>
                                        </p:cTn>
                                        <p:tgtEl>
                                          <p:spTgt spid="529430"/>
                                        </p:tgtEl>
                                        <p:attrNameLst>
                                          <p:attrName>style.visibility</p:attrName>
                                        </p:attrNameLst>
                                      </p:cBhvr>
                                      <p:to>
                                        <p:strVal val="visible"/>
                                      </p:to>
                                    </p:set>
                                    <p:anim calcmode="lin" valueType="num">
                                      <p:cBhvr>
                                        <p:cTn id="122" dur="500" fill="hold"/>
                                        <p:tgtEl>
                                          <p:spTgt spid="529430"/>
                                        </p:tgtEl>
                                        <p:attrNameLst>
                                          <p:attrName>ppt_w</p:attrName>
                                        </p:attrNameLst>
                                      </p:cBhvr>
                                      <p:tavLst>
                                        <p:tav tm="0">
                                          <p:val>
                                            <p:fltVal val="0"/>
                                          </p:val>
                                        </p:tav>
                                        <p:tav tm="100000">
                                          <p:val>
                                            <p:strVal val="#ppt_w"/>
                                          </p:val>
                                        </p:tav>
                                      </p:tavLst>
                                    </p:anim>
                                    <p:anim calcmode="lin" valueType="num">
                                      <p:cBhvr>
                                        <p:cTn id="123" dur="500" fill="hold"/>
                                        <p:tgtEl>
                                          <p:spTgt spid="529430"/>
                                        </p:tgtEl>
                                        <p:attrNameLst>
                                          <p:attrName>ppt_h</p:attrName>
                                        </p:attrNameLst>
                                      </p:cBhvr>
                                      <p:tavLst>
                                        <p:tav tm="0">
                                          <p:val>
                                            <p:fltVal val="0"/>
                                          </p:val>
                                        </p:tav>
                                        <p:tav tm="100000">
                                          <p:val>
                                            <p:strVal val="#ppt_h"/>
                                          </p:val>
                                        </p:tav>
                                      </p:tavLst>
                                    </p:anim>
                                    <p:animEffect transition="in" filter="fade">
                                      <p:cBhvr>
                                        <p:cTn id="124" dur="500"/>
                                        <p:tgtEl>
                                          <p:spTgt spid="529430"/>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9" presetClass="exit" presetSubtype="0" fill="hold" grpId="1" nodeType="clickEffect">
                                  <p:stCondLst>
                                    <p:cond delay="0"/>
                                  </p:stCondLst>
                                  <p:childTnLst>
                                    <p:animEffect transition="out" filter="dissolve">
                                      <p:cBhvr>
                                        <p:cTn id="128" dur="500"/>
                                        <p:tgtEl>
                                          <p:spTgt spid="529430"/>
                                        </p:tgtEl>
                                      </p:cBhvr>
                                    </p:animEffect>
                                    <p:set>
                                      <p:cBhvr>
                                        <p:cTn id="129" dur="1" fill="hold">
                                          <p:stCondLst>
                                            <p:cond delay="499"/>
                                          </p:stCondLst>
                                        </p:cTn>
                                        <p:tgtEl>
                                          <p:spTgt spid="529430"/>
                                        </p:tgtEl>
                                        <p:attrNameLst>
                                          <p:attrName>style.visibility</p:attrName>
                                        </p:attrNameLst>
                                      </p:cBhvr>
                                      <p:to>
                                        <p:strVal val="hidden"/>
                                      </p:to>
                                    </p:set>
                                  </p:childTnLst>
                                </p:cTn>
                              </p:par>
                            </p:childTnLst>
                          </p:cTn>
                        </p:par>
                        <p:par>
                          <p:cTn id="130" fill="hold" nodeType="afterGroup">
                            <p:stCondLst>
                              <p:cond delay="500"/>
                            </p:stCondLst>
                            <p:childTnLst>
                              <p:par>
                                <p:cTn id="131" presetID="9" presetClass="entr" presetSubtype="0" fill="hold" grpId="0" nodeType="afterEffect">
                                  <p:stCondLst>
                                    <p:cond delay="0"/>
                                  </p:stCondLst>
                                  <p:childTnLst>
                                    <p:set>
                                      <p:cBhvr>
                                        <p:cTn id="132" dur="1" fill="hold">
                                          <p:stCondLst>
                                            <p:cond delay="0"/>
                                          </p:stCondLst>
                                        </p:cTn>
                                        <p:tgtEl>
                                          <p:spTgt spid="529463"/>
                                        </p:tgtEl>
                                        <p:attrNameLst>
                                          <p:attrName>style.visibility</p:attrName>
                                        </p:attrNameLst>
                                      </p:cBhvr>
                                      <p:to>
                                        <p:strVal val="visible"/>
                                      </p:to>
                                    </p:set>
                                    <p:animEffect transition="in" filter="dissolve">
                                      <p:cBhvr>
                                        <p:cTn id="133" dur="500"/>
                                        <p:tgtEl>
                                          <p:spTgt spid="529463"/>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39" presetClass="entr" presetSubtype="0" accel="100000" fill="hold" grpId="0" nodeType="clickEffect">
                                  <p:stCondLst>
                                    <p:cond delay="0"/>
                                  </p:stCondLst>
                                  <p:childTnLst>
                                    <p:set>
                                      <p:cBhvr>
                                        <p:cTn id="137" dur="1" fill="hold">
                                          <p:stCondLst>
                                            <p:cond delay="0"/>
                                          </p:stCondLst>
                                        </p:cTn>
                                        <p:tgtEl>
                                          <p:spTgt spid="529422"/>
                                        </p:tgtEl>
                                        <p:attrNameLst>
                                          <p:attrName>style.visibility</p:attrName>
                                        </p:attrNameLst>
                                      </p:cBhvr>
                                      <p:to>
                                        <p:strVal val="visible"/>
                                      </p:to>
                                    </p:set>
                                    <p:anim calcmode="lin" valueType="num">
                                      <p:cBhvr>
                                        <p:cTn id="138" dur="500" fill="hold"/>
                                        <p:tgtEl>
                                          <p:spTgt spid="529422"/>
                                        </p:tgtEl>
                                        <p:attrNameLst>
                                          <p:attrName>ppt_h</p:attrName>
                                        </p:attrNameLst>
                                      </p:cBhvr>
                                      <p:tavLst>
                                        <p:tav tm="0">
                                          <p:val>
                                            <p:strVal val="#ppt_h/20"/>
                                          </p:val>
                                        </p:tav>
                                        <p:tav tm="50000">
                                          <p:val>
                                            <p:strVal val="#ppt_h/20"/>
                                          </p:val>
                                        </p:tav>
                                        <p:tav tm="100000">
                                          <p:val>
                                            <p:strVal val="#ppt_h"/>
                                          </p:val>
                                        </p:tav>
                                      </p:tavLst>
                                    </p:anim>
                                    <p:anim calcmode="lin" valueType="num">
                                      <p:cBhvr>
                                        <p:cTn id="139" dur="500" fill="hold"/>
                                        <p:tgtEl>
                                          <p:spTgt spid="529422"/>
                                        </p:tgtEl>
                                        <p:attrNameLst>
                                          <p:attrName>ppt_w</p:attrName>
                                        </p:attrNameLst>
                                      </p:cBhvr>
                                      <p:tavLst>
                                        <p:tav tm="0">
                                          <p:val>
                                            <p:strVal val="#ppt_w+.3"/>
                                          </p:val>
                                        </p:tav>
                                        <p:tav tm="50000">
                                          <p:val>
                                            <p:strVal val="#ppt_w+.3"/>
                                          </p:val>
                                        </p:tav>
                                        <p:tav tm="100000">
                                          <p:val>
                                            <p:strVal val="#ppt_w"/>
                                          </p:val>
                                        </p:tav>
                                      </p:tavLst>
                                    </p:anim>
                                    <p:anim calcmode="lin" valueType="num">
                                      <p:cBhvr>
                                        <p:cTn id="140" dur="500" fill="hold"/>
                                        <p:tgtEl>
                                          <p:spTgt spid="529422"/>
                                        </p:tgtEl>
                                        <p:attrNameLst>
                                          <p:attrName>ppt_x</p:attrName>
                                        </p:attrNameLst>
                                      </p:cBhvr>
                                      <p:tavLst>
                                        <p:tav tm="0">
                                          <p:val>
                                            <p:strVal val="#ppt_x-.3"/>
                                          </p:val>
                                        </p:tav>
                                        <p:tav tm="50000">
                                          <p:val>
                                            <p:strVal val="#ppt_x"/>
                                          </p:val>
                                        </p:tav>
                                        <p:tav tm="100000">
                                          <p:val>
                                            <p:strVal val="#ppt_x"/>
                                          </p:val>
                                        </p:tav>
                                      </p:tavLst>
                                    </p:anim>
                                    <p:anim calcmode="lin" valueType="num">
                                      <p:cBhvr>
                                        <p:cTn id="141" dur="500" fill="hold"/>
                                        <p:tgtEl>
                                          <p:spTgt spid="529422"/>
                                        </p:tgtEl>
                                        <p:attrNameLst>
                                          <p:attrName>ppt_y</p:attrName>
                                        </p:attrNameLst>
                                      </p:cBhvr>
                                      <p:tavLst>
                                        <p:tav tm="0">
                                          <p:val>
                                            <p:strVal val="#ppt_y"/>
                                          </p:val>
                                        </p:tav>
                                        <p:tav tm="100000">
                                          <p:val>
                                            <p:strVal val="#ppt_y"/>
                                          </p:val>
                                        </p:tav>
                                      </p:tavLst>
                                    </p:anim>
                                  </p:childTnLst>
                                </p:cTn>
                              </p:par>
                            </p:childTnLst>
                          </p:cTn>
                        </p:par>
                      </p:childTnLst>
                    </p:cTn>
                  </p:par>
                  <p:par>
                    <p:cTn id="142" fill="hold" nodeType="clickPar">
                      <p:stCondLst>
                        <p:cond delay="indefinite"/>
                      </p:stCondLst>
                      <p:childTnLst>
                        <p:par>
                          <p:cTn id="143" fill="hold" nodeType="withGroup">
                            <p:stCondLst>
                              <p:cond delay="0"/>
                            </p:stCondLst>
                            <p:childTnLst>
                              <p:par>
                                <p:cTn id="144" presetID="17" presetClass="entr" presetSubtype="10" fill="hold" grpId="0" nodeType="clickEffect">
                                  <p:stCondLst>
                                    <p:cond delay="0"/>
                                  </p:stCondLst>
                                  <p:childTnLst>
                                    <p:set>
                                      <p:cBhvr>
                                        <p:cTn id="145" dur="1" fill="hold">
                                          <p:stCondLst>
                                            <p:cond delay="0"/>
                                          </p:stCondLst>
                                        </p:cTn>
                                        <p:tgtEl>
                                          <p:spTgt spid="529448"/>
                                        </p:tgtEl>
                                        <p:attrNameLst>
                                          <p:attrName>style.visibility</p:attrName>
                                        </p:attrNameLst>
                                      </p:cBhvr>
                                      <p:to>
                                        <p:strVal val="visible"/>
                                      </p:to>
                                    </p:set>
                                    <p:anim calcmode="lin" valueType="num">
                                      <p:cBhvr>
                                        <p:cTn id="146" dur="500" fill="hold"/>
                                        <p:tgtEl>
                                          <p:spTgt spid="529448"/>
                                        </p:tgtEl>
                                        <p:attrNameLst>
                                          <p:attrName>ppt_w</p:attrName>
                                        </p:attrNameLst>
                                      </p:cBhvr>
                                      <p:tavLst>
                                        <p:tav tm="0">
                                          <p:val>
                                            <p:fltVal val="0"/>
                                          </p:val>
                                        </p:tav>
                                        <p:tav tm="100000">
                                          <p:val>
                                            <p:strVal val="#ppt_w"/>
                                          </p:val>
                                        </p:tav>
                                      </p:tavLst>
                                    </p:anim>
                                    <p:anim calcmode="lin" valueType="num">
                                      <p:cBhvr>
                                        <p:cTn id="147" dur="500" fill="hold"/>
                                        <p:tgtEl>
                                          <p:spTgt spid="529448"/>
                                        </p:tgtEl>
                                        <p:attrNameLst>
                                          <p:attrName>ppt_h</p:attrName>
                                        </p:attrNameLst>
                                      </p:cBhvr>
                                      <p:tavLst>
                                        <p:tav tm="0">
                                          <p:val>
                                            <p:strVal val="#ppt_h"/>
                                          </p:val>
                                        </p:tav>
                                        <p:tav tm="100000">
                                          <p:val>
                                            <p:strVal val="#ppt_h"/>
                                          </p:val>
                                        </p:tav>
                                      </p:tavLst>
                                    </p:anim>
                                  </p:childTnLst>
                                </p:cTn>
                              </p:par>
                            </p:childTnLst>
                          </p:cTn>
                        </p:par>
                      </p:childTnLst>
                    </p:cTn>
                  </p:par>
                  <p:par>
                    <p:cTn id="148" fill="hold" nodeType="clickPar">
                      <p:stCondLst>
                        <p:cond delay="indefinite"/>
                      </p:stCondLst>
                      <p:childTnLst>
                        <p:par>
                          <p:cTn id="149" fill="hold" nodeType="withGroup">
                            <p:stCondLst>
                              <p:cond delay="0"/>
                            </p:stCondLst>
                            <p:childTnLst>
                              <p:par>
                                <p:cTn id="150" presetID="9" presetClass="entr" presetSubtype="0" fill="hold" grpId="0" nodeType="clickEffect">
                                  <p:stCondLst>
                                    <p:cond delay="0"/>
                                  </p:stCondLst>
                                  <p:childTnLst>
                                    <p:set>
                                      <p:cBhvr>
                                        <p:cTn id="151" dur="1" fill="hold">
                                          <p:stCondLst>
                                            <p:cond delay="0"/>
                                          </p:stCondLst>
                                        </p:cTn>
                                        <p:tgtEl>
                                          <p:spTgt spid="529432"/>
                                        </p:tgtEl>
                                        <p:attrNameLst>
                                          <p:attrName>style.visibility</p:attrName>
                                        </p:attrNameLst>
                                      </p:cBhvr>
                                      <p:to>
                                        <p:strVal val="visible"/>
                                      </p:to>
                                    </p:set>
                                    <p:animEffect transition="in" filter="dissolve">
                                      <p:cBhvr>
                                        <p:cTn id="152" dur="500"/>
                                        <p:tgtEl>
                                          <p:spTgt spid="529432"/>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9" presetClass="exit" presetSubtype="0" fill="hold" grpId="1" nodeType="clickEffect">
                                  <p:stCondLst>
                                    <p:cond delay="0"/>
                                  </p:stCondLst>
                                  <p:childTnLst>
                                    <p:animEffect transition="out" filter="dissolve">
                                      <p:cBhvr>
                                        <p:cTn id="156" dur="500"/>
                                        <p:tgtEl>
                                          <p:spTgt spid="529432"/>
                                        </p:tgtEl>
                                      </p:cBhvr>
                                    </p:animEffect>
                                    <p:set>
                                      <p:cBhvr>
                                        <p:cTn id="157" dur="1" fill="hold">
                                          <p:stCondLst>
                                            <p:cond delay="499"/>
                                          </p:stCondLst>
                                        </p:cTn>
                                        <p:tgtEl>
                                          <p:spTgt spid="529432"/>
                                        </p:tgtEl>
                                        <p:attrNameLst>
                                          <p:attrName>style.visibility</p:attrName>
                                        </p:attrNameLst>
                                      </p:cBhvr>
                                      <p:to>
                                        <p:strVal val="hidden"/>
                                      </p:to>
                                    </p:set>
                                  </p:childTnLst>
                                </p:cTn>
                              </p:par>
                            </p:childTnLst>
                          </p:cTn>
                        </p:par>
                        <p:par>
                          <p:cTn id="158" fill="hold" nodeType="afterGroup">
                            <p:stCondLst>
                              <p:cond delay="500"/>
                            </p:stCondLst>
                            <p:childTnLst>
                              <p:par>
                                <p:cTn id="159" presetID="9" presetClass="entr" presetSubtype="0" fill="hold" grpId="0" nodeType="afterEffect">
                                  <p:stCondLst>
                                    <p:cond delay="0"/>
                                  </p:stCondLst>
                                  <p:childTnLst>
                                    <p:set>
                                      <p:cBhvr>
                                        <p:cTn id="160" dur="1" fill="hold">
                                          <p:stCondLst>
                                            <p:cond delay="0"/>
                                          </p:stCondLst>
                                        </p:cTn>
                                        <p:tgtEl>
                                          <p:spTgt spid="529464"/>
                                        </p:tgtEl>
                                        <p:attrNameLst>
                                          <p:attrName>style.visibility</p:attrName>
                                        </p:attrNameLst>
                                      </p:cBhvr>
                                      <p:to>
                                        <p:strVal val="visible"/>
                                      </p:to>
                                    </p:set>
                                    <p:animEffect transition="in" filter="dissolve">
                                      <p:cBhvr>
                                        <p:cTn id="161" dur="500"/>
                                        <p:tgtEl>
                                          <p:spTgt spid="529464"/>
                                        </p:tgtEl>
                                      </p:cBhvr>
                                    </p:animEffec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39" presetClass="entr" presetSubtype="0" accel="100000" fill="hold" grpId="0" nodeType="clickEffect">
                                  <p:stCondLst>
                                    <p:cond delay="0"/>
                                  </p:stCondLst>
                                  <p:childTnLst>
                                    <p:set>
                                      <p:cBhvr>
                                        <p:cTn id="165" dur="1" fill="hold">
                                          <p:stCondLst>
                                            <p:cond delay="0"/>
                                          </p:stCondLst>
                                        </p:cTn>
                                        <p:tgtEl>
                                          <p:spTgt spid="529424"/>
                                        </p:tgtEl>
                                        <p:attrNameLst>
                                          <p:attrName>style.visibility</p:attrName>
                                        </p:attrNameLst>
                                      </p:cBhvr>
                                      <p:to>
                                        <p:strVal val="visible"/>
                                      </p:to>
                                    </p:set>
                                    <p:anim calcmode="lin" valueType="num">
                                      <p:cBhvr>
                                        <p:cTn id="166" dur="500" fill="hold"/>
                                        <p:tgtEl>
                                          <p:spTgt spid="529424"/>
                                        </p:tgtEl>
                                        <p:attrNameLst>
                                          <p:attrName>ppt_h</p:attrName>
                                        </p:attrNameLst>
                                      </p:cBhvr>
                                      <p:tavLst>
                                        <p:tav tm="0">
                                          <p:val>
                                            <p:strVal val="#ppt_h/20"/>
                                          </p:val>
                                        </p:tav>
                                        <p:tav tm="50000">
                                          <p:val>
                                            <p:strVal val="#ppt_h/20"/>
                                          </p:val>
                                        </p:tav>
                                        <p:tav tm="100000">
                                          <p:val>
                                            <p:strVal val="#ppt_h"/>
                                          </p:val>
                                        </p:tav>
                                      </p:tavLst>
                                    </p:anim>
                                    <p:anim calcmode="lin" valueType="num">
                                      <p:cBhvr>
                                        <p:cTn id="167" dur="500" fill="hold"/>
                                        <p:tgtEl>
                                          <p:spTgt spid="529424"/>
                                        </p:tgtEl>
                                        <p:attrNameLst>
                                          <p:attrName>ppt_w</p:attrName>
                                        </p:attrNameLst>
                                      </p:cBhvr>
                                      <p:tavLst>
                                        <p:tav tm="0">
                                          <p:val>
                                            <p:strVal val="#ppt_w+.3"/>
                                          </p:val>
                                        </p:tav>
                                        <p:tav tm="50000">
                                          <p:val>
                                            <p:strVal val="#ppt_w+.3"/>
                                          </p:val>
                                        </p:tav>
                                        <p:tav tm="100000">
                                          <p:val>
                                            <p:strVal val="#ppt_w"/>
                                          </p:val>
                                        </p:tav>
                                      </p:tavLst>
                                    </p:anim>
                                    <p:anim calcmode="lin" valueType="num">
                                      <p:cBhvr>
                                        <p:cTn id="168" dur="500" fill="hold"/>
                                        <p:tgtEl>
                                          <p:spTgt spid="529424"/>
                                        </p:tgtEl>
                                        <p:attrNameLst>
                                          <p:attrName>ppt_x</p:attrName>
                                        </p:attrNameLst>
                                      </p:cBhvr>
                                      <p:tavLst>
                                        <p:tav tm="0">
                                          <p:val>
                                            <p:strVal val="#ppt_x-.3"/>
                                          </p:val>
                                        </p:tav>
                                        <p:tav tm="50000">
                                          <p:val>
                                            <p:strVal val="#ppt_x"/>
                                          </p:val>
                                        </p:tav>
                                        <p:tav tm="100000">
                                          <p:val>
                                            <p:strVal val="#ppt_x"/>
                                          </p:val>
                                        </p:tav>
                                      </p:tavLst>
                                    </p:anim>
                                    <p:anim calcmode="lin" valueType="num">
                                      <p:cBhvr>
                                        <p:cTn id="169" dur="500" fill="hold"/>
                                        <p:tgtEl>
                                          <p:spTgt spid="529424"/>
                                        </p:tgtEl>
                                        <p:attrNameLst>
                                          <p:attrName>ppt_y</p:attrName>
                                        </p:attrNameLst>
                                      </p:cBhvr>
                                      <p:tavLst>
                                        <p:tav tm="0">
                                          <p:val>
                                            <p:strVal val="#ppt_y"/>
                                          </p:val>
                                        </p:tav>
                                        <p:tav tm="100000">
                                          <p:val>
                                            <p:strVal val="#ppt_y"/>
                                          </p:val>
                                        </p:tav>
                                      </p:tavLst>
                                    </p:anim>
                                  </p:childTnLst>
                                </p:cTn>
                              </p:par>
                            </p:childTnLst>
                          </p:cTn>
                        </p:par>
                      </p:childTnLst>
                    </p:cTn>
                  </p:par>
                  <p:par>
                    <p:cTn id="170" fill="hold" nodeType="clickPar">
                      <p:stCondLst>
                        <p:cond delay="indefinite"/>
                      </p:stCondLst>
                      <p:childTnLst>
                        <p:par>
                          <p:cTn id="171" fill="hold" nodeType="withGroup">
                            <p:stCondLst>
                              <p:cond delay="0"/>
                            </p:stCondLst>
                            <p:childTnLst>
                              <p:par>
                                <p:cTn id="172" presetID="17" presetClass="entr" presetSubtype="10" fill="hold" grpId="0" nodeType="clickEffect">
                                  <p:stCondLst>
                                    <p:cond delay="0"/>
                                  </p:stCondLst>
                                  <p:childTnLst>
                                    <p:set>
                                      <p:cBhvr>
                                        <p:cTn id="173" dur="1" fill="hold">
                                          <p:stCondLst>
                                            <p:cond delay="0"/>
                                          </p:stCondLst>
                                        </p:cTn>
                                        <p:tgtEl>
                                          <p:spTgt spid="529450"/>
                                        </p:tgtEl>
                                        <p:attrNameLst>
                                          <p:attrName>style.visibility</p:attrName>
                                        </p:attrNameLst>
                                      </p:cBhvr>
                                      <p:to>
                                        <p:strVal val="visible"/>
                                      </p:to>
                                    </p:set>
                                    <p:anim calcmode="lin" valueType="num">
                                      <p:cBhvr>
                                        <p:cTn id="174" dur="500" fill="hold"/>
                                        <p:tgtEl>
                                          <p:spTgt spid="529450"/>
                                        </p:tgtEl>
                                        <p:attrNameLst>
                                          <p:attrName>ppt_w</p:attrName>
                                        </p:attrNameLst>
                                      </p:cBhvr>
                                      <p:tavLst>
                                        <p:tav tm="0">
                                          <p:val>
                                            <p:fltVal val="0"/>
                                          </p:val>
                                        </p:tav>
                                        <p:tav tm="100000">
                                          <p:val>
                                            <p:strVal val="#ppt_w"/>
                                          </p:val>
                                        </p:tav>
                                      </p:tavLst>
                                    </p:anim>
                                    <p:anim calcmode="lin" valueType="num">
                                      <p:cBhvr>
                                        <p:cTn id="175" dur="500" fill="hold"/>
                                        <p:tgtEl>
                                          <p:spTgt spid="529450"/>
                                        </p:tgtEl>
                                        <p:attrNameLst>
                                          <p:attrName>ppt_h</p:attrName>
                                        </p:attrNameLst>
                                      </p:cBhvr>
                                      <p:tavLst>
                                        <p:tav tm="0">
                                          <p:val>
                                            <p:strVal val="#ppt_h"/>
                                          </p:val>
                                        </p:tav>
                                        <p:tav tm="100000">
                                          <p:val>
                                            <p:strVal val="#ppt_h"/>
                                          </p:val>
                                        </p:tav>
                                      </p:tavLst>
                                    </p:anim>
                                  </p:childTnLst>
                                </p:cTn>
                              </p:par>
                            </p:childTnLst>
                          </p:cTn>
                        </p:par>
                      </p:childTnLst>
                    </p:cTn>
                  </p:par>
                  <p:par>
                    <p:cTn id="176" fill="hold" nodeType="clickPar">
                      <p:stCondLst>
                        <p:cond delay="indefinite"/>
                      </p:stCondLst>
                      <p:childTnLst>
                        <p:par>
                          <p:cTn id="177" fill="hold" nodeType="withGroup">
                            <p:stCondLst>
                              <p:cond delay="0"/>
                            </p:stCondLst>
                            <p:childTnLst>
                              <p:par>
                                <p:cTn id="178" presetID="9" presetClass="entr" presetSubtype="0" fill="hold" grpId="0" nodeType="clickEffect">
                                  <p:stCondLst>
                                    <p:cond delay="0"/>
                                  </p:stCondLst>
                                  <p:childTnLst>
                                    <p:set>
                                      <p:cBhvr>
                                        <p:cTn id="179" dur="1" fill="hold">
                                          <p:stCondLst>
                                            <p:cond delay="0"/>
                                          </p:stCondLst>
                                        </p:cTn>
                                        <p:tgtEl>
                                          <p:spTgt spid="529434"/>
                                        </p:tgtEl>
                                        <p:attrNameLst>
                                          <p:attrName>style.visibility</p:attrName>
                                        </p:attrNameLst>
                                      </p:cBhvr>
                                      <p:to>
                                        <p:strVal val="visible"/>
                                      </p:to>
                                    </p:set>
                                    <p:animEffect transition="in" filter="dissolve">
                                      <p:cBhvr>
                                        <p:cTn id="180" dur="500"/>
                                        <p:tgtEl>
                                          <p:spTgt spid="529434"/>
                                        </p:tgtEl>
                                      </p:cBhvr>
                                    </p:animEffec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9" presetClass="exit" presetSubtype="0" fill="hold" grpId="1" nodeType="clickEffect">
                                  <p:stCondLst>
                                    <p:cond delay="0"/>
                                  </p:stCondLst>
                                  <p:childTnLst>
                                    <p:animEffect transition="out" filter="dissolve">
                                      <p:cBhvr>
                                        <p:cTn id="184" dur="500"/>
                                        <p:tgtEl>
                                          <p:spTgt spid="529434"/>
                                        </p:tgtEl>
                                      </p:cBhvr>
                                    </p:animEffect>
                                    <p:set>
                                      <p:cBhvr>
                                        <p:cTn id="185" dur="1" fill="hold">
                                          <p:stCondLst>
                                            <p:cond delay="499"/>
                                          </p:stCondLst>
                                        </p:cTn>
                                        <p:tgtEl>
                                          <p:spTgt spid="529434"/>
                                        </p:tgtEl>
                                        <p:attrNameLst>
                                          <p:attrName>style.visibility</p:attrName>
                                        </p:attrNameLst>
                                      </p:cBhvr>
                                      <p:to>
                                        <p:strVal val="hidden"/>
                                      </p:to>
                                    </p:set>
                                  </p:childTnLst>
                                </p:cTn>
                              </p:par>
                            </p:childTnLst>
                          </p:cTn>
                        </p:par>
                        <p:par>
                          <p:cTn id="186" fill="hold" nodeType="afterGroup">
                            <p:stCondLst>
                              <p:cond delay="500"/>
                            </p:stCondLst>
                            <p:childTnLst>
                              <p:par>
                                <p:cTn id="187" presetID="9" presetClass="entr" presetSubtype="0" fill="hold" grpId="0" nodeType="afterEffect">
                                  <p:stCondLst>
                                    <p:cond delay="0"/>
                                  </p:stCondLst>
                                  <p:childTnLst>
                                    <p:set>
                                      <p:cBhvr>
                                        <p:cTn id="188" dur="1" fill="hold">
                                          <p:stCondLst>
                                            <p:cond delay="0"/>
                                          </p:stCondLst>
                                        </p:cTn>
                                        <p:tgtEl>
                                          <p:spTgt spid="529465"/>
                                        </p:tgtEl>
                                        <p:attrNameLst>
                                          <p:attrName>style.visibility</p:attrName>
                                        </p:attrNameLst>
                                      </p:cBhvr>
                                      <p:to>
                                        <p:strVal val="visible"/>
                                      </p:to>
                                    </p:set>
                                    <p:animEffect transition="in" filter="dissolve">
                                      <p:cBhvr>
                                        <p:cTn id="189" dur="500"/>
                                        <p:tgtEl>
                                          <p:spTgt spid="529465"/>
                                        </p:tgtEl>
                                      </p:cBhvr>
                                    </p:animEffec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39" presetClass="entr" presetSubtype="0" accel="100000" fill="hold" grpId="0" nodeType="clickEffect">
                                  <p:stCondLst>
                                    <p:cond delay="0"/>
                                  </p:stCondLst>
                                  <p:childTnLst>
                                    <p:set>
                                      <p:cBhvr>
                                        <p:cTn id="193" dur="1" fill="hold">
                                          <p:stCondLst>
                                            <p:cond delay="0"/>
                                          </p:stCondLst>
                                        </p:cTn>
                                        <p:tgtEl>
                                          <p:spTgt spid="529426"/>
                                        </p:tgtEl>
                                        <p:attrNameLst>
                                          <p:attrName>style.visibility</p:attrName>
                                        </p:attrNameLst>
                                      </p:cBhvr>
                                      <p:to>
                                        <p:strVal val="visible"/>
                                      </p:to>
                                    </p:set>
                                    <p:anim calcmode="lin" valueType="num">
                                      <p:cBhvr>
                                        <p:cTn id="194" dur="500" fill="hold"/>
                                        <p:tgtEl>
                                          <p:spTgt spid="529426"/>
                                        </p:tgtEl>
                                        <p:attrNameLst>
                                          <p:attrName>ppt_h</p:attrName>
                                        </p:attrNameLst>
                                      </p:cBhvr>
                                      <p:tavLst>
                                        <p:tav tm="0">
                                          <p:val>
                                            <p:strVal val="#ppt_h/20"/>
                                          </p:val>
                                        </p:tav>
                                        <p:tav tm="50000">
                                          <p:val>
                                            <p:strVal val="#ppt_h/20"/>
                                          </p:val>
                                        </p:tav>
                                        <p:tav tm="100000">
                                          <p:val>
                                            <p:strVal val="#ppt_h"/>
                                          </p:val>
                                        </p:tav>
                                      </p:tavLst>
                                    </p:anim>
                                    <p:anim calcmode="lin" valueType="num">
                                      <p:cBhvr>
                                        <p:cTn id="195" dur="500" fill="hold"/>
                                        <p:tgtEl>
                                          <p:spTgt spid="529426"/>
                                        </p:tgtEl>
                                        <p:attrNameLst>
                                          <p:attrName>ppt_w</p:attrName>
                                        </p:attrNameLst>
                                      </p:cBhvr>
                                      <p:tavLst>
                                        <p:tav tm="0">
                                          <p:val>
                                            <p:strVal val="#ppt_w+.3"/>
                                          </p:val>
                                        </p:tav>
                                        <p:tav tm="50000">
                                          <p:val>
                                            <p:strVal val="#ppt_w+.3"/>
                                          </p:val>
                                        </p:tav>
                                        <p:tav tm="100000">
                                          <p:val>
                                            <p:strVal val="#ppt_w"/>
                                          </p:val>
                                        </p:tav>
                                      </p:tavLst>
                                    </p:anim>
                                    <p:anim calcmode="lin" valueType="num">
                                      <p:cBhvr>
                                        <p:cTn id="196" dur="500" fill="hold"/>
                                        <p:tgtEl>
                                          <p:spTgt spid="529426"/>
                                        </p:tgtEl>
                                        <p:attrNameLst>
                                          <p:attrName>ppt_x</p:attrName>
                                        </p:attrNameLst>
                                      </p:cBhvr>
                                      <p:tavLst>
                                        <p:tav tm="0">
                                          <p:val>
                                            <p:strVal val="#ppt_x-.3"/>
                                          </p:val>
                                        </p:tav>
                                        <p:tav tm="50000">
                                          <p:val>
                                            <p:strVal val="#ppt_x"/>
                                          </p:val>
                                        </p:tav>
                                        <p:tav tm="100000">
                                          <p:val>
                                            <p:strVal val="#ppt_x"/>
                                          </p:val>
                                        </p:tav>
                                      </p:tavLst>
                                    </p:anim>
                                    <p:anim calcmode="lin" valueType="num">
                                      <p:cBhvr>
                                        <p:cTn id="197" dur="500" fill="hold"/>
                                        <p:tgtEl>
                                          <p:spTgt spid="529426"/>
                                        </p:tgtEl>
                                        <p:attrNameLst>
                                          <p:attrName>ppt_y</p:attrName>
                                        </p:attrNameLst>
                                      </p:cBhvr>
                                      <p:tavLst>
                                        <p:tav tm="0">
                                          <p:val>
                                            <p:strVal val="#ppt_y"/>
                                          </p:val>
                                        </p:tav>
                                        <p:tav tm="100000">
                                          <p:val>
                                            <p:strVal val="#ppt_y"/>
                                          </p:val>
                                        </p:tav>
                                      </p:tavLst>
                                    </p:anim>
                                  </p:childTnLst>
                                </p:cTn>
                              </p:par>
                            </p:childTnLst>
                          </p:cTn>
                        </p:par>
                        <p:par>
                          <p:cTn id="198" fill="hold" nodeType="afterGroup">
                            <p:stCondLst>
                              <p:cond delay="500"/>
                            </p:stCondLst>
                            <p:childTnLst>
                              <p:par>
                                <p:cTn id="199" presetID="10" presetClass="entr" presetSubtype="0" fill="hold" grpId="0" nodeType="afterEffect">
                                  <p:stCondLst>
                                    <p:cond delay="0"/>
                                  </p:stCondLst>
                                  <p:childTnLst>
                                    <p:set>
                                      <p:cBhvr>
                                        <p:cTn id="200" dur="1" fill="hold">
                                          <p:stCondLst>
                                            <p:cond delay="0"/>
                                          </p:stCondLst>
                                        </p:cTn>
                                        <p:tgtEl>
                                          <p:spTgt spid="529414"/>
                                        </p:tgtEl>
                                        <p:attrNameLst>
                                          <p:attrName>style.visibility</p:attrName>
                                        </p:attrNameLst>
                                      </p:cBhvr>
                                      <p:to>
                                        <p:strVal val="visible"/>
                                      </p:to>
                                    </p:set>
                                    <p:animEffect transition="in" filter="fade">
                                      <p:cBhvr>
                                        <p:cTn id="201" dur="2000"/>
                                        <p:tgtEl>
                                          <p:spTgt spid="529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450" grpId="0"/>
      <p:bldP spid="529448" grpId="0"/>
      <p:bldP spid="529446" grpId="0"/>
      <p:bldP spid="529444" grpId="0"/>
      <p:bldP spid="529412" grpId="0" build="allAtOnce" animBg="1"/>
      <p:bldP spid="529413" grpId="0" animBg="1"/>
      <p:bldP spid="529414" grpId="0" animBg="1"/>
      <p:bldP spid="529418" grpId="0"/>
      <p:bldP spid="529420" grpId="0"/>
      <p:bldP spid="529422" grpId="0"/>
      <p:bldP spid="529424" grpId="0"/>
      <p:bldP spid="529426" grpId="0"/>
      <p:bldP spid="529428" grpId="0"/>
      <p:bldP spid="529428" grpId="1"/>
      <p:bldP spid="529430" grpId="0"/>
      <p:bldP spid="529430" grpId="1"/>
      <p:bldP spid="529432" grpId="0"/>
      <p:bldP spid="529432" grpId="1"/>
      <p:bldP spid="529434" grpId="0"/>
      <p:bldP spid="529434" grpId="1"/>
      <p:bldP spid="529436" grpId="0"/>
      <p:bldP spid="529438" grpId="0"/>
      <p:bldP spid="529440" grpId="0"/>
      <p:bldP spid="529452" grpId="0"/>
      <p:bldP spid="529454" grpId="0"/>
      <p:bldP spid="529456" grpId="0"/>
      <p:bldP spid="529458" grpId="0"/>
      <p:bldP spid="529462" grpId="0"/>
      <p:bldP spid="529463" grpId="0"/>
      <p:bldP spid="529464" grpId="0"/>
      <p:bldP spid="52946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410200"/>
          </a:xfrm>
        </p:spPr>
        <p:txBody>
          <a:bodyPr/>
          <a:lstStyle/>
          <a:p>
            <a:r>
              <a:rPr lang="en-US" dirty="0" smtClean="0"/>
              <a:t>Find the oxidation State of the polyvalent metal</a:t>
            </a:r>
            <a:br>
              <a:rPr lang="en-US" dirty="0" smtClean="0"/>
            </a:br>
            <a:r>
              <a:rPr lang="en-US" dirty="0" smtClean="0"/>
              <a:t/>
            </a:r>
            <a:br>
              <a:rPr lang="en-US" dirty="0" smtClean="0"/>
            </a:br>
            <a:r>
              <a:rPr lang="en-US" sz="2400" dirty="0" smtClean="0"/>
              <a:t>Subscript Metal (X) + Subscript Nonmetal ( Ox #) = 0</a:t>
            </a:r>
            <a:br>
              <a:rPr lang="en-US" sz="2400" dirty="0" smtClean="0"/>
            </a:br>
            <a:r>
              <a:rPr lang="en-US" sz="2400" dirty="0"/>
              <a:t/>
            </a:r>
            <a:br>
              <a:rPr lang="en-US" sz="2400" dirty="0"/>
            </a:br>
            <a:r>
              <a:rPr lang="en-US" sz="2400" dirty="0" smtClean="0"/>
              <a:t>State metal, use Roman Numeral for oxidation state, state nonmetal and change ending to ide.</a:t>
            </a:r>
            <a:endParaRPr lang="en-US" sz="2400" dirty="0"/>
          </a:p>
        </p:txBody>
      </p:sp>
    </p:spTree>
    <p:extLst>
      <p:ext uri="{BB962C8B-B14F-4D97-AF65-F5344CB8AC3E}">
        <p14:creationId xmlns:p14="http://schemas.microsoft.com/office/powerpoint/2010/main" val="11678233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lstStyle/>
          <a:p>
            <a:r>
              <a:rPr lang="en-US" dirty="0" smtClean="0"/>
              <a:t>Type Six  Acids</a:t>
            </a:r>
            <a:br>
              <a:rPr lang="en-US" dirty="0" smtClean="0"/>
            </a:br>
            <a:r>
              <a:rPr lang="en-US" sz="4000" dirty="0" smtClean="0"/>
              <a:t>Hydrogen Containing Compounds</a:t>
            </a:r>
            <a:endParaRPr lang="en-US" sz="4000" dirty="0"/>
          </a:p>
        </p:txBody>
      </p:sp>
      <p:sp>
        <p:nvSpPr>
          <p:cNvPr id="3" name="TextBox 2"/>
          <p:cNvSpPr txBox="1"/>
          <p:nvPr/>
        </p:nvSpPr>
        <p:spPr>
          <a:xfrm>
            <a:off x="762000" y="2209800"/>
            <a:ext cx="7956024" cy="369332"/>
          </a:xfrm>
          <a:prstGeom prst="rect">
            <a:avLst/>
          </a:prstGeom>
          <a:noFill/>
        </p:spPr>
        <p:txBody>
          <a:bodyPr wrap="none" rtlCol="0">
            <a:spAutoFit/>
          </a:bodyPr>
          <a:lstStyle/>
          <a:p>
            <a:r>
              <a:rPr lang="en-US" dirty="0" smtClean="0">
                <a:solidFill>
                  <a:srgbClr val="2F2B20"/>
                </a:solidFill>
              </a:rPr>
              <a:t>If it is binary HX use the prefix hydro state nonmetal change ending to </a:t>
            </a:r>
            <a:r>
              <a:rPr lang="en-US" dirty="0" err="1" smtClean="0">
                <a:solidFill>
                  <a:srgbClr val="2F2B20"/>
                </a:solidFill>
              </a:rPr>
              <a:t>ic</a:t>
            </a:r>
            <a:r>
              <a:rPr lang="en-US" dirty="0" smtClean="0">
                <a:solidFill>
                  <a:srgbClr val="2F2B20"/>
                </a:solidFill>
              </a:rPr>
              <a:t> acid</a:t>
            </a:r>
            <a:endParaRPr lang="en-US" dirty="0">
              <a:solidFill>
                <a:srgbClr val="2F2B20"/>
              </a:solidFill>
            </a:endParaRPr>
          </a:p>
        </p:txBody>
      </p:sp>
      <p:sp>
        <p:nvSpPr>
          <p:cNvPr id="4" name="TextBox 3"/>
          <p:cNvSpPr txBox="1"/>
          <p:nvPr/>
        </p:nvSpPr>
        <p:spPr>
          <a:xfrm>
            <a:off x="762000" y="3276600"/>
            <a:ext cx="582211" cy="369332"/>
          </a:xfrm>
          <a:prstGeom prst="rect">
            <a:avLst/>
          </a:prstGeom>
          <a:noFill/>
        </p:spPr>
        <p:txBody>
          <a:bodyPr wrap="none" rtlCol="0">
            <a:spAutoFit/>
          </a:bodyPr>
          <a:lstStyle/>
          <a:p>
            <a:r>
              <a:rPr lang="en-US" dirty="0" err="1" smtClean="0">
                <a:solidFill>
                  <a:srgbClr val="2F2B20"/>
                </a:solidFill>
              </a:rPr>
              <a:t>HBr</a:t>
            </a:r>
            <a:endParaRPr lang="en-US" dirty="0">
              <a:solidFill>
                <a:srgbClr val="2F2B20"/>
              </a:solidFill>
            </a:endParaRPr>
          </a:p>
        </p:txBody>
      </p:sp>
      <p:sp>
        <p:nvSpPr>
          <p:cNvPr id="5" name="TextBox 4"/>
          <p:cNvSpPr txBox="1"/>
          <p:nvPr/>
        </p:nvSpPr>
        <p:spPr>
          <a:xfrm>
            <a:off x="1905000" y="3276600"/>
            <a:ext cx="1992918" cy="369332"/>
          </a:xfrm>
          <a:prstGeom prst="rect">
            <a:avLst/>
          </a:prstGeom>
          <a:noFill/>
        </p:spPr>
        <p:txBody>
          <a:bodyPr wrap="none" rtlCol="0">
            <a:spAutoFit/>
          </a:bodyPr>
          <a:lstStyle/>
          <a:p>
            <a:r>
              <a:rPr lang="en-US" dirty="0" err="1" smtClean="0">
                <a:solidFill>
                  <a:srgbClr val="2F2B20"/>
                </a:solidFill>
              </a:rPr>
              <a:t>Hydrobromic</a:t>
            </a:r>
            <a:r>
              <a:rPr lang="en-US" dirty="0" smtClean="0">
                <a:solidFill>
                  <a:srgbClr val="2F2B20"/>
                </a:solidFill>
              </a:rPr>
              <a:t> Acid</a:t>
            </a:r>
            <a:endParaRPr lang="en-US" dirty="0">
              <a:solidFill>
                <a:srgbClr val="2F2B20"/>
              </a:solidFill>
            </a:endParaRPr>
          </a:p>
        </p:txBody>
      </p:sp>
      <p:sp>
        <p:nvSpPr>
          <p:cNvPr id="6" name="TextBox 5"/>
          <p:cNvSpPr txBox="1"/>
          <p:nvPr/>
        </p:nvSpPr>
        <p:spPr>
          <a:xfrm>
            <a:off x="1053105" y="4495800"/>
            <a:ext cx="4814203" cy="369332"/>
          </a:xfrm>
          <a:prstGeom prst="rect">
            <a:avLst/>
          </a:prstGeom>
          <a:noFill/>
        </p:spPr>
        <p:txBody>
          <a:bodyPr wrap="none" rtlCol="0">
            <a:spAutoFit/>
          </a:bodyPr>
          <a:lstStyle/>
          <a:p>
            <a:r>
              <a:rPr lang="en-US" dirty="0" smtClean="0">
                <a:solidFill>
                  <a:srgbClr val="2F2B20"/>
                </a:solidFill>
              </a:rPr>
              <a:t>To make the formula cross and drop charges!</a:t>
            </a:r>
            <a:endParaRPr lang="en-US" dirty="0">
              <a:solidFill>
                <a:srgbClr val="2F2B20"/>
              </a:solidFill>
            </a:endParaRPr>
          </a:p>
        </p:txBody>
      </p:sp>
    </p:spTree>
    <p:extLst>
      <p:ext uri="{BB962C8B-B14F-4D97-AF65-F5344CB8AC3E}">
        <p14:creationId xmlns:p14="http://schemas.microsoft.com/office/powerpoint/2010/main" val="235643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pPr eaLnBrk="1" hangingPunct="1"/>
            <a:r>
              <a:rPr lang="en-US" altLang="en-US" smtClean="0"/>
              <a:t>Law of Definite Proportions</a:t>
            </a:r>
          </a:p>
        </p:txBody>
      </p:sp>
      <p:sp>
        <p:nvSpPr>
          <p:cNvPr id="6147" name="Rectangle 3"/>
          <p:cNvSpPr>
            <a:spLocks noGrp="1"/>
          </p:cNvSpPr>
          <p:nvPr>
            <p:ph type="body" sz="half" idx="1"/>
          </p:nvPr>
        </p:nvSpPr>
        <p:spPr/>
        <p:txBody>
          <a:bodyPr/>
          <a:lstStyle/>
          <a:p>
            <a:pPr eaLnBrk="1" hangingPunct="1"/>
            <a:r>
              <a:rPr lang="en-US" altLang="en-US" smtClean="0"/>
              <a:t>Chemical compound contains the same elements in exactly the same proportions by mass regardless of sample size or source of substance</a:t>
            </a:r>
          </a:p>
          <a:p>
            <a:pPr eaLnBrk="1" hangingPunct="1"/>
            <a:r>
              <a:rPr lang="en-US" altLang="en-US" smtClean="0"/>
              <a:t>1700’s Joseph Proust</a:t>
            </a:r>
          </a:p>
          <a:p>
            <a:pPr eaLnBrk="1" hangingPunct="1">
              <a:buFont typeface="Arial" pitchFamily="34" charset="0"/>
              <a:buNone/>
            </a:pPr>
            <a:endParaRPr lang="en-US" altLang="en-US" i="1" smtClean="0"/>
          </a:p>
        </p:txBody>
      </p:sp>
      <p:sp>
        <p:nvSpPr>
          <p:cNvPr id="6148" name="Rectangle 6"/>
          <p:cNvSpPr>
            <a:spLocks noGrp="1"/>
          </p:cNvSpPr>
          <p:nvPr>
            <p:ph type="body" sz="half" idx="2"/>
          </p:nvPr>
        </p:nvSpPr>
        <p:spPr/>
        <p:txBody>
          <a:bodyPr>
            <a:normAutofit lnSpcReduction="10000"/>
          </a:bodyPr>
          <a:lstStyle/>
          <a:p>
            <a:pPr eaLnBrk="1" hangingPunct="1"/>
            <a:r>
              <a:rPr lang="en-US" altLang="en-US" smtClean="0"/>
              <a:t>We all know the chemical formula for water is H</a:t>
            </a:r>
            <a:r>
              <a:rPr lang="en-US" altLang="en-US" baseline="-25000" smtClean="0"/>
              <a:t>2</a:t>
            </a:r>
            <a:r>
              <a:rPr lang="en-US" altLang="en-US" smtClean="0"/>
              <a:t>O .  It is essential for the body.  The water from a Poland Spring bottle and from a your tap at home is always 2 hydrogen atoms to 1 oxygen atom</a:t>
            </a:r>
          </a:p>
        </p:txBody>
      </p:sp>
    </p:spTree>
    <p:extLst>
      <p:ext uri="{BB962C8B-B14F-4D97-AF65-F5344CB8AC3E}">
        <p14:creationId xmlns:p14="http://schemas.microsoft.com/office/powerpoint/2010/main" val="6722422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7" name="Rectangle 15"/>
          <p:cNvSpPr>
            <a:spLocks noChangeArrowheads="1"/>
          </p:cNvSpPr>
          <p:nvPr/>
        </p:nvSpPr>
        <p:spPr bwMode="auto">
          <a:xfrm>
            <a:off x="4425950" y="5965825"/>
            <a:ext cx="989013" cy="623888"/>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b="1">
              <a:solidFill>
                <a:srgbClr val="000000"/>
              </a:solidFill>
            </a:endParaRPr>
          </a:p>
        </p:txBody>
      </p:sp>
      <p:sp>
        <p:nvSpPr>
          <p:cNvPr id="84995" name="Rectangle 3"/>
          <p:cNvSpPr>
            <a:spLocks noChangeArrowheads="1"/>
          </p:cNvSpPr>
          <p:nvPr/>
        </p:nvSpPr>
        <p:spPr bwMode="auto">
          <a:xfrm>
            <a:off x="5518150" y="846138"/>
            <a:ext cx="33702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endParaRPr lang="en-US" sz="2800" dirty="0">
              <a:solidFill>
                <a:srgbClr val="808080"/>
              </a:solidFill>
            </a:endParaRPr>
          </a:p>
        </p:txBody>
      </p:sp>
      <p:sp>
        <p:nvSpPr>
          <p:cNvPr id="84998" name="Rectangle 6"/>
          <p:cNvSpPr>
            <a:spLocks noChangeArrowheads="1"/>
          </p:cNvSpPr>
          <p:nvPr/>
        </p:nvSpPr>
        <p:spPr bwMode="auto">
          <a:xfrm>
            <a:off x="198438" y="209550"/>
            <a:ext cx="86598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US" sz="2800" u="sng">
                <a:solidFill>
                  <a:srgbClr val="FF0000"/>
                </a:solidFill>
              </a:rPr>
              <a:t>Finding an Empirical Formula from Experimental Data</a:t>
            </a:r>
          </a:p>
        </p:txBody>
      </p:sp>
      <p:sp>
        <p:nvSpPr>
          <p:cNvPr id="84999" name="Rectangle 7"/>
          <p:cNvSpPr>
            <a:spLocks noChangeArrowheads="1"/>
          </p:cNvSpPr>
          <p:nvPr/>
        </p:nvSpPr>
        <p:spPr bwMode="auto">
          <a:xfrm>
            <a:off x="265113" y="804863"/>
            <a:ext cx="52689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sz="2800">
                <a:solidFill>
                  <a:srgbClr val="FF0000"/>
                </a:solidFill>
              </a:rPr>
              <a:t>1. Find # of g of each element.</a:t>
            </a:r>
          </a:p>
        </p:txBody>
      </p:sp>
      <p:sp>
        <p:nvSpPr>
          <p:cNvPr id="85000" name="Rectangle 8"/>
          <p:cNvSpPr>
            <a:spLocks noChangeArrowheads="1"/>
          </p:cNvSpPr>
          <p:nvPr/>
        </p:nvSpPr>
        <p:spPr bwMode="auto">
          <a:xfrm>
            <a:off x="284163" y="1312863"/>
            <a:ext cx="44370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sz="2800">
                <a:solidFill>
                  <a:srgbClr val="FF0000"/>
                </a:solidFill>
              </a:rPr>
              <a:t>2. Convert each g to mol.</a:t>
            </a:r>
          </a:p>
        </p:txBody>
      </p:sp>
      <p:sp>
        <p:nvSpPr>
          <p:cNvPr id="85001" name="Rectangle 9"/>
          <p:cNvSpPr>
            <a:spLocks noChangeArrowheads="1"/>
          </p:cNvSpPr>
          <p:nvPr/>
        </p:nvSpPr>
        <p:spPr bwMode="auto">
          <a:xfrm>
            <a:off x="287338" y="1835150"/>
            <a:ext cx="8494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sz="2800" dirty="0">
                <a:solidFill>
                  <a:srgbClr val="FF0000"/>
                </a:solidFill>
              </a:rPr>
              <a:t>3. Divide each “# of </a:t>
            </a:r>
            <a:r>
              <a:rPr lang="en-US" sz="2800" dirty="0" err="1">
                <a:solidFill>
                  <a:srgbClr val="FF0000"/>
                </a:solidFill>
              </a:rPr>
              <a:t>mol</a:t>
            </a:r>
            <a:r>
              <a:rPr lang="en-US" sz="2800" dirty="0">
                <a:solidFill>
                  <a:srgbClr val="FF0000"/>
                </a:solidFill>
              </a:rPr>
              <a:t>” by the smallest “# of mol.”</a:t>
            </a:r>
          </a:p>
        </p:txBody>
      </p:sp>
      <p:sp>
        <p:nvSpPr>
          <p:cNvPr id="85002" name="Rectangle 10"/>
          <p:cNvSpPr>
            <a:spLocks noChangeArrowheads="1"/>
          </p:cNvSpPr>
          <p:nvPr/>
        </p:nvSpPr>
        <p:spPr bwMode="auto">
          <a:xfrm>
            <a:off x="288925" y="2326809"/>
            <a:ext cx="68627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sz="2800" dirty="0">
                <a:solidFill>
                  <a:srgbClr val="FF0000"/>
                </a:solidFill>
              </a:rPr>
              <a:t>4. </a:t>
            </a:r>
            <a:r>
              <a:rPr lang="en-US" sz="2800" dirty="0" smtClean="0">
                <a:solidFill>
                  <a:srgbClr val="FF0000"/>
                </a:solidFill>
              </a:rPr>
              <a:t>Use whole number </a:t>
            </a:r>
            <a:r>
              <a:rPr lang="en-US" sz="2800" dirty="0">
                <a:solidFill>
                  <a:srgbClr val="FF0000"/>
                </a:solidFill>
              </a:rPr>
              <a:t>ratio to find formula.</a:t>
            </a:r>
          </a:p>
        </p:txBody>
      </p:sp>
      <p:sp>
        <p:nvSpPr>
          <p:cNvPr id="85003" name="Rectangle 11"/>
          <p:cNvSpPr>
            <a:spLocks noChangeArrowheads="1"/>
          </p:cNvSpPr>
          <p:nvPr/>
        </p:nvSpPr>
        <p:spPr bwMode="auto">
          <a:xfrm>
            <a:off x="469900" y="2870200"/>
            <a:ext cx="80629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sz="2800">
                <a:solidFill>
                  <a:srgbClr val="FF0000"/>
                </a:solidFill>
              </a:rPr>
              <a:t>A compound is 45.5% yttrium and 54.5% chlorine.</a:t>
            </a:r>
          </a:p>
          <a:p>
            <a:pPr fontAlgn="base">
              <a:spcBef>
                <a:spcPct val="0"/>
              </a:spcBef>
              <a:spcAft>
                <a:spcPct val="0"/>
              </a:spcAft>
            </a:pPr>
            <a:r>
              <a:rPr lang="en-US" sz="2800">
                <a:solidFill>
                  <a:srgbClr val="FF0000"/>
                </a:solidFill>
              </a:rPr>
              <a:t>Find its empirical formula.</a:t>
            </a:r>
            <a:r>
              <a:rPr lang="en-US" sz="2800" b="1">
                <a:solidFill>
                  <a:srgbClr val="FF0000"/>
                </a:solidFill>
              </a:rPr>
              <a:t> </a:t>
            </a:r>
          </a:p>
        </p:txBody>
      </p:sp>
      <p:sp>
        <p:nvSpPr>
          <p:cNvPr id="85006" name="Rectangle 14"/>
          <p:cNvSpPr>
            <a:spLocks noChangeArrowheads="1"/>
          </p:cNvSpPr>
          <p:nvPr/>
        </p:nvSpPr>
        <p:spPr bwMode="auto">
          <a:xfrm>
            <a:off x="4481513" y="6029325"/>
            <a:ext cx="99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sz="2800">
                <a:solidFill>
                  <a:srgbClr val="000000"/>
                </a:solidFill>
              </a:rPr>
              <a:t>YCl</a:t>
            </a:r>
            <a:r>
              <a:rPr lang="en-US" sz="2800" baseline="-25000">
                <a:solidFill>
                  <a:srgbClr val="000000"/>
                </a:solidFill>
              </a:rPr>
              <a:t>3</a:t>
            </a:r>
            <a:r>
              <a:rPr lang="en-US" sz="2800" b="1">
                <a:solidFill>
                  <a:srgbClr val="000000"/>
                </a:solidFill>
              </a:rPr>
              <a:t> </a:t>
            </a:r>
          </a:p>
        </p:txBody>
      </p:sp>
      <p:graphicFrame>
        <p:nvGraphicFramePr>
          <p:cNvPr id="85008" name="Object 16"/>
          <p:cNvGraphicFramePr>
            <a:graphicFrameLocks noChangeAspect="1"/>
          </p:cNvGraphicFramePr>
          <p:nvPr/>
        </p:nvGraphicFramePr>
        <p:xfrm>
          <a:off x="658813" y="4197350"/>
          <a:ext cx="1333500" cy="406400"/>
        </p:xfrm>
        <a:graphic>
          <a:graphicData uri="http://schemas.openxmlformats.org/presentationml/2006/ole">
            <mc:AlternateContent xmlns:mc="http://schemas.openxmlformats.org/markup-compatibility/2006">
              <mc:Choice xmlns:v="urn:schemas-microsoft-com:vml" Requires="v">
                <p:oleObj spid="_x0000_s4098" name="Equation" r:id="rId3" imgW="1333440" imgH="406080" progId="Equation.3">
                  <p:embed/>
                </p:oleObj>
              </mc:Choice>
              <mc:Fallback>
                <p:oleObj name="Equation" r:id="rId3" imgW="1333440" imgH="406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3" y="4197350"/>
                        <a:ext cx="13335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012" name="Object 20"/>
          <p:cNvGraphicFramePr>
            <a:graphicFrameLocks noChangeAspect="1"/>
          </p:cNvGraphicFramePr>
          <p:nvPr/>
        </p:nvGraphicFramePr>
        <p:xfrm>
          <a:off x="2105025" y="3895725"/>
          <a:ext cx="1676400" cy="965200"/>
        </p:xfrm>
        <a:graphic>
          <a:graphicData uri="http://schemas.openxmlformats.org/presentationml/2006/ole">
            <mc:AlternateContent xmlns:mc="http://schemas.openxmlformats.org/markup-compatibility/2006">
              <mc:Choice xmlns:v="urn:schemas-microsoft-com:vml" Requires="v">
                <p:oleObj spid="_x0000_s4099" name="Equation" r:id="rId5" imgW="1676160" imgH="965160" progId="Equation.3">
                  <p:embed/>
                </p:oleObj>
              </mc:Choice>
              <mc:Fallback>
                <p:oleObj name="Equation" r:id="rId5" imgW="1676160" imgH="9651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5025" y="3895725"/>
                        <a:ext cx="16764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013" name="Object 21"/>
          <p:cNvGraphicFramePr>
            <a:graphicFrameLocks noChangeAspect="1"/>
          </p:cNvGraphicFramePr>
          <p:nvPr/>
        </p:nvGraphicFramePr>
        <p:xfrm>
          <a:off x="3889375" y="4200525"/>
          <a:ext cx="2173288" cy="330200"/>
        </p:xfrm>
        <a:graphic>
          <a:graphicData uri="http://schemas.openxmlformats.org/presentationml/2006/ole">
            <mc:AlternateContent xmlns:mc="http://schemas.openxmlformats.org/markup-compatibility/2006">
              <mc:Choice xmlns:v="urn:schemas-microsoft-com:vml" Requires="v">
                <p:oleObj spid="_x0000_s4100" name="Equation" r:id="rId7" imgW="2171520" imgH="330120" progId="Equation.3">
                  <p:embed/>
                </p:oleObj>
              </mc:Choice>
              <mc:Fallback>
                <p:oleObj name="Equation" r:id="rId7" imgW="2171520" imgH="3301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9375" y="4200525"/>
                        <a:ext cx="2173288"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014" name="Object 22"/>
          <p:cNvGraphicFramePr>
            <a:graphicFrameLocks noChangeAspect="1"/>
          </p:cNvGraphicFramePr>
          <p:nvPr/>
        </p:nvGraphicFramePr>
        <p:xfrm>
          <a:off x="6208713" y="4192588"/>
          <a:ext cx="1295400" cy="330200"/>
        </p:xfrm>
        <a:graphic>
          <a:graphicData uri="http://schemas.openxmlformats.org/presentationml/2006/ole">
            <mc:AlternateContent xmlns:mc="http://schemas.openxmlformats.org/markup-compatibility/2006">
              <mc:Choice xmlns:v="urn:schemas-microsoft-com:vml" Requires="v">
                <p:oleObj spid="_x0000_s4101" name="Equation" r:id="rId9" imgW="1295280" imgH="330120" progId="Equation.3">
                  <p:embed/>
                </p:oleObj>
              </mc:Choice>
              <mc:Fallback>
                <p:oleObj name="Equation" r:id="rId9" imgW="1295280" imgH="33012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08713" y="4192588"/>
                        <a:ext cx="12954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015" name="Object 23"/>
          <p:cNvGraphicFramePr>
            <a:graphicFrameLocks noChangeAspect="1"/>
          </p:cNvGraphicFramePr>
          <p:nvPr/>
        </p:nvGraphicFramePr>
        <p:xfrm>
          <a:off x="7669213" y="4178300"/>
          <a:ext cx="674687" cy="330200"/>
        </p:xfrm>
        <a:graphic>
          <a:graphicData uri="http://schemas.openxmlformats.org/presentationml/2006/ole">
            <mc:AlternateContent xmlns:mc="http://schemas.openxmlformats.org/markup-compatibility/2006">
              <mc:Choice xmlns:v="urn:schemas-microsoft-com:vml" Requires="v">
                <p:oleObj spid="_x0000_s4102" name="Equation" r:id="rId11" imgW="672840" imgH="330120" progId="Equation.3">
                  <p:embed/>
                </p:oleObj>
              </mc:Choice>
              <mc:Fallback>
                <p:oleObj name="Equation" r:id="rId11" imgW="672840" imgH="33012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69213" y="4178300"/>
                        <a:ext cx="674687"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016" name="Object 24"/>
          <p:cNvGraphicFramePr>
            <a:graphicFrameLocks noChangeAspect="1"/>
          </p:cNvGraphicFramePr>
          <p:nvPr/>
        </p:nvGraphicFramePr>
        <p:xfrm>
          <a:off x="627063" y="5365750"/>
          <a:ext cx="1384300" cy="406400"/>
        </p:xfrm>
        <a:graphic>
          <a:graphicData uri="http://schemas.openxmlformats.org/presentationml/2006/ole">
            <mc:AlternateContent xmlns:mc="http://schemas.openxmlformats.org/markup-compatibility/2006">
              <mc:Choice xmlns:v="urn:schemas-microsoft-com:vml" Requires="v">
                <p:oleObj spid="_x0000_s4103" name="Equation" r:id="rId13" imgW="1384200" imgH="406080" progId="Equation.3">
                  <p:embed/>
                </p:oleObj>
              </mc:Choice>
              <mc:Fallback>
                <p:oleObj name="Equation" r:id="rId13" imgW="1384200" imgH="4060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7063" y="5365750"/>
                        <a:ext cx="13843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017" name="Object 25"/>
          <p:cNvGraphicFramePr>
            <a:graphicFrameLocks noChangeAspect="1"/>
          </p:cNvGraphicFramePr>
          <p:nvPr/>
        </p:nvGraphicFramePr>
        <p:xfrm>
          <a:off x="2095500" y="5064125"/>
          <a:ext cx="1739900" cy="965200"/>
        </p:xfrm>
        <a:graphic>
          <a:graphicData uri="http://schemas.openxmlformats.org/presentationml/2006/ole">
            <mc:AlternateContent xmlns:mc="http://schemas.openxmlformats.org/markup-compatibility/2006">
              <mc:Choice xmlns:v="urn:schemas-microsoft-com:vml" Requires="v">
                <p:oleObj spid="_x0000_s4104" name="Equation" r:id="rId15" imgW="1739880" imgH="965160" progId="Equation.3">
                  <p:embed/>
                </p:oleObj>
              </mc:Choice>
              <mc:Fallback>
                <p:oleObj name="Equation" r:id="rId15" imgW="1739880" imgH="96516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95500" y="5064125"/>
                        <a:ext cx="17399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018" name="Object 26"/>
          <p:cNvGraphicFramePr>
            <a:graphicFrameLocks noChangeAspect="1"/>
          </p:cNvGraphicFramePr>
          <p:nvPr/>
        </p:nvGraphicFramePr>
        <p:xfrm>
          <a:off x="3892550" y="5368925"/>
          <a:ext cx="2211388" cy="330200"/>
        </p:xfrm>
        <a:graphic>
          <a:graphicData uri="http://schemas.openxmlformats.org/presentationml/2006/ole">
            <mc:AlternateContent xmlns:mc="http://schemas.openxmlformats.org/markup-compatibility/2006">
              <mc:Choice xmlns:v="urn:schemas-microsoft-com:vml" Requires="v">
                <p:oleObj spid="_x0000_s4105" name="Equation" r:id="rId17" imgW="2209680" imgH="330120" progId="Equation.3">
                  <p:embed/>
                </p:oleObj>
              </mc:Choice>
              <mc:Fallback>
                <p:oleObj name="Equation" r:id="rId17" imgW="2209680" imgH="33012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92550" y="5368925"/>
                        <a:ext cx="2211388"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019" name="Object 27"/>
          <p:cNvGraphicFramePr>
            <a:graphicFrameLocks noChangeAspect="1"/>
          </p:cNvGraphicFramePr>
          <p:nvPr/>
        </p:nvGraphicFramePr>
        <p:xfrm>
          <a:off x="6230938" y="5360988"/>
          <a:ext cx="1295400" cy="330200"/>
        </p:xfrm>
        <a:graphic>
          <a:graphicData uri="http://schemas.openxmlformats.org/presentationml/2006/ole">
            <mc:AlternateContent xmlns:mc="http://schemas.openxmlformats.org/markup-compatibility/2006">
              <mc:Choice xmlns:v="urn:schemas-microsoft-com:vml" Requires="v">
                <p:oleObj spid="_x0000_s4106" name="Equation" r:id="rId19" imgW="1295280" imgH="330120" progId="Equation.3">
                  <p:embed/>
                </p:oleObj>
              </mc:Choice>
              <mc:Fallback>
                <p:oleObj name="Equation" r:id="rId19" imgW="1295280" imgH="33012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30938" y="5360988"/>
                        <a:ext cx="12954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020" name="Object 28"/>
          <p:cNvGraphicFramePr>
            <a:graphicFrameLocks noChangeAspect="1"/>
          </p:cNvGraphicFramePr>
          <p:nvPr/>
        </p:nvGraphicFramePr>
        <p:xfrm>
          <a:off x="7653338" y="5346700"/>
          <a:ext cx="752475" cy="330200"/>
        </p:xfrm>
        <a:graphic>
          <a:graphicData uri="http://schemas.openxmlformats.org/presentationml/2006/ole">
            <mc:AlternateContent xmlns:mc="http://schemas.openxmlformats.org/markup-compatibility/2006">
              <mc:Choice xmlns:v="urn:schemas-microsoft-com:vml" Requires="v">
                <p:oleObj spid="_x0000_s4107" name="Equation" r:id="rId20" imgW="749160" imgH="330120" progId="Equation.3">
                  <p:embed/>
                </p:oleObj>
              </mc:Choice>
              <mc:Fallback>
                <p:oleObj name="Equation" r:id="rId20" imgW="749160" imgH="33012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653338" y="5346700"/>
                        <a:ext cx="752475"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5021" name="Line 29"/>
          <p:cNvSpPr>
            <a:spLocks noChangeShapeType="1"/>
          </p:cNvSpPr>
          <p:nvPr/>
        </p:nvSpPr>
        <p:spPr bwMode="auto">
          <a:xfrm flipV="1">
            <a:off x="1508125" y="4194175"/>
            <a:ext cx="363538" cy="36353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a:solidFill>
                <a:srgbClr val="000000"/>
              </a:solidFill>
            </a:endParaRPr>
          </a:p>
        </p:txBody>
      </p:sp>
      <p:sp>
        <p:nvSpPr>
          <p:cNvPr id="85022" name="Line 30"/>
          <p:cNvSpPr>
            <a:spLocks noChangeShapeType="1"/>
          </p:cNvSpPr>
          <p:nvPr/>
        </p:nvSpPr>
        <p:spPr bwMode="auto">
          <a:xfrm flipV="1">
            <a:off x="3121025" y="4470400"/>
            <a:ext cx="363538" cy="36353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a:solidFill>
                <a:srgbClr val="000000"/>
              </a:solidFill>
            </a:endParaRPr>
          </a:p>
        </p:txBody>
      </p:sp>
      <p:sp>
        <p:nvSpPr>
          <p:cNvPr id="85023" name="Line 31"/>
          <p:cNvSpPr>
            <a:spLocks noChangeShapeType="1"/>
          </p:cNvSpPr>
          <p:nvPr/>
        </p:nvSpPr>
        <p:spPr bwMode="auto">
          <a:xfrm flipV="1">
            <a:off x="1508125" y="5370513"/>
            <a:ext cx="363538" cy="363537"/>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a:solidFill>
                <a:srgbClr val="000000"/>
              </a:solidFill>
            </a:endParaRPr>
          </a:p>
        </p:txBody>
      </p:sp>
      <p:sp>
        <p:nvSpPr>
          <p:cNvPr id="85024" name="Line 32"/>
          <p:cNvSpPr>
            <a:spLocks noChangeShapeType="1"/>
          </p:cNvSpPr>
          <p:nvPr/>
        </p:nvSpPr>
        <p:spPr bwMode="auto">
          <a:xfrm flipV="1">
            <a:off x="3162300" y="5645150"/>
            <a:ext cx="363538" cy="36353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a:solidFill>
                <a:srgbClr val="000000"/>
              </a:solidFill>
            </a:endParaRPr>
          </a:p>
        </p:txBody>
      </p:sp>
    </p:spTree>
    <p:extLst>
      <p:ext uri="{BB962C8B-B14F-4D97-AF65-F5344CB8AC3E}">
        <p14:creationId xmlns:p14="http://schemas.microsoft.com/office/powerpoint/2010/main" val="800818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4999"/>
                                        </p:tgtEl>
                                        <p:attrNameLst>
                                          <p:attrName>style.visibility</p:attrName>
                                        </p:attrNameLst>
                                      </p:cBhvr>
                                      <p:to>
                                        <p:strVal val="visible"/>
                                      </p:to>
                                    </p:set>
                                    <p:anim from="(-#ppt_w/2)" to="(#ppt_x)" calcmode="lin" valueType="num">
                                      <p:cBhvr>
                                        <p:cTn id="7" dur="600" fill="hold">
                                          <p:stCondLst>
                                            <p:cond delay="0"/>
                                          </p:stCondLst>
                                        </p:cTn>
                                        <p:tgtEl>
                                          <p:spTgt spid="84999"/>
                                        </p:tgtEl>
                                        <p:attrNameLst>
                                          <p:attrName>ppt_x</p:attrName>
                                        </p:attrNameLst>
                                      </p:cBhvr>
                                    </p:anim>
                                    <p:anim from="0" to="-1.0" calcmode="lin" valueType="num">
                                      <p:cBhvr>
                                        <p:cTn id="8" dur="200" decel="50000" autoRev="1" fill="hold">
                                          <p:stCondLst>
                                            <p:cond delay="600"/>
                                          </p:stCondLst>
                                        </p:cTn>
                                        <p:tgtEl>
                                          <p:spTgt spid="84999"/>
                                        </p:tgtEl>
                                        <p:attrNameLst>
                                          <p:attrName>xshear</p:attrName>
                                        </p:attrNameLst>
                                      </p:cBhvr>
                                    </p:anim>
                                    <p:animScale>
                                      <p:cBhvr>
                                        <p:cTn id="9" dur="200" decel="100000" autoRev="1" fill="hold">
                                          <p:stCondLst>
                                            <p:cond delay="600"/>
                                          </p:stCondLst>
                                        </p:cTn>
                                        <p:tgtEl>
                                          <p:spTgt spid="84999"/>
                                        </p:tgtEl>
                                      </p:cBhvr>
                                      <p:from x="100000" y="100000"/>
                                      <p:to x="80000" y="100000"/>
                                    </p:animScale>
                                    <p:anim by="(#ppt_h/3+#ppt_w*0.1)" calcmode="lin" valueType="num">
                                      <p:cBhvr additive="sum">
                                        <p:cTn id="10" dur="200" decel="100000" autoRev="1" fill="hold">
                                          <p:stCondLst>
                                            <p:cond delay="600"/>
                                          </p:stCondLst>
                                        </p:cTn>
                                        <p:tgtEl>
                                          <p:spTgt spid="84999"/>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85000"/>
                                        </p:tgtEl>
                                        <p:attrNameLst>
                                          <p:attrName>style.visibility</p:attrName>
                                        </p:attrNameLst>
                                      </p:cBhvr>
                                      <p:to>
                                        <p:strVal val="visible"/>
                                      </p:to>
                                    </p:set>
                                    <p:anim from="(-#ppt_w/2)" to="(#ppt_x)" calcmode="lin" valueType="num">
                                      <p:cBhvr>
                                        <p:cTn id="15" dur="600" fill="hold">
                                          <p:stCondLst>
                                            <p:cond delay="0"/>
                                          </p:stCondLst>
                                        </p:cTn>
                                        <p:tgtEl>
                                          <p:spTgt spid="85000"/>
                                        </p:tgtEl>
                                        <p:attrNameLst>
                                          <p:attrName>ppt_x</p:attrName>
                                        </p:attrNameLst>
                                      </p:cBhvr>
                                    </p:anim>
                                    <p:anim from="0" to="-1.0" calcmode="lin" valueType="num">
                                      <p:cBhvr>
                                        <p:cTn id="16" dur="200" decel="50000" autoRev="1" fill="hold">
                                          <p:stCondLst>
                                            <p:cond delay="600"/>
                                          </p:stCondLst>
                                        </p:cTn>
                                        <p:tgtEl>
                                          <p:spTgt spid="85000"/>
                                        </p:tgtEl>
                                        <p:attrNameLst>
                                          <p:attrName>xshear</p:attrName>
                                        </p:attrNameLst>
                                      </p:cBhvr>
                                    </p:anim>
                                    <p:animScale>
                                      <p:cBhvr>
                                        <p:cTn id="17" dur="200" decel="100000" autoRev="1" fill="hold">
                                          <p:stCondLst>
                                            <p:cond delay="600"/>
                                          </p:stCondLst>
                                        </p:cTn>
                                        <p:tgtEl>
                                          <p:spTgt spid="85000"/>
                                        </p:tgtEl>
                                      </p:cBhvr>
                                      <p:from x="100000" y="100000"/>
                                      <p:to x="80000" y="100000"/>
                                    </p:animScale>
                                    <p:anim by="(#ppt_h/3+#ppt_w*0.1)" calcmode="lin" valueType="num">
                                      <p:cBhvr additive="sum">
                                        <p:cTn id="18" dur="200" decel="100000" autoRev="1" fill="hold">
                                          <p:stCondLst>
                                            <p:cond delay="600"/>
                                          </p:stCondLst>
                                        </p:cTn>
                                        <p:tgtEl>
                                          <p:spTgt spid="85000"/>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85001"/>
                                        </p:tgtEl>
                                        <p:attrNameLst>
                                          <p:attrName>style.visibility</p:attrName>
                                        </p:attrNameLst>
                                      </p:cBhvr>
                                      <p:to>
                                        <p:strVal val="visible"/>
                                      </p:to>
                                    </p:set>
                                    <p:anim from="(-#ppt_w/2)" to="(#ppt_x)" calcmode="lin" valueType="num">
                                      <p:cBhvr>
                                        <p:cTn id="23" dur="600" fill="hold">
                                          <p:stCondLst>
                                            <p:cond delay="0"/>
                                          </p:stCondLst>
                                        </p:cTn>
                                        <p:tgtEl>
                                          <p:spTgt spid="85001"/>
                                        </p:tgtEl>
                                        <p:attrNameLst>
                                          <p:attrName>ppt_x</p:attrName>
                                        </p:attrNameLst>
                                      </p:cBhvr>
                                    </p:anim>
                                    <p:anim from="0" to="-1.0" calcmode="lin" valueType="num">
                                      <p:cBhvr>
                                        <p:cTn id="24" dur="200" decel="50000" autoRev="1" fill="hold">
                                          <p:stCondLst>
                                            <p:cond delay="600"/>
                                          </p:stCondLst>
                                        </p:cTn>
                                        <p:tgtEl>
                                          <p:spTgt spid="85001"/>
                                        </p:tgtEl>
                                        <p:attrNameLst>
                                          <p:attrName>xshear</p:attrName>
                                        </p:attrNameLst>
                                      </p:cBhvr>
                                    </p:anim>
                                    <p:animScale>
                                      <p:cBhvr>
                                        <p:cTn id="25" dur="200" decel="100000" autoRev="1" fill="hold">
                                          <p:stCondLst>
                                            <p:cond delay="600"/>
                                          </p:stCondLst>
                                        </p:cTn>
                                        <p:tgtEl>
                                          <p:spTgt spid="85001"/>
                                        </p:tgtEl>
                                      </p:cBhvr>
                                      <p:from x="100000" y="100000"/>
                                      <p:to x="80000" y="100000"/>
                                    </p:animScale>
                                    <p:anim by="(#ppt_h/3+#ppt_w*0.1)" calcmode="lin" valueType="num">
                                      <p:cBhvr additive="sum">
                                        <p:cTn id="26" dur="200" decel="100000" autoRev="1" fill="hold">
                                          <p:stCondLst>
                                            <p:cond delay="600"/>
                                          </p:stCondLst>
                                        </p:cTn>
                                        <p:tgtEl>
                                          <p:spTgt spid="85001"/>
                                        </p:tgtEl>
                                        <p:attrNameLst>
                                          <p:attrName>ppt_x</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85002"/>
                                        </p:tgtEl>
                                        <p:attrNameLst>
                                          <p:attrName>style.visibility</p:attrName>
                                        </p:attrNameLst>
                                      </p:cBhvr>
                                      <p:to>
                                        <p:strVal val="visible"/>
                                      </p:to>
                                    </p:set>
                                    <p:anim from="(-#ppt_w/2)" to="(#ppt_x)" calcmode="lin" valueType="num">
                                      <p:cBhvr>
                                        <p:cTn id="31" dur="600" fill="hold">
                                          <p:stCondLst>
                                            <p:cond delay="0"/>
                                          </p:stCondLst>
                                        </p:cTn>
                                        <p:tgtEl>
                                          <p:spTgt spid="85002"/>
                                        </p:tgtEl>
                                        <p:attrNameLst>
                                          <p:attrName>ppt_x</p:attrName>
                                        </p:attrNameLst>
                                      </p:cBhvr>
                                    </p:anim>
                                    <p:anim from="0" to="-1.0" calcmode="lin" valueType="num">
                                      <p:cBhvr>
                                        <p:cTn id="32" dur="200" decel="50000" autoRev="1" fill="hold">
                                          <p:stCondLst>
                                            <p:cond delay="600"/>
                                          </p:stCondLst>
                                        </p:cTn>
                                        <p:tgtEl>
                                          <p:spTgt spid="85002"/>
                                        </p:tgtEl>
                                        <p:attrNameLst>
                                          <p:attrName>xshear</p:attrName>
                                        </p:attrNameLst>
                                      </p:cBhvr>
                                    </p:anim>
                                    <p:animScale>
                                      <p:cBhvr>
                                        <p:cTn id="33" dur="200" decel="100000" autoRev="1" fill="hold">
                                          <p:stCondLst>
                                            <p:cond delay="600"/>
                                          </p:stCondLst>
                                        </p:cTn>
                                        <p:tgtEl>
                                          <p:spTgt spid="85002"/>
                                        </p:tgtEl>
                                      </p:cBhvr>
                                      <p:from x="100000" y="100000"/>
                                      <p:to x="80000" y="100000"/>
                                    </p:animScale>
                                    <p:anim by="(#ppt_h/3+#ppt_w*0.1)" calcmode="lin" valueType="num">
                                      <p:cBhvr additive="sum">
                                        <p:cTn id="34" dur="200" decel="100000" autoRev="1" fill="hold">
                                          <p:stCondLst>
                                            <p:cond delay="600"/>
                                          </p:stCondLst>
                                        </p:cTn>
                                        <p:tgtEl>
                                          <p:spTgt spid="85002"/>
                                        </p:tgtEl>
                                        <p:attrNameLst>
                                          <p:attrName>ppt_x</p:attrName>
                                        </p:attrNameLst>
                                      </p:cBhvr>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56" presetClass="entr" presetSubtype="0" fill="hold" grpId="0" nodeType="clickEffect" nodePh="1">
                                  <p:stCondLst>
                                    <p:cond delay="0"/>
                                  </p:stCondLst>
                                  <p:endCondLst>
                                    <p:cond evt="begin" delay="0">
                                      <p:tn val="37"/>
                                    </p:cond>
                                  </p:endCondLst>
                                  <p:iterate type="lt">
                                    <p:tmPct val="10000"/>
                                  </p:iterate>
                                  <p:childTnLst>
                                    <p:set>
                                      <p:cBhvr>
                                        <p:cTn id="38" dur="1" fill="hold">
                                          <p:stCondLst>
                                            <p:cond delay="0"/>
                                          </p:stCondLst>
                                        </p:cTn>
                                        <p:tgtEl>
                                          <p:spTgt spid="84995"/>
                                        </p:tgtEl>
                                        <p:attrNameLst>
                                          <p:attrName>style.visibility</p:attrName>
                                        </p:attrNameLst>
                                      </p:cBhvr>
                                      <p:to>
                                        <p:strVal val="visible"/>
                                      </p:to>
                                    </p:set>
                                    <p:anim by="(-#ppt_w*2)" calcmode="lin" valueType="num">
                                      <p:cBhvr rctx="PPT">
                                        <p:cTn id="39" dur="500" autoRev="1" fill="hold">
                                          <p:stCondLst>
                                            <p:cond delay="0"/>
                                          </p:stCondLst>
                                        </p:cTn>
                                        <p:tgtEl>
                                          <p:spTgt spid="84995"/>
                                        </p:tgtEl>
                                        <p:attrNameLst>
                                          <p:attrName>ppt_w</p:attrName>
                                        </p:attrNameLst>
                                      </p:cBhvr>
                                    </p:anim>
                                    <p:anim by="(#ppt_w*0.50)" calcmode="lin" valueType="num">
                                      <p:cBhvr>
                                        <p:cTn id="40" dur="500" decel="50000" autoRev="1" fill="hold">
                                          <p:stCondLst>
                                            <p:cond delay="0"/>
                                          </p:stCondLst>
                                        </p:cTn>
                                        <p:tgtEl>
                                          <p:spTgt spid="84995"/>
                                        </p:tgtEl>
                                        <p:attrNameLst>
                                          <p:attrName>ppt_x</p:attrName>
                                        </p:attrNameLst>
                                      </p:cBhvr>
                                    </p:anim>
                                    <p:anim from="(-#ppt_h/2)" to="(#ppt_y)" calcmode="lin" valueType="num">
                                      <p:cBhvr>
                                        <p:cTn id="41" dur="1000" fill="hold">
                                          <p:stCondLst>
                                            <p:cond delay="0"/>
                                          </p:stCondLst>
                                        </p:cTn>
                                        <p:tgtEl>
                                          <p:spTgt spid="84995"/>
                                        </p:tgtEl>
                                        <p:attrNameLst>
                                          <p:attrName>ppt_y</p:attrName>
                                        </p:attrNameLst>
                                      </p:cBhvr>
                                    </p:anim>
                                    <p:animRot by="21600000">
                                      <p:cBhvr>
                                        <p:cTn id="42" dur="1000" fill="hold">
                                          <p:stCondLst>
                                            <p:cond delay="0"/>
                                          </p:stCondLst>
                                        </p:cTn>
                                        <p:tgtEl>
                                          <p:spTgt spid="84995"/>
                                        </p:tgtEl>
                                        <p:attrNameLst>
                                          <p:attrName>r</p:attrName>
                                        </p:attrNameLst>
                                      </p:cBhvr>
                                    </p:animRot>
                                  </p:childTnLst>
                                </p:cTn>
                              </p:par>
                            </p:childTnLst>
                          </p:cTn>
                        </p:par>
                      </p:childTnLst>
                    </p:cTn>
                  </p:par>
                  <p:par>
                    <p:cTn id="43" fill="hold" nodeType="clickPar">
                      <p:stCondLst>
                        <p:cond delay="indefinite"/>
                      </p:stCondLst>
                      <p:childTnLst>
                        <p:par>
                          <p:cTn id="44" fill="hold" nodeType="withGroup">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85003"/>
                                        </p:tgtEl>
                                        <p:attrNameLst>
                                          <p:attrName>style.visibility</p:attrName>
                                        </p:attrNameLst>
                                      </p:cBhvr>
                                      <p:to>
                                        <p:strVal val="visible"/>
                                      </p:to>
                                    </p:set>
                                    <p:anim calcmode="discrete" valueType="clr">
                                      <p:cBhvr override="childStyle">
                                        <p:cTn id="47" dur="80"/>
                                        <p:tgtEl>
                                          <p:spTgt spid="85003"/>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85003"/>
                                        </p:tgtEl>
                                        <p:attrNameLst>
                                          <p:attrName>fillcolor</p:attrName>
                                        </p:attrNameLst>
                                      </p:cBhvr>
                                      <p:tavLst>
                                        <p:tav tm="0">
                                          <p:val>
                                            <p:clrVal>
                                              <a:schemeClr val="accent2"/>
                                            </p:clrVal>
                                          </p:val>
                                        </p:tav>
                                        <p:tav tm="50000">
                                          <p:val>
                                            <p:clrVal>
                                              <a:schemeClr val="hlink"/>
                                            </p:clrVal>
                                          </p:val>
                                        </p:tav>
                                      </p:tavLst>
                                    </p:anim>
                                    <p:set>
                                      <p:cBhvr>
                                        <p:cTn id="49" dur="80"/>
                                        <p:tgtEl>
                                          <p:spTgt spid="85003"/>
                                        </p:tgtEl>
                                        <p:attrNameLst>
                                          <p:attrName>fill.type</p:attrName>
                                        </p:attrNameLst>
                                      </p:cBhvr>
                                      <p:to>
                                        <p:strVal val="solid"/>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nodeType="clickEffect">
                                  <p:stCondLst>
                                    <p:cond delay="0"/>
                                  </p:stCondLst>
                                  <p:childTnLst>
                                    <p:set>
                                      <p:cBhvr>
                                        <p:cTn id="53" dur="1" fill="hold">
                                          <p:stCondLst>
                                            <p:cond delay="0"/>
                                          </p:stCondLst>
                                        </p:cTn>
                                        <p:tgtEl>
                                          <p:spTgt spid="85008"/>
                                        </p:tgtEl>
                                        <p:attrNameLst>
                                          <p:attrName>style.visibility</p:attrName>
                                        </p:attrNameLst>
                                      </p:cBhvr>
                                      <p:to>
                                        <p:strVal val="visible"/>
                                      </p:to>
                                    </p:set>
                                    <p:animEffect transition="in" filter="fade">
                                      <p:cBhvr>
                                        <p:cTn id="54" dur="2000"/>
                                        <p:tgtEl>
                                          <p:spTgt spid="8500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nodeType="clickEffect">
                                  <p:stCondLst>
                                    <p:cond delay="0"/>
                                  </p:stCondLst>
                                  <p:childTnLst>
                                    <p:set>
                                      <p:cBhvr>
                                        <p:cTn id="58" dur="1" fill="hold">
                                          <p:stCondLst>
                                            <p:cond delay="0"/>
                                          </p:stCondLst>
                                        </p:cTn>
                                        <p:tgtEl>
                                          <p:spTgt spid="85016"/>
                                        </p:tgtEl>
                                        <p:attrNameLst>
                                          <p:attrName>style.visibility</p:attrName>
                                        </p:attrNameLst>
                                      </p:cBhvr>
                                      <p:to>
                                        <p:strVal val="visible"/>
                                      </p:to>
                                    </p:set>
                                    <p:animEffect transition="in" filter="fade">
                                      <p:cBhvr>
                                        <p:cTn id="59" dur="2000"/>
                                        <p:tgtEl>
                                          <p:spTgt spid="8501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9" presetClass="entr" presetSubtype="0" fill="hold" nodeType="clickEffect">
                                  <p:stCondLst>
                                    <p:cond delay="0"/>
                                  </p:stCondLst>
                                  <p:childTnLst>
                                    <p:set>
                                      <p:cBhvr>
                                        <p:cTn id="63" dur="1" fill="hold">
                                          <p:stCondLst>
                                            <p:cond delay="0"/>
                                          </p:stCondLst>
                                        </p:cTn>
                                        <p:tgtEl>
                                          <p:spTgt spid="85012"/>
                                        </p:tgtEl>
                                        <p:attrNameLst>
                                          <p:attrName>style.visibility</p:attrName>
                                        </p:attrNameLst>
                                      </p:cBhvr>
                                      <p:to>
                                        <p:strVal val="visible"/>
                                      </p:to>
                                    </p:set>
                                    <p:anim calcmode="lin" valueType="num">
                                      <p:cBhvr>
                                        <p:cTn id="64" dur="1000" fill="hold"/>
                                        <p:tgtEl>
                                          <p:spTgt spid="85012"/>
                                        </p:tgtEl>
                                        <p:attrNameLst>
                                          <p:attrName>ppt_x</p:attrName>
                                        </p:attrNameLst>
                                      </p:cBhvr>
                                      <p:tavLst>
                                        <p:tav tm="0">
                                          <p:val>
                                            <p:strVal val="#ppt_x-.2"/>
                                          </p:val>
                                        </p:tav>
                                        <p:tav tm="100000">
                                          <p:val>
                                            <p:strVal val="#ppt_x"/>
                                          </p:val>
                                        </p:tav>
                                      </p:tavLst>
                                    </p:anim>
                                    <p:anim calcmode="lin" valueType="num">
                                      <p:cBhvr>
                                        <p:cTn id="65" dur="1000" fill="hold"/>
                                        <p:tgtEl>
                                          <p:spTgt spid="85012"/>
                                        </p:tgtEl>
                                        <p:attrNameLst>
                                          <p:attrName>ppt_y</p:attrName>
                                        </p:attrNameLst>
                                      </p:cBhvr>
                                      <p:tavLst>
                                        <p:tav tm="0">
                                          <p:val>
                                            <p:strVal val="#ppt_y"/>
                                          </p:val>
                                        </p:tav>
                                        <p:tav tm="100000">
                                          <p:val>
                                            <p:strVal val="#ppt_y"/>
                                          </p:val>
                                        </p:tav>
                                      </p:tavLst>
                                    </p:anim>
                                    <p:animEffect transition="in" filter="wipe(right)" prLst="gradientSize: 0.1">
                                      <p:cBhvr>
                                        <p:cTn id="66" dur="1000"/>
                                        <p:tgtEl>
                                          <p:spTgt spid="8501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85021"/>
                                        </p:tgtEl>
                                        <p:attrNameLst>
                                          <p:attrName>style.visibility</p:attrName>
                                        </p:attrNameLst>
                                      </p:cBhvr>
                                      <p:to>
                                        <p:strVal val="visible"/>
                                      </p:to>
                                    </p:set>
                                    <p:anim calcmode="lin" valueType="num">
                                      <p:cBhvr>
                                        <p:cTn id="71" dur="500" fill="hold"/>
                                        <p:tgtEl>
                                          <p:spTgt spid="85021"/>
                                        </p:tgtEl>
                                        <p:attrNameLst>
                                          <p:attrName>ppt_w</p:attrName>
                                        </p:attrNameLst>
                                      </p:cBhvr>
                                      <p:tavLst>
                                        <p:tav tm="0">
                                          <p:val>
                                            <p:fltVal val="0"/>
                                          </p:val>
                                        </p:tav>
                                        <p:tav tm="100000">
                                          <p:val>
                                            <p:strVal val="#ppt_w"/>
                                          </p:val>
                                        </p:tav>
                                      </p:tavLst>
                                    </p:anim>
                                    <p:anim calcmode="lin" valueType="num">
                                      <p:cBhvr>
                                        <p:cTn id="72" dur="500" fill="hold"/>
                                        <p:tgtEl>
                                          <p:spTgt spid="85021"/>
                                        </p:tgtEl>
                                        <p:attrNameLst>
                                          <p:attrName>ppt_h</p:attrName>
                                        </p:attrNameLst>
                                      </p:cBhvr>
                                      <p:tavLst>
                                        <p:tav tm="0">
                                          <p:val>
                                            <p:fltVal val="0"/>
                                          </p:val>
                                        </p:tav>
                                        <p:tav tm="100000">
                                          <p:val>
                                            <p:strVal val="#ppt_h"/>
                                          </p:val>
                                        </p:tav>
                                      </p:tavLst>
                                    </p:anim>
                                    <p:anim calcmode="lin" valueType="num">
                                      <p:cBhvr>
                                        <p:cTn id="73" dur="500" fill="hold"/>
                                        <p:tgtEl>
                                          <p:spTgt spid="85021"/>
                                        </p:tgtEl>
                                        <p:attrNameLst>
                                          <p:attrName>style.rotation</p:attrName>
                                        </p:attrNameLst>
                                      </p:cBhvr>
                                      <p:tavLst>
                                        <p:tav tm="0">
                                          <p:val>
                                            <p:fltVal val="360"/>
                                          </p:val>
                                        </p:tav>
                                        <p:tav tm="100000">
                                          <p:val>
                                            <p:fltVal val="0"/>
                                          </p:val>
                                        </p:tav>
                                      </p:tavLst>
                                    </p:anim>
                                    <p:animEffect transition="in" filter="fade">
                                      <p:cBhvr>
                                        <p:cTn id="74" dur="500"/>
                                        <p:tgtEl>
                                          <p:spTgt spid="85021"/>
                                        </p:tgtEl>
                                      </p:cBhvr>
                                    </p:animEffect>
                                  </p:childTnLst>
                                </p:cTn>
                              </p:par>
                              <p:par>
                                <p:cTn id="75" presetID="49" presetClass="entr" presetSubtype="0" decel="100000" fill="hold" grpId="0" nodeType="withEffect">
                                  <p:stCondLst>
                                    <p:cond delay="0"/>
                                  </p:stCondLst>
                                  <p:childTnLst>
                                    <p:set>
                                      <p:cBhvr>
                                        <p:cTn id="76" dur="1" fill="hold">
                                          <p:stCondLst>
                                            <p:cond delay="0"/>
                                          </p:stCondLst>
                                        </p:cTn>
                                        <p:tgtEl>
                                          <p:spTgt spid="85022"/>
                                        </p:tgtEl>
                                        <p:attrNameLst>
                                          <p:attrName>style.visibility</p:attrName>
                                        </p:attrNameLst>
                                      </p:cBhvr>
                                      <p:to>
                                        <p:strVal val="visible"/>
                                      </p:to>
                                    </p:set>
                                    <p:anim calcmode="lin" valueType="num">
                                      <p:cBhvr>
                                        <p:cTn id="77" dur="500" fill="hold"/>
                                        <p:tgtEl>
                                          <p:spTgt spid="85022"/>
                                        </p:tgtEl>
                                        <p:attrNameLst>
                                          <p:attrName>ppt_w</p:attrName>
                                        </p:attrNameLst>
                                      </p:cBhvr>
                                      <p:tavLst>
                                        <p:tav tm="0">
                                          <p:val>
                                            <p:fltVal val="0"/>
                                          </p:val>
                                        </p:tav>
                                        <p:tav tm="100000">
                                          <p:val>
                                            <p:strVal val="#ppt_w"/>
                                          </p:val>
                                        </p:tav>
                                      </p:tavLst>
                                    </p:anim>
                                    <p:anim calcmode="lin" valueType="num">
                                      <p:cBhvr>
                                        <p:cTn id="78" dur="500" fill="hold"/>
                                        <p:tgtEl>
                                          <p:spTgt spid="85022"/>
                                        </p:tgtEl>
                                        <p:attrNameLst>
                                          <p:attrName>ppt_h</p:attrName>
                                        </p:attrNameLst>
                                      </p:cBhvr>
                                      <p:tavLst>
                                        <p:tav tm="0">
                                          <p:val>
                                            <p:fltVal val="0"/>
                                          </p:val>
                                        </p:tav>
                                        <p:tav tm="100000">
                                          <p:val>
                                            <p:strVal val="#ppt_h"/>
                                          </p:val>
                                        </p:tav>
                                      </p:tavLst>
                                    </p:anim>
                                    <p:anim calcmode="lin" valueType="num">
                                      <p:cBhvr>
                                        <p:cTn id="79" dur="500" fill="hold"/>
                                        <p:tgtEl>
                                          <p:spTgt spid="85022"/>
                                        </p:tgtEl>
                                        <p:attrNameLst>
                                          <p:attrName>style.rotation</p:attrName>
                                        </p:attrNameLst>
                                      </p:cBhvr>
                                      <p:tavLst>
                                        <p:tav tm="0">
                                          <p:val>
                                            <p:fltVal val="360"/>
                                          </p:val>
                                        </p:tav>
                                        <p:tav tm="100000">
                                          <p:val>
                                            <p:fltVal val="0"/>
                                          </p:val>
                                        </p:tav>
                                      </p:tavLst>
                                    </p:anim>
                                    <p:animEffect transition="in" filter="fade">
                                      <p:cBhvr>
                                        <p:cTn id="80" dur="500"/>
                                        <p:tgtEl>
                                          <p:spTgt spid="85022"/>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9" presetClass="entr" presetSubtype="0" fill="hold" nodeType="clickEffect">
                                  <p:stCondLst>
                                    <p:cond delay="0"/>
                                  </p:stCondLst>
                                  <p:childTnLst>
                                    <p:set>
                                      <p:cBhvr>
                                        <p:cTn id="84" dur="1" fill="hold">
                                          <p:stCondLst>
                                            <p:cond delay="0"/>
                                          </p:stCondLst>
                                        </p:cTn>
                                        <p:tgtEl>
                                          <p:spTgt spid="85013"/>
                                        </p:tgtEl>
                                        <p:attrNameLst>
                                          <p:attrName>style.visibility</p:attrName>
                                        </p:attrNameLst>
                                      </p:cBhvr>
                                      <p:to>
                                        <p:strVal val="visible"/>
                                      </p:to>
                                    </p:set>
                                    <p:anim calcmode="lin" valueType="num">
                                      <p:cBhvr>
                                        <p:cTn id="85" dur="1000" fill="hold"/>
                                        <p:tgtEl>
                                          <p:spTgt spid="85013"/>
                                        </p:tgtEl>
                                        <p:attrNameLst>
                                          <p:attrName>ppt_x</p:attrName>
                                        </p:attrNameLst>
                                      </p:cBhvr>
                                      <p:tavLst>
                                        <p:tav tm="0">
                                          <p:val>
                                            <p:strVal val="#ppt_x-.2"/>
                                          </p:val>
                                        </p:tav>
                                        <p:tav tm="100000">
                                          <p:val>
                                            <p:strVal val="#ppt_x"/>
                                          </p:val>
                                        </p:tav>
                                      </p:tavLst>
                                    </p:anim>
                                    <p:anim calcmode="lin" valueType="num">
                                      <p:cBhvr>
                                        <p:cTn id="86" dur="1000" fill="hold"/>
                                        <p:tgtEl>
                                          <p:spTgt spid="85013"/>
                                        </p:tgtEl>
                                        <p:attrNameLst>
                                          <p:attrName>ppt_y</p:attrName>
                                        </p:attrNameLst>
                                      </p:cBhvr>
                                      <p:tavLst>
                                        <p:tav tm="0">
                                          <p:val>
                                            <p:strVal val="#ppt_y"/>
                                          </p:val>
                                        </p:tav>
                                        <p:tav tm="100000">
                                          <p:val>
                                            <p:strVal val="#ppt_y"/>
                                          </p:val>
                                        </p:tav>
                                      </p:tavLst>
                                    </p:anim>
                                    <p:animEffect transition="in" filter="wipe(right)" prLst="gradientSize: 0.1">
                                      <p:cBhvr>
                                        <p:cTn id="87" dur="1000"/>
                                        <p:tgtEl>
                                          <p:spTgt spid="8501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9" presetClass="entr" presetSubtype="0" fill="hold" nodeType="clickEffect">
                                  <p:stCondLst>
                                    <p:cond delay="0"/>
                                  </p:stCondLst>
                                  <p:childTnLst>
                                    <p:set>
                                      <p:cBhvr>
                                        <p:cTn id="91" dur="1" fill="hold">
                                          <p:stCondLst>
                                            <p:cond delay="0"/>
                                          </p:stCondLst>
                                        </p:cTn>
                                        <p:tgtEl>
                                          <p:spTgt spid="85017"/>
                                        </p:tgtEl>
                                        <p:attrNameLst>
                                          <p:attrName>style.visibility</p:attrName>
                                        </p:attrNameLst>
                                      </p:cBhvr>
                                      <p:to>
                                        <p:strVal val="visible"/>
                                      </p:to>
                                    </p:set>
                                    <p:anim calcmode="lin" valueType="num">
                                      <p:cBhvr>
                                        <p:cTn id="92" dur="1000" fill="hold"/>
                                        <p:tgtEl>
                                          <p:spTgt spid="85017"/>
                                        </p:tgtEl>
                                        <p:attrNameLst>
                                          <p:attrName>ppt_x</p:attrName>
                                        </p:attrNameLst>
                                      </p:cBhvr>
                                      <p:tavLst>
                                        <p:tav tm="0">
                                          <p:val>
                                            <p:strVal val="#ppt_x-.2"/>
                                          </p:val>
                                        </p:tav>
                                        <p:tav tm="100000">
                                          <p:val>
                                            <p:strVal val="#ppt_x"/>
                                          </p:val>
                                        </p:tav>
                                      </p:tavLst>
                                    </p:anim>
                                    <p:anim calcmode="lin" valueType="num">
                                      <p:cBhvr>
                                        <p:cTn id="93" dur="1000" fill="hold"/>
                                        <p:tgtEl>
                                          <p:spTgt spid="85017"/>
                                        </p:tgtEl>
                                        <p:attrNameLst>
                                          <p:attrName>ppt_y</p:attrName>
                                        </p:attrNameLst>
                                      </p:cBhvr>
                                      <p:tavLst>
                                        <p:tav tm="0">
                                          <p:val>
                                            <p:strVal val="#ppt_y"/>
                                          </p:val>
                                        </p:tav>
                                        <p:tav tm="100000">
                                          <p:val>
                                            <p:strVal val="#ppt_y"/>
                                          </p:val>
                                        </p:tav>
                                      </p:tavLst>
                                    </p:anim>
                                    <p:animEffect transition="in" filter="wipe(right)" prLst="gradientSize: 0.1">
                                      <p:cBhvr>
                                        <p:cTn id="94" dur="1000"/>
                                        <p:tgtEl>
                                          <p:spTgt spid="85017"/>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49" presetClass="entr" presetSubtype="0" decel="100000" fill="hold" grpId="0" nodeType="clickEffect">
                                  <p:stCondLst>
                                    <p:cond delay="0"/>
                                  </p:stCondLst>
                                  <p:childTnLst>
                                    <p:set>
                                      <p:cBhvr>
                                        <p:cTn id="98" dur="1" fill="hold">
                                          <p:stCondLst>
                                            <p:cond delay="0"/>
                                          </p:stCondLst>
                                        </p:cTn>
                                        <p:tgtEl>
                                          <p:spTgt spid="85023"/>
                                        </p:tgtEl>
                                        <p:attrNameLst>
                                          <p:attrName>style.visibility</p:attrName>
                                        </p:attrNameLst>
                                      </p:cBhvr>
                                      <p:to>
                                        <p:strVal val="visible"/>
                                      </p:to>
                                    </p:set>
                                    <p:anim calcmode="lin" valueType="num">
                                      <p:cBhvr>
                                        <p:cTn id="99" dur="500" fill="hold"/>
                                        <p:tgtEl>
                                          <p:spTgt spid="85023"/>
                                        </p:tgtEl>
                                        <p:attrNameLst>
                                          <p:attrName>ppt_w</p:attrName>
                                        </p:attrNameLst>
                                      </p:cBhvr>
                                      <p:tavLst>
                                        <p:tav tm="0">
                                          <p:val>
                                            <p:fltVal val="0"/>
                                          </p:val>
                                        </p:tav>
                                        <p:tav tm="100000">
                                          <p:val>
                                            <p:strVal val="#ppt_w"/>
                                          </p:val>
                                        </p:tav>
                                      </p:tavLst>
                                    </p:anim>
                                    <p:anim calcmode="lin" valueType="num">
                                      <p:cBhvr>
                                        <p:cTn id="100" dur="500" fill="hold"/>
                                        <p:tgtEl>
                                          <p:spTgt spid="85023"/>
                                        </p:tgtEl>
                                        <p:attrNameLst>
                                          <p:attrName>ppt_h</p:attrName>
                                        </p:attrNameLst>
                                      </p:cBhvr>
                                      <p:tavLst>
                                        <p:tav tm="0">
                                          <p:val>
                                            <p:fltVal val="0"/>
                                          </p:val>
                                        </p:tav>
                                        <p:tav tm="100000">
                                          <p:val>
                                            <p:strVal val="#ppt_h"/>
                                          </p:val>
                                        </p:tav>
                                      </p:tavLst>
                                    </p:anim>
                                    <p:anim calcmode="lin" valueType="num">
                                      <p:cBhvr>
                                        <p:cTn id="101" dur="500" fill="hold"/>
                                        <p:tgtEl>
                                          <p:spTgt spid="85023"/>
                                        </p:tgtEl>
                                        <p:attrNameLst>
                                          <p:attrName>style.rotation</p:attrName>
                                        </p:attrNameLst>
                                      </p:cBhvr>
                                      <p:tavLst>
                                        <p:tav tm="0">
                                          <p:val>
                                            <p:fltVal val="360"/>
                                          </p:val>
                                        </p:tav>
                                        <p:tav tm="100000">
                                          <p:val>
                                            <p:fltVal val="0"/>
                                          </p:val>
                                        </p:tav>
                                      </p:tavLst>
                                    </p:anim>
                                    <p:animEffect transition="in" filter="fade">
                                      <p:cBhvr>
                                        <p:cTn id="102" dur="500"/>
                                        <p:tgtEl>
                                          <p:spTgt spid="85023"/>
                                        </p:tgtEl>
                                      </p:cBhvr>
                                    </p:animEffect>
                                  </p:childTnLst>
                                </p:cTn>
                              </p:par>
                              <p:par>
                                <p:cTn id="103" presetID="49" presetClass="entr" presetSubtype="0" decel="100000" fill="hold" grpId="0" nodeType="withEffect">
                                  <p:stCondLst>
                                    <p:cond delay="0"/>
                                  </p:stCondLst>
                                  <p:childTnLst>
                                    <p:set>
                                      <p:cBhvr>
                                        <p:cTn id="104" dur="1" fill="hold">
                                          <p:stCondLst>
                                            <p:cond delay="0"/>
                                          </p:stCondLst>
                                        </p:cTn>
                                        <p:tgtEl>
                                          <p:spTgt spid="85024"/>
                                        </p:tgtEl>
                                        <p:attrNameLst>
                                          <p:attrName>style.visibility</p:attrName>
                                        </p:attrNameLst>
                                      </p:cBhvr>
                                      <p:to>
                                        <p:strVal val="visible"/>
                                      </p:to>
                                    </p:set>
                                    <p:anim calcmode="lin" valueType="num">
                                      <p:cBhvr>
                                        <p:cTn id="105" dur="500" fill="hold"/>
                                        <p:tgtEl>
                                          <p:spTgt spid="85024"/>
                                        </p:tgtEl>
                                        <p:attrNameLst>
                                          <p:attrName>ppt_w</p:attrName>
                                        </p:attrNameLst>
                                      </p:cBhvr>
                                      <p:tavLst>
                                        <p:tav tm="0">
                                          <p:val>
                                            <p:fltVal val="0"/>
                                          </p:val>
                                        </p:tav>
                                        <p:tav tm="100000">
                                          <p:val>
                                            <p:strVal val="#ppt_w"/>
                                          </p:val>
                                        </p:tav>
                                      </p:tavLst>
                                    </p:anim>
                                    <p:anim calcmode="lin" valueType="num">
                                      <p:cBhvr>
                                        <p:cTn id="106" dur="500" fill="hold"/>
                                        <p:tgtEl>
                                          <p:spTgt spid="85024"/>
                                        </p:tgtEl>
                                        <p:attrNameLst>
                                          <p:attrName>ppt_h</p:attrName>
                                        </p:attrNameLst>
                                      </p:cBhvr>
                                      <p:tavLst>
                                        <p:tav tm="0">
                                          <p:val>
                                            <p:fltVal val="0"/>
                                          </p:val>
                                        </p:tav>
                                        <p:tav tm="100000">
                                          <p:val>
                                            <p:strVal val="#ppt_h"/>
                                          </p:val>
                                        </p:tav>
                                      </p:tavLst>
                                    </p:anim>
                                    <p:anim calcmode="lin" valueType="num">
                                      <p:cBhvr>
                                        <p:cTn id="107" dur="500" fill="hold"/>
                                        <p:tgtEl>
                                          <p:spTgt spid="85024"/>
                                        </p:tgtEl>
                                        <p:attrNameLst>
                                          <p:attrName>style.rotation</p:attrName>
                                        </p:attrNameLst>
                                      </p:cBhvr>
                                      <p:tavLst>
                                        <p:tav tm="0">
                                          <p:val>
                                            <p:fltVal val="360"/>
                                          </p:val>
                                        </p:tav>
                                        <p:tav tm="100000">
                                          <p:val>
                                            <p:fltVal val="0"/>
                                          </p:val>
                                        </p:tav>
                                      </p:tavLst>
                                    </p:anim>
                                    <p:animEffect transition="in" filter="fade">
                                      <p:cBhvr>
                                        <p:cTn id="108" dur="500"/>
                                        <p:tgtEl>
                                          <p:spTgt spid="85024"/>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9" presetClass="entr" presetSubtype="0" fill="hold" nodeType="clickEffect">
                                  <p:stCondLst>
                                    <p:cond delay="0"/>
                                  </p:stCondLst>
                                  <p:childTnLst>
                                    <p:set>
                                      <p:cBhvr>
                                        <p:cTn id="112" dur="1" fill="hold">
                                          <p:stCondLst>
                                            <p:cond delay="0"/>
                                          </p:stCondLst>
                                        </p:cTn>
                                        <p:tgtEl>
                                          <p:spTgt spid="85018"/>
                                        </p:tgtEl>
                                        <p:attrNameLst>
                                          <p:attrName>style.visibility</p:attrName>
                                        </p:attrNameLst>
                                      </p:cBhvr>
                                      <p:to>
                                        <p:strVal val="visible"/>
                                      </p:to>
                                    </p:set>
                                    <p:anim calcmode="lin" valueType="num">
                                      <p:cBhvr>
                                        <p:cTn id="113" dur="1000" fill="hold"/>
                                        <p:tgtEl>
                                          <p:spTgt spid="85018"/>
                                        </p:tgtEl>
                                        <p:attrNameLst>
                                          <p:attrName>ppt_x</p:attrName>
                                        </p:attrNameLst>
                                      </p:cBhvr>
                                      <p:tavLst>
                                        <p:tav tm="0">
                                          <p:val>
                                            <p:strVal val="#ppt_x-.2"/>
                                          </p:val>
                                        </p:tav>
                                        <p:tav tm="100000">
                                          <p:val>
                                            <p:strVal val="#ppt_x"/>
                                          </p:val>
                                        </p:tav>
                                      </p:tavLst>
                                    </p:anim>
                                    <p:anim calcmode="lin" valueType="num">
                                      <p:cBhvr>
                                        <p:cTn id="114" dur="1000" fill="hold"/>
                                        <p:tgtEl>
                                          <p:spTgt spid="85018"/>
                                        </p:tgtEl>
                                        <p:attrNameLst>
                                          <p:attrName>ppt_y</p:attrName>
                                        </p:attrNameLst>
                                      </p:cBhvr>
                                      <p:tavLst>
                                        <p:tav tm="0">
                                          <p:val>
                                            <p:strVal val="#ppt_y"/>
                                          </p:val>
                                        </p:tav>
                                        <p:tav tm="100000">
                                          <p:val>
                                            <p:strVal val="#ppt_y"/>
                                          </p:val>
                                        </p:tav>
                                      </p:tavLst>
                                    </p:anim>
                                    <p:animEffect transition="in" filter="wipe(right)" prLst="gradientSize: 0.1">
                                      <p:cBhvr>
                                        <p:cTn id="115" dur="1000"/>
                                        <p:tgtEl>
                                          <p:spTgt spid="85018"/>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6" presetClass="entr" presetSubtype="0" fill="hold" nodeType="clickEffect">
                                  <p:stCondLst>
                                    <p:cond delay="0"/>
                                  </p:stCondLst>
                                  <p:childTnLst>
                                    <p:set>
                                      <p:cBhvr>
                                        <p:cTn id="119" dur="1" fill="hold">
                                          <p:stCondLst>
                                            <p:cond delay="0"/>
                                          </p:stCondLst>
                                        </p:cTn>
                                        <p:tgtEl>
                                          <p:spTgt spid="85014"/>
                                        </p:tgtEl>
                                        <p:attrNameLst>
                                          <p:attrName>style.visibility</p:attrName>
                                        </p:attrNameLst>
                                      </p:cBhvr>
                                      <p:to>
                                        <p:strVal val="visible"/>
                                      </p:to>
                                    </p:set>
                                    <p:animEffect transition="in" filter="wipe(down)">
                                      <p:cBhvr>
                                        <p:cTn id="120" dur="580">
                                          <p:stCondLst>
                                            <p:cond delay="0"/>
                                          </p:stCondLst>
                                        </p:cTn>
                                        <p:tgtEl>
                                          <p:spTgt spid="85014"/>
                                        </p:tgtEl>
                                      </p:cBhvr>
                                    </p:animEffect>
                                    <p:anim calcmode="lin" valueType="num">
                                      <p:cBhvr>
                                        <p:cTn id="121" dur="1822" tmFilter="0,0; 0.14,0.36; 0.43,0.73; 0.71,0.91; 1.0,1.0">
                                          <p:stCondLst>
                                            <p:cond delay="0"/>
                                          </p:stCondLst>
                                        </p:cTn>
                                        <p:tgtEl>
                                          <p:spTgt spid="85014"/>
                                        </p:tgtEl>
                                        <p:attrNameLst>
                                          <p:attrName>ppt_x</p:attrName>
                                        </p:attrNameLst>
                                      </p:cBhvr>
                                      <p:tavLst>
                                        <p:tav tm="0">
                                          <p:val>
                                            <p:strVal val="#ppt_x-0.25"/>
                                          </p:val>
                                        </p:tav>
                                        <p:tav tm="100000">
                                          <p:val>
                                            <p:strVal val="#ppt_x"/>
                                          </p:val>
                                        </p:tav>
                                      </p:tavLst>
                                    </p:anim>
                                    <p:anim calcmode="lin" valueType="num">
                                      <p:cBhvr>
                                        <p:cTn id="122" dur="664" tmFilter="0.0,0.0; 0.25,0.07; 0.50,0.2; 0.75,0.467; 1.0,1.0">
                                          <p:stCondLst>
                                            <p:cond delay="0"/>
                                          </p:stCondLst>
                                        </p:cTn>
                                        <p:tgtEl>
                                          <p:spTgt spid="85014"/>
                                        </p:tgtEl>
                                        <p:attrNameLst>
                                          <p:attrName>ppt_y</p:attrName>
                                        </p:attrNameLst>
                                      </p:cBhvr>
                                      <p:tavLst>
                                        <p:tav tm="0" fmla="#ppt_y-sin(pi*$)/3">
                                          <p:val>
                                            <p:fltVal val="0.5"/>
                                          </p:val>
                                        </p:tav>
                                        <p:tav tm="100000">
                                          <p:val>
                                            <p:fltVal val="1"/>
                                          </p:val>
                                        </p:tav>
                                      </p:tavLst>
                                    </p:anim>
                                    <p:anim calcmode="lin" valueType="num">
                                      <p:cBhvr>
                                        <p:cTn id="123" dur="664" tmFilter="0, 0; 0.125,0.2665; 0.25,0.4; 0.375,0.465; 0.5,0.5;  0.625,0.535; 0.75,0.6; 0.875,0.7335; 1,1">
                                          <p:stCondLst>
                                            <p:cond delay="664"/>
                                          </p:stCondLst>
                                        </p:cTn>
                                        <p:tgtEl>
                                          <p:spTgt spid="85014"/>
                                        </p:tgtEl>
                                        <p:attrNameLst>
                                          <p:attrName>ppt_y</p:attrName>
                                        </p:attrNameLst>
                                      </p:cBhvr>
                                      <p:tavLst>
                                        <p:tav tm="0" fmla="#ppt_y-sin(pi*$)/9">
                                          <p:val>
                                            <p:fltVal val="0"/>
                                          </p:val>
                                        </p:tav>
                                        <p:tav tm="100000">
                                          <p:val>
                                            <p:fltVal val="1"/>
                                          </p:val>
                                        </p:tav>
                                      </p:tavLst>
                                    </p:anim>
                                    <p:anim calcmode="lin" valueType="num">
                                      <p:cBhvr>
                                        <p:cTn id="124" dur="332" tmFilter="0, 0; 0.125,0.2665; 0.25,0.4; 0.375,0.465; 0.5,0.5;  0.625,0.535; 0.75,0.6; 0.875,0.7335; 1,1">
                                          <p:stCondLst>
                                            <p:cond delay="1324"/>
                                          </p:stCondLst>
                                        </p:cTn>
                                        <p:tgtEl>
                                          <p:spTgt spid="85014"/>
                                        </p:tgtEl>
                                        <p:attrNameLst>
                                          <p:attrName>ppt_y</p:attrName>
                                        </p:attrNameLst>
                                      </p:cBhvr>
                                      <p:tavLst>
                                        <p:tav tm="0" fmla="#ppt_y-sin(pi*$)/27">
                                          <p:val>
                                            <p:fltVal val="0"/>
                                          </p:val>
                                        </p:tav>
                                        <p:tav tm="100000">
                                          <p:val>
                                            <p:fltVal val="1"/>
                                          </p:val>
                                        </p:tav>
                                      </p:tavLst>
                                    </p:anim>
                                    <p:anim calcmode="lin" valueType="num">
                                      <p:cBhvr>
                                        <p:cTn id="125" dur="164" tmFilter="0, 0; 0.125,0.2665; 0.25,0.4; 0.375,0.465; 0.5,0.5;  0.625,0.535; 0.75,0.6; 0.875,0.7335; 1,1">
                                          <p:stCondLst>
                                            <p:cond delay="1656"/>
                                          </p:stCondLst>
                                        </p:cTn>
                                        <p:tgtEl>
                                          <p:spTgt spid="85014"/>
                                        </p:tgtEl>
                                        <p:attrNameLst>
                                          <p:attrName>ppt_y</p:attrName>
                                        </p:attrNameLst>
                                      </p:cBhvr>
                                      <p:tavLst>
                                        <p:tav tm="0" fmla="#ppt_y-sin(pi*$)/81">
                                          <p:val>
                                            <p:fltVal val="0"/>
                                          </p:val>
                                        </p:tav>
                                        <p:tav tm="100000">
                                          <p:val>
                                            <p:fltVal val="1"/>
                                          </p:val>
                                        </p:tav>
                                      </p:tavLst>
                                    </p:anim>
                                    <p:animScale>
                                      <p:cBhvr>
                                        <p:cTn id="126" dur="26">
                                          <p:stCondLst>
                                            <p:cond delay="650"/>
                                          </p:stCondLst>
                                        </p:cTn>
                                        <p:tgtEl>
                                          <p:spTgt spid="85014"/>
                                        </p:tgtEl>
                                      </p:cBhvr>
                                      <p:to x="100000" y="60000"/>
                                    </p:animScale>
                                    <p:animScale>
                                      <p:cBhvr>
                                        <p:cTn id="127" dur="166" decel="50000">
                                          <p:stCondLst>
                                            <p:cond delay="676"/>
                                          </p:stCondLst>
                                        </p:cTn>
                                        <p:tgtEl>
                                          <p:spTgt spid="85014"/>
                                        </p:tgtEl>
                                      </p:cBhvr>
                                      <p:to x="100000" y="100000"/>
                                    </p:animScale>
                                    <p:animScale>
                                      <p:cBhvr>
                                        <p:cTn id="128" dur="26">
                                          <p:stCondLst>
                                            <p:cond delay="1312"/>
                                          </p:stCondLst>
                                        </p:cTn>
                                        <p:tgtEl>
                                          <p:spTgt spid="85014"/>
                                        </p:tgtEl>
                                      </p:cBhvr>
                                      <p:to x="100000" y="80000"/>
                                    </p:animScale>
                                    <p:animScale>
                                      <p:cBhvr>
                                        <p:cTn id="129" dur="166" decel="50000">
                                          <p:stCondLst>
                                            <p:cond delay="1338"/>
                                          </p:stCondLst>
                                        </p:cTn>
                                        <p:tgtEl>
                                          <p:spTgt spid="85014"/>
                                        </p:tgtEl>
                                      </p:cBhvr>
                                      <p:to x="100000" y="100000"/>
                                    </p:animScale>
                                    <p:animScale>
                                      <p:cBhvr>
                                        <p:cTn id="130" dur="26">
                                          <p:stCondLst>
                                            <p:cond delay="1642"/>
                                          </p:stCondLst>
                                        </p:cTn>
                                        <p:tgtEl>
                                          <p:spTgt spid="85014"/>
                                        </p:tgtEl>
                                      </p:cBhvr>
                                      <p:to x="100000" y="90000"/>
                                    </p:animScale>
                                    <p:animScale>
                                      <p:cBhvr>
                                        <p:cTn id="131" dur="166" decel="50000">
                                          <p:stCondLst>
                                            <p:cond delay="1668"/>
                                          </p:stCondLst>
                                        </p:cTn>
                                        <p:tgtEl>
                                          <p:spTgt spid="85014"/>
                                        </p:tgtEl>
                                      </p:cBhvr>
                                      <p:to x="100000" y="100000"/>
                                    </p:animScale>
                                    <p:animScale>
                                      <p:cBhvr>
                                        <p:cTn id="132" dur="26">
                                          <p:stCondLst>
                                            <p:cond delay="1808"/>
                                          </p:stCondLst>
                                        </p:cTn>
                                        <p:tgtEl>
                                          <p:spTgt spid="85014"/>
                                        </p:tgtEl>
                                      </p:cBhvr>
                                      <p:to x="100000" y="95000"/>
                                    </p:animScale>
                                    <p:animScale>
                                      <p:cBhvr>
                                        <p:cTn id="133" dur="166" decel="50000">
                                          <p:stCondLst>
                                            <p:cond delay="1834"/>
                                          </p:stCondLst>
                                        </p:cTn>
                                        <p:tgtEl>
                                          <p:spTgt spid="85014"/>
                                        </p:tgtEl>
                                      </p:cBhvr>
                                      <p:to x="100000" y="100000"/>
                                    </p:animScale>
                                  </p:childTnLst>
                                </p:cTn>
                              </p:par>
                              <p:par>
                                <p:cTn id="134" presetID="26" presetClass="entr" presetSubtype="0" fill="hold" nodeType="withEffect">
                                  <p:stCondLst>
                                    <p:cond delay="0"/>
                                  </p:stCondLst>
                                  <p:childTnLst>
                                    <p:set>
                                      <p:cBhvr>
                                        <p:cTn id="135" dur="1" fill="hold">
                                          <p:stCondLst>
                                            <p:cond delay="0"/>
                                          </p:stCondLst>
                                        </p:cTn>
                                        <p:tgtEl>
                                          <p:spTgt spid="85019"/>
                                        </p:tgtEl>
                                        <p:attrNameLst>
                                          <p:attrName>style.visibility</p:attrName>
                                        </p:attrNameLst>
                                      </p:cBhvr>
                                      <p:to>
                                        <p:strVal val="visible"/>
                                      </p:to>
                                    </p:set>
                                    <p:animEffect transition="in" filter="wipe(down)">
                                      <p:cBhvr>
                                        <p:cTn id="136" dur="580">
                                          <p:stCondLst>
                                            <p:cond delay="0"/>
                                          </p:stCondLst>
                                        </p:cTn>
                                        <p:tgtEl>
                                          <p:spTgt spid="85019"/>
                                        </p:tgtEl>
                                      </p:cBhvr>
                                    </p:animEffect>
                                    <p:anim calcmode="lin" valueType="num">
                                      <p:cBhvr>
                                        <p:cTn id="137" dur="1822" tmFilter="0,0; 0.14,0.36; 0.43,0.73; 0.71,0.91; 1.0,1.0">
                                          <p:stCondLst>
                                            <p:cond delay="0"/>
                                          </p:stCondLst>
                                        </p:cTn>
                                        <p:tgtEl>
                                          <p:spTgt spid="85019"/>
                                        </p:tgtEl>
                                        <p:attrNameLst>
                                          <p:attrName>ppt_x</p:attrName>
                                        </p:attrNameLst>
                                      </p:cBhvr>
                                      <p:tavLst>
                                        <p:tav tm="0">
                                          <p:val>
                                            <p:strVal val="#ppt_x-0.25"/>
                                          </p:val>
                                        </p:tav>
                                        <p:tav tm="100000">
                                          <p:val>
                                            <p:strVal val="#ppt_x"/>
                                          </p:val>
                                        </p:tav>
                                      </p:tavLst>
                                    </p:anim>
                                    <p:anim calcmode="lin" valueType="num">
                                      <p:cBhvr>
                                        <p:cTn id="138" dur="664" tmFilter="0.0,0.0; 0.25,0.07; 0.50,0.2; 0.75,0.467; 1.0,1.0">
                                          <p:stCondLst>
                                            <p:cond delay="0"/>
                                          </p:stCondLst>
                                        </p:cTn>
                                        <p:tgtEl>
                                          <p:spTgt spid="85019"/>
                                        </p:tgtEl>
                                        <p:attrNameLst>
                                          <p:attrName>ppt_y</p:attrName>
                                        </p:attrNameLst>
                                      </p:cBhvr>
                                      <p:tavLst>
                                        <p:tav tm="0" fmla="#ppt_y-sin(pi*$)/3">
                                          <p:val>
                                            <p:fltVal val="0.5"/>
                                          </p:val>
                                        </p:tav>
                                        <p:tav tm="100000">
                                          <p:val>
                                            <p:fltVal val="1"/>
                                          </p:val>
                                        </p:tav>
                                      </p:tavLst>
                                    </p:anim>
                                    <p:anim calcmode="lin" valueType="num">
                                      <p:cBhvr>
                                        <p:cTn id="139" dur="664" tmFilter="0, 0; 0.125,0.2665; 0.25,0.4; 0.375,0.465; 0.5,0.5;  0.625,0.535; 0.75,0.6; 0.875,0.7335; 1,1">
                                          <p:stCondLst>
                                            <p:cond delay="664"/>
                                          </p:stCondLst>
                                        </p:cTn>
                                        <p:tgtEl>
                                          <p:spTgt spid="85019"/>
                                        </p:tgtEl>
                                        <p:attrNameLst>
                                          <p:attrName>ppt_y</p:attrName>
                                        </p:attrNameLst>
                                      </p:cBhvr>
                                      <p:tavLst>
                                        <p:tav tm="0" fmla="#ppt_y-sin(pi*$)/9">
                                          <p:val>
                                            <p:fltVal val="0"/>
                                          </p:val>
                                        </p:tav>
                                        <p:tav tm="100000">
                                          <p:val>
                                            <p:fltVal val="1"/>
                                          </p:val>
                                        </p:tav>
                                      </p:tavLst>
                                    </p:anim>
                                    <p:anim calcmode="lin" valueType="num">
                                      <p:cBhvr>
                                        <p:cTn id="140" dur="332" tmFilter="0, 0; 0.125,0.2665; 0.25,0.4; 0.375,0.465; 0.5,0.5;  0.625,0.535; 0.75,0.6; 0.875,0.7335; 1,1">
                                          <p:stCondLst>
                                            <p:cond delay="1324"/>
                                          </p:stCondLst>
                                        </p:cTn>
                                        <p:tgtEl>
                                          <p:spTgt spid="85019"/>
                                        </p:tgtEl>
                                        <p:attrNameLst>
                                          <p:attrName>ppt_y</p:attrName>
                                        </p:attrNameLst>
                                      </p:cBhvr>
                                      <p:tavLst>
                                        <p:tav tm="0" fmla="#ppt_y-sin(pi*$)/27">
                                          <p:val>
                                            <p:fltVal val="0"/>
                                          </p:val>
                                        </p:tav>
                                        <p:tav tm="100000">
                                          <p:val>
                                            <p:fltVal val="1"/>
                                          </p:val>
                                        </p:tav>
                                      </p:tavLst>
                                    </p:anim>
                                    <p:anim calcmode="lin" valueType="num">
                                      <p:cBhvr>
                                        <p:cTn id="141" dur="164" tmFilter="0, 0; 0.125,0.2665; 0.25,0.4; 0.375,0.465; 0.5,0.5;  0.625,0.535; 0.75,0.6; 0.875,0.7335; 1,1">
                                          <p:stCondLst>
                                            <p:cond delay="1656"/>
                                          </p:stCondLst>
                                        </p:cTn>
                                        <p:tgtEl>
                                          <p:spTgt spid="85019"/>
                                        </p:tgtEl>
                                        <p:attrNameLst>
                                          <p:attrName>ppt_y</p:attrName>
                                        </p:attrNameLst>
                                      </p:cBhvr>
                                      <p:tavLst>
                                        <p:tav tm="0" fmla="#ppt_y-sin(pi*$)/81">
                                          <p:val>
                                            <p:fltVal val="0"/>
                                          </p:val>
                                        </p:tav>
                                        <p:tav tm="100000">
                                          <p:val>
                                            <p:fltVal val="1"/>
                                          </p:val>
                                        </p:tav>
                                      </p:tavLst>
                                    </p:anim>
                                    <p:animScale>
                                      <p:cBhvr>
                                        <p:cTn id="142" dur="26">
                                          <p:stCondLst>
                                            <p:cond delay="650"/>
                                          </p:stCondLst>
                                        </p:cTn>
                                        <p:tgtEl>
                                          <p:spTgt spid="85019"/>
                                        </p:tgtEl>
                                      </p:cBhvr>
                                      <p:to x="100000" y="60000"/>
                                    </p:animScale>
                                    <p:animScale>
                                      <p:cBhvr>
                                        <p:cTn id="143" dur="166" decel="50000">
                                          <p:stCondLst>
                                            <p:cond delay="676"/>
                                          </p:stCondLst>
                                        </p:cTn>
                                        <p:tgtEl>
                                          <p:spTgt spid="85019"/>
                                        </p:tgtEl>
                                      </p:cBhvr>
                                      <p:to x="100000" y="100000"/>
                                    </p:animScale>
                                    <p:animScale>
                                      <p:cBhvr>
                                        <p:cTn id="144" dur="26">
                                          <p:stCondLst>
                                            <p:cond delay="1312"/>
                                          </p:stCondLst>
                                        </p:cTn>
                                        <p:tgtEl>
                                          <p:spTgt spid="85019"/>
                                        </p:tgtEl>
                                      </p:cBhvr>
                                      <p:to x="100000" y="80000"/>
                                    </p:animScale>
                                    <p:animScale>
                                      <p:cBhvr>
                                        <p:cTn id="145" dur="166" decel="50000">
                                          <p:stCondLst>
                                            <p:cond delay="1338"/>
                                          </p:stCondLst>
                                        </p:cTn>
                                        <p:tgtEl>
                                          <p:spTgt spid="85019"/>
                                        </p:tgtEl>
                                      </p:cBhvr>
                                      <p:to x="100000" y="100000"/>
                                    </p:animScale>
                                    <p:animScale>
                                      <p:cBhvr>
                                        <p:cTn id="146" dur="26">
                                          <p:stCondLst>
                                            <p:cond delay="1642"/>
                                          </p:stCondLst>
                                        </p:cTn>
                                        <p:tgtEl>
                                          <p:spTgt spid="85019"/>
                                        </p:tgtEl>
                                      </p:cBhvr>
                                      <p:to x="100000" y="90000"/>
                                    </p:animScale>
                                    <p:animScale>
                                      <p:cBhvr>
                                        <p:cTn id="147" dur="166" decel="50000">
                                          <p:stCondLst>
                                            <p:cond delay="1668"/>
                                          </p:stCondLst>
                                        </p:cTn>
                                        <p:tgtEl>
                                          <p:spTgt spid="85019"/>
                                        </p:tgtEl>
                                      </p:cBhvr>
                                      <p:to x="100000" y="100000"/>
                                    </p:animScale>
                                    <p:animScale>
                                      <p:cBhvr>
                                        <p:cTn id="148" dur="26">
                                          <p:stCondLst>
                                            <p:cond delay="1808"/>
                                          </p:stCondLst>
                                        </p:cTn>
                                        <p:tgtEl>
                                          <p:spTgt spid="85019"/>
                                        </p:tgtEl>
                                      </p:cBhvr>
                                      <p:to x="100000" y="95000"/>
                                    </p:animScale>
                                    <p:animScale>
                                      <p:cBhvr>
                                        <p:cTn id="149" dur="166" decel="50000">
                                          <p:stCondLst>
                                            <p:cond delay="1834"/>
                                          </p:stCondLst>
                                        </p:cTn>
                                        <p:tgtEl>
                                          <p:spTgt spid="85019"/>
                                        </p:tgtEl>
                                      </p:cBhvr>
                                      <p:to x="100000" y="100000"/>
                                    </p:animScale>
                                  </p:childTnLst>
                                </p:cTn>
                              </p:par>
                            </p:childTnLst>
                          </p:cTn>
                        </p:par>
                      </p:childTnLst>
                    </p:cTn>
                  </p:par>
                  <p:par>
                    <p:cTn id="150" fill="hold" nodeType="clickPar">
                      <p:stCondLst>
                        <p:cond delay="indefinite"/>
                      </p:stCondLst>
                      <p:childTnLst>
                        <p:par>
                          <p:cTn id="151" fill="hold" nodeType="withGroup">
                            <p:stCondLst>
                              <p:cond delay="0"/>
                            </p:stCondLst>
                            <p:childTnLst>
                              <p:par>
                                <p:cTn id="152" presetID="29" presetClass="entr" presetSubtype="0" fill="hold" nodeType="clickEffect">
                                  <p:stCondLst>
                                    <p:cond delay="0"/>
                                  </p:stCondLst>
                                  <p:childTnLst>
                                    <p:set>
                                      <p:cBhvr>
                                        <p:cTn id="153" dur="1" fill="hold">
                                          <p:stCondLst>
                                            <p:cond delay="0"/>
                                          </p:stCondLst>
                                        </p:cTn>
                                        <p:tgtEl>
                                          <p:spTgt spid="85015"/>
                                        </p:tgtEl>
                                        <p:attrNameLst>
                                          <p:attrName>style.visibility</p:attrName>
                                        </p:attrNameLst>
                                      </p:cBhvr>
                                      <p:to>
                                        <p:strVal val="visible"/>
                                      </p:to>
                                    </p:set>
                                    <p:anim calcmode="lin" valueType="num">
                                      <p:cBhvr>
                                        <p:cTn id="154" dur="1000" fill="hold"/>
                                        <p:tgtEl>
                                          <p:spTgt spid="85015"/>
                                        </p:tgtEl>
                                        <p:attrNameLst>
                                          <p:attrName>ppt_x</p:attrName>
                                        </p:attrNameLst>
                                      </p:cBhvr>
                                      <p:tavLst>
                                        <p:tav tm="0">
                                          <p:val>
                                            <p:strVal val="#ppt_x-.2"/>
                                          </p:val>
                                        </p:tav>
                                        <p:tav tm="100000">
                                          <p:val>
                                            <p:strVal val="#ppt_x"/>
                                          </p:val>
                                        </p:tav>
                                      </p:tavLst>
                                    </p:anim>
                                    <p:anim calcmode="lin" valueType="num">
                                      <p:cBhvr>
                                        <p:cTn id="155" dur="1000" fill="hold"/>
                                        <p:tgtEl>
                                          <p:spTgt spid="85015"/>
                                        </p:tgtEl>
                                        <p:attrNameLst>
                                          <p:attrName>ppt_y</p:attrName>
                                        </p:attrNameLst>
                                      </p:cBhvr>
                                      <p:tavLst>
                                        <p:tav tm="0">
                                          <p:val>
                                            <p:strVal val="#ppt_y"/>
                                          </p:val>
                                        </p:tav>
                                        <p:tav tm="100000">
                                          <p:val>
                                            <p:strVal val="#ppt_y"/>
                                          </p:val>
                                        </p:tav>
                                      </p:tavLst>
                                    </p:anim>
                                    <p:animEffect transition="in" filter="wipe(right)" prLst="gradientSize: 0.1">
                                      <p:cBhvr>
                                        <p:cTn id="156" dur="1000"/>
                                        <p:tgtEl>
                                          <p:spTgt spid="85015"/>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29" presetClass="entr" presetSubtype="0" fill="hold" nodeType="clickEffect">
                                  <p:stCondLst>
                                    <p:cond delay="0"/>
                                  </p:stCondLst>
                                  <p:childTnLst>
                                    <p:set>
                                      <p:cBhvr>
                                        <p:cTn id="160" dur="1" fill="hold">
                                          <p:stCondLst>
                                            <p:cond delay="0"/>
                                          </p:stCondLst>
                                        </p:cTn>
                                        <p:tgtEl>
                                          <p:spTgt spid="85020"/>
                                        </p:tgtEl>
                                        <p:attrNameLst>
                                          <p:attrName>style.visibility</p:attrName>
                                        </p:attrNameLst>
                                      </p:cBhvr>
                                      <p:to>
                                        <p:strVal val="visible"/>
                                      </p:to>
                                    </p:set>
                                    <p:anim calcmode="lin" valueType="num">
                                      <p:cBhvr>
                                        <p:cTn id="161" dur="1000" fill="hold"/>
                                        <p:tgtEl>
                                          <p:spTgt spid="85020"/>
                                        </p:tgtEl>
                                        <p:attrNameLst>
                                          <p:attrName>ppt_x</p:attrName>
                                        </p:attrNameLst>
                                      </p:cBhvr>
                                      <p:tavLst>
                                        <p:tav tm="0">
                                          <p:val>
                                            <p:strVal val="#ppt_x-.2"/>
                                          </p:val>
                                        </p:tav>
                                        <p:tav tm="100000">
                                          <p:val>
                                            <p:strVal val="#ppt_x"/>
                                          </p:val>
                                        </p:tav>
                                      </p:tavLst>
                                    </p:anim>
                                    <p:anim calcmode="lin" valueType="num">
                                      <p:cBhvr>
                                        <p:cTn id="162" dur="1000" fill="hold"/>
                                        <p:tgtEl>
                                          <p:spTgt spid="85020"/>
                                        </p:tgtEl>
                                        <p:attrNameLst>
                                          <p:attrName>ppt_y</p:attrName>
                                        </p:attrNameLst>
                                      </p:cBhvr>
                                      <p:tavLst>
                                        <p:tav tm="0">
                                          <p:val>
                                            <p:strVal val="#ppt_y"/>
                                          </p:val>
                                        </p:tav>
                                        <p:tav tm="100000">
                                          <p:val>
                                            <p:strVal val="#ppt_y"/>
                                          </p:val>
                                        </p:tav>
                                      </p:tavLst>
                                    </p:anim>
                                    <p:animEffect transition="in" filter="wipe(right)" prLst="gradientSize: 0.1">
                                      <p:cBhvr>
                                        <p:cTn id="163" dur="1000"/>
                                        <p:tgtEl>
                                          <p:spTgt spid="85020"/>
                                        </p:tgtEl>
                                      </p:cBhvr>
                                    </p:animEffec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38" presetClass="entr" presetSubtype="0" accel="50000" fill="hold" grpId="0" nodeType="clickEffect">
                                  <p:stCondLst>
                                    <p:cond delay="0"/>
                                  </p:stCondLst>
                                  <p:iterate type="lt">
                                    <p:tmPct val="50000"/>
                                  </p:iterate>
                                  <p:childTnLst>
                                    <p:set>
                                      <p:cBhvr>
                                        <p:cTn id="167" dur="1" fill="hold">
                                          <p:stCondLst>
                                            <p:cond delay="0"/>
                                          </p:stCondLst>
                                        </p:cTn>
                                        <p:tgtEl>
                                          <p:spTgt spid="85006"/>
                                        </p:tgtEl>
                                        <p:attrNameLst>
                                          <p:attrName>style.visibility</p:attrName>
                                        </p:attrNameLst>
                                      </p:cBhvr>
                                      <p:to>
                                        <p:strVal val="visible"/>
                                      </p:to>
                                    </p:set>
                                    <p:set>
                                      <p:cBhvr>
                                        <p:cTn id="168" dur="455" fill="hold">
                                          <p:stCondLst>
                                            <p:cond delay="0"/>
                                          </p:stCondLst>
                                        </p:cTn>
                                        <p:tgtEl>
                                          <p:spTgt spid="85006"/>
                                        </p:tgtEl>
                                        <p:attrNameLst>
                                          <p:attrName>style.rotation</p:attrName>
                                        </p:attrNameLst>
                                      </p:cBhvr>
                                      <p:to>
                                        <p:strVal val="-45.0"/>
                                      </p:to>
                                    </p:set>
                                    <p:anim calcmode="lin" valueType="num">
                                      <p:cBhvr>
                                        <p:cTn id="169" dur="455" fill="hold">
                                          <p:stCondLst>
                                            <p:cond delay="455"/>
                                          </p:stCondLst>
                                        </p:cTn>
                                        <p:tgtEl>
                                          <p:spTgt spid="85006"/>
                                        </p:tgtEl>
                                        <p:attrNameLst>
                                          <p:attrName>style.rotation</p:attrName>
                                        </p:attrNameLst>
                                      </p:cBhvr>
                                      <p:tavLst>
                                        <p:tav tm="0">
                                          <p:val>
                                            <p:fltVal val="-45"/>
                                          </p:val>
                                        </p:tav>
                                        <p:tav tm="69900">
                                          <p:val>
                                            <p:fltVal val="45"/>
                                          </p:val>
                                        </p:tav>
                                        <p:tav tm="100000">
                                          <p:val>
                                            <p:fltVal val="0"/>
                                          </p:val>
                                        </p:tav>
                                      </p:tavLst>
                                    </p:anim>
                                    <p:anim calcmode="lin" valueType="num">
                                      <p:cBhvr>
                                        <p:cTn id="170" dur="455" fill="hold">
                                          <p:stCondLst>
                                            <p:cond delay="0"/>
                                          </p:stCondLst>
                                        </p:cTn>
                                        <p:tgtEl>
                                          <p:spTgt spid="85006"/>
                                        </p:tgtEl>
                                        <p:attrNameLst>
                                          <p:attrName>ppt_y</p:attrName>
                                        </p:attrNameLst>
                                      </p:cBhvr>
                                      <p:tavLst>
                                        <p:tav tm="0">
                                          <p:val>
                                            <p:strVal val="#ppt_y-1"/>
                                          </p:val>
                                        </p:tav>
                                        <p:tav tm="100000">
                                          <p:val>
                                            <p:strVal val="#ppt_y-(0.354*#ppt_w-0.172*#ppt_h)"/>
                                          </p:val>
                                        </p:tav>
                                      </p:tavLst>
                                    </p:anim>
                                    <p:anim calcmode="lin" valueType="num">
                                      <p:cBhvr>
                                        <p:cTn id="171" dur="156" decel="50000" autoRev="1" fill="hold">
                                          <p:stCondLst>
                                            <p:cond delay="455"/>
                                          </p:stCondLst>
                                        </p:cTn>
                                        <p:tgtEl>
                                          <p:spTgt spid="85006"/>
                                        </p:tgtEl>
                                        <p:attrNameLst>
                                          <p:attrName>ppt_y</p:attrName>
                                        </p:attrNameLst>
                                      </p:cBhvr>
                                      <p:tavLst>
                                        <p:tav tm="0">
                                          <p:val>
                                            <p:strVal val="#ppt_y-(0.354*#ppt_w-0.172*#ppt_h)"/>
                                          </p:val>
                                        </p:tav>
                                        <p:tav tm="100000">
                                          <p:val>
                                            <p:strVal val="#ppt_y-(0.354*#ppt_w-0.172*#ppt_h)-#ppt_h/2"/>
                                          </p:val>
                                        </p:tav>
                                      </p:tavLst>
                                    </p:anim>
                                    <p:anim calcmode="lin" valueType="num">
                                      <p:cBhvr>
                                        <p:cTn id="172" dur="136" fill="hold">
                                          <p:stCondLst>
                                            <p:cond delay="864"/>
                                          </p:stCondLst>
                                        </p:cTn>
                                        <p:tgtEl>
                                          <p:spTgt spid="85006"/>
                                        </p:tgtEl>
                                        <p:attrNameLst>
                                          <p:attrName>ppt_y</p:attrName>
                                        </p:attrNameLst>
                                      </p:cBhvr>
                                      <p:tavLst>
                                        <p:tav tm="0">
                                          <p:val>
                                            <p:strVal val="#ppt_y-(0.354*#ppt_w-0.172*#ppt_h)"/>
                                          </p:val>
                                        </p:tav>
                                        <p:tav tm="100000">
                                          <p:val>
                                            <p:strVal val="#ppt_y"/>
                                          </p:val>
                                        </p:tav>
                                      </p:tavLst>
                                    </p:anim>
                                  </p:childTnLst>
                                </p:cTn>
                              </p:par>
                            </p:childTnLst>
                          </p:cTn>
                        </p:par>
                        <p:par>
                          <p:cTn id="173" fill="hold" nodeType="afterGroup">
                            <p:stCondLst>
                              <p:cond delay="2500"/>
                            </p:stCondLst>
                            <p:childTnLst>
                              <p:par>
                                <p:cTn id="174" presetID="9" presetClass="entr" presetSubtype="0" fill="hold" grpId="0" nodeType="afterEffect">
                                  <p:stCondLst>
                                    <p:cond delay="0"/>
                                  </p:stCondLst>
                                  <p:childTnLst>
                                    <p:set>
                                      <p:cBhvr>
                                        <p:cTn id="175" dur="1" fill="hold">
                                          <p:stCondLst>
                                            <p:cond delay="0"/>
                                          </p:stCondLst>
                                        </p:cTn>
                                        <p:tgtEl>
                                          <p:spTgt spid="85007"/>
                                        </p:tgtEl>
                                        <p:attrNameLst>
                                          <p:attrName>style.visibility</p:attrName>
                                        </p:attrNameLst>
                                      </p:cBhvr>
                                      <p:to>
                                        <p:strVal val="visible"/>
                                      </p:to>
                                    </p:set>
                                    <p:animEffect transition="in" filter="dissolve">
                                      <p:cBhvr>
                                        <p:cTn id="176" dur="500"/>
                                        <p:tgtEl>
                                          <p:spTgt spid="85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7" grpId="0" animBg="1"/>
      <p:bldP spid="84995" grpId="0"/>
      <p:bldP spid="84999" grpId="0"/>
      <p:bldP spid="85000" grpId="0"/>
      <p:bldP spid="85001" grpId="0"/>
      <p:bldP spid="85002" grpId="0"/>
      <p:bldP spid="85003" grpId="0"/>
      <p:bldP spid="85006" grpId="0"/>
      <p:bldP spid="85021" grpId="0" animBg="1"/>
      <p:bldP spid="85022" grpId="0" animBg="1"/>
      <p:bldP spid="85023" grpId="0" animBg="1"/>
      <p:bldP spid="85024"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6" name="Rectangle 10"/>
          <p:cNvSpPr>
            <a:spLocks noChangeArrowheads="1"/>
          </p:cNvSpPr>
          <p:nvPr/>
        </p:nvSpPr>
        <p:spPr bwMode="auto">
          <a:xfrm>
            <a:off x="5132388" y="5564188"/>
            <a:ext cx="1260475" cy="579437"/>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b="1">
              <a:solidFill>
                <a:srgbClr val="000000"/>
              </a:solidFill>
            </a:endParaRPr>
          </a:p>
        </p:txBody>
      </p:sp>
      <p:sp>
        <p:nvSpPr>
          <p:cNvPr id="86022" name="Rectangle 6"/>
          <p:cNvSpPr>
            <a:spLocks noChangeArrowheads="1"/>
          </p:cNvSpPr>
          <p:nvPr/>
        </p:nvSpPr>
        <p:spPr bwMode="auto">
          <a:xfrm>
            <a:off x="533400" y="1084253"/>
            <a:ext cx="7772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fontAlgn="base">
              <a:spcBef>
                <a:spcPct val="0"/>
              </a:spcBef>
              <a:spcAft>
                <a:spcPct val="0"/>
              </a:spcAft>
            </a:pPr>
            <a:r>
              <a:rPr lang="en-US" sz="2800" dirty="0">
                <a:solidFill>
                  <a:srgbClr val="FF0000"/>
                </a:solidFill>
              </a:rPr>
              <a:t>A ruthenium/sulfur compound is 67.7% </a:t>
            </a:r>
            <a:r>
              <a:rPr lang="en-US" sz="2800" dirty="0" err="1">
                <a:solidFill>
                  <a:srgbClr val="FF0000"/>
                </a:solidFill>
              </a:rPr>
              <a:t>Ru</a:t>
            </a:r>
            <a:r>
              <a:rPr lang="en-US" sz="2800" dirty="0">
                <a:solidFill>
                  <a:srgbClr val="FF0000"/>
                </a:solidFill>
              </a:rPr>
              <a:t>.</a:t>
            </a:r>
          </a:p>
          <a:p>
            <a:pPr fontAlgn="base">
              <a:spcBef>
                <a:spcPct val="0"/>
              </a:spcBef>
              <a:spcAft>
                <a:spcPct val="0"/>
              </a:spcAft>
            </a:pPr>
            <a:r>
              <a:rPr lang="en-US" sz="2800" dirty="0">
                <a:solidFill>
                  <a:srgbClr val="FF0000"/>
                </a:solidFill>
              </a:rPr>
              <a:t>Find its empirical formula.</a:t>
            </a:r>
          </a:p>
        </p:txBody>
      </p:sp>
      <p:sp>
        <p:nvSpPr>
          <p:cNvPr id="86024" name="Rectangle 8"/>
          <p:cNvSpPr>
            <a:spLocks noChangeArrowheads="1"/>
          </p:cNvSpPr>
          <p:nvPr/>
        </p:nvSpPr>
        <p:spPr bwMode="auto">
          <a:xfrm>
            <a:off x="1066800" y="5137597"/>
            <a:ext cx="308451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fontAlgn="base">
              <a:spcBef>
                <a:spcPct val="0"/>
              </a:spcBef>
              <a:spcAft>
                <a:spcPct val="0"/>
              </a:spcAft>
            </a:pPr>
            <a:r>
              <a:rPr lang="en-US" sz="2800" dirty="0" smtClean="0">
                <a:solidFill>
                  <a:srgbClr val="000000"/>
                </a:solidFill>
              </a:rPr>
              <a:t>Multiply each by 2 to get to next whole number</a:t>
            </a:r>
            <a:r>
              <a:rPr lang="en-US" sz="2800" b="1" dirty="0" smtClean="0">
                <a:solidFill>
                  <a:srgbClr val="000000"/>
                </a:solidFill>
              </a:rPr>
              <a:t> </a:t>
            </a:r>
            <a:endParaRPr lang="en-US" sz="2800" b="1" dirty="0">
              <a:solidFill>
                <a:srgbClr val="000000"/>
              </a:solidFill>
            </a:endParaRPr>
          </a:p>
        </p:txBody>
      </p:sp>
      <p:sp>
        <p:nvSpPr>
          <p:cNvPr id="86025" name="Rectangle 9"/>
          <p:cNvSpPr>
            <a:spLocks noChangeArrowheads="1"/>
          </p:cNvSpPr>
          <p:nvPr/>
        </p:nvSpPr>
        <p:spPr bwMode="auto">
          <a:xfrm>
            <a:off x="5186363" y="5575300"/>
            <a:ext cx="1244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sz="2800">
                <a:solidFill>
                  <a:srgbClr val="000000"/>
                </a:solidFill>
              </a:rPr>
              <a:t>Ru</a:t>
            </a:r>
            <a:r>
              <a:rPr lang="en-US" sz="2800" baseline="-25000">
                <a:solidFill>
                  <a:srgbClr val="000000"/>
                </a:solidFill>
              </a:rPr>
              <a:t>2</a:t>
            </a:r>
            <a:r>
              <a:rPr lang="en-US" sz="2800">
                <a:solidFill>
                  <a:srgbClr val="000000"/>
                </a:solidFill>
              </a:rPr>
              <a:t>S</a:t>
            </a:r>
            <a:r>
              <a:rPr lang="en-US" sz="2800" baseline="-25000">
                <a:solidFill>
                  <a:srgbClr val="000000"/>
                </a:solidFill>
              </a:rPr>
              <a:t>3</a:t>
            </a:r>
            <a:r>
              <a:rPr lang="en-US" sz="2800" b="1">
                <a:solidFill>
                  <a:srgbClr val="000000"/>
                </a:solidFill>
              </a:rPr>
              <a:t> </a:t>
            </a:r>
          </a:p>
        </p:txBody>
      </p:sp>
      <p:sp>
        <p:nvSpPr>
          <p:cNvPr id="86027" name="Line 11"/>
          <p:cNvSpPr>
            <a:spLocks noChangeShapeType="1"/>
          </p:cNvSpPr>
          <p:nvPr/>
        </p:nvSpPr>
        <p:spPr bwMode="auto">
          <a:xfrm>
            <a:off x="4114800" y="5810250"/>
            <a:ext cx="885825" cy="0"/>
          </a:xfrm>
          <a:prstGeom prst="line">
            <a:avLst/>
          </a:prstGeom>
          <a:noFill/>
          <a:ln w="222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a:solidFill>
                <a:srgbClr val="000000"/>
              </a:solidFill>
            </a:endParaRPr>
          </a:p>
        </p:txBody>
      </p:sp>
      <p:graphicFrame>
        <p:nvGraphicFramePr>
          <p:cNvPr id="86032" name="Object 16"/>
          <p:cNvGraphicFramePr>
            <a:graphicFrameLocks noChangeAspect="1"/>
          </p:cNvGraphicFramePr>
          <p:nvPr/>
        </p:nvGraphicFramePr>
        <p:xfrm>
          <a:off x="388938" y="3352800"/>
          <a:ext cx="1498600" cy="406400"/>
        </p:xfrm>
        <a:graphic>
          <a:graphicData uri="http://schemas.openxmlformats.org/presentationml/2006/ole">
            <mc:AlternateContent xmlns:mc="http://schemas.openxmlformats.org/markup-compatibility/2006">
              <mc:Choice xmlns:v="urn:schemas-microsoft-com:vml" Requires="v">
                <p:oleObj spid="_x0000_s5122" name="Equation" r:id="rId3" imgW="1498320" imgH="406080" progId="Equation.3">
                  <p:embed/>
                </p:oleObj>
              </mc:Choice>
              <mc:Fallback>
                <p:oleObj name="Equation" r:id="rId3" imgW="1498320" imgH="406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938" y="3352800"/>
                        <a:ext cx="14986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033" name="Object 17"/>
          <p:cNvGraphicFramePr>
            <a:graphicFrameLocks noChangeAspect="1"/>
          </p:cNvGraphicFramePr>
          <p:nvPr/>
        </p:nvGraphicFramePr>
        <p:xfrm>
          <a:off x="1893888" y="3051175"/>
          <a:ext cx="1981200" cy="965200"/>
        </p:xfrm>
        <a:graphic>
          <a:graphicData uri="http://schemas.openxmlformats.org/presentationml/2006/ole">
            <mc:AlternateContent xmlns:mc="http://schemas.openxmlformats.org/markup-compatibility/2006">
              <mc:Choice xmlns:v="urn:schemas-microsoft-com:vml" Requires="v">
                <p:oleObj spid="_x0000_s5123" name="Equation" r:id="rId5" imgW="1981080" imgH="965160" progId="Equation.3">
                  <p:embed/>
                </p:oleObj>
              </mc:Choice>
              <mc:Fallback>
                <p:oleObj name="Equation" r:id="rId5" imgW="1981080" imgH="9651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3888" y="3051175"/>
                        <a:ext cx="19812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034" name="Object 18"/>
          <p:cNvGraphicFramePr>
            <a:graphicFrameLocks noChangeAspect="1"/>
          </p:cNvGraphicFramePr>
          <p:nvPr/>
        </p:nvGraphicFramePr>
        <p:xfrm>
          <a:off x="3913188" y="3355975"/>
          <a:ext cx="2351087" cy="330200"/>
        </p:xfrm>
        <a:graphic>
          <a:graphicData uri="http://schemas.openxmlformats.org/presentationml/2006/ole">
            <mc:AlternateContent xmlns:mc="http://schemas.openxmlformats.org/markup-compatibility/2006">
              <mc:Choice xmlns:v="urn:schemas-microsoft-com:vml" Requires="v">
                <p:oleObj spid="_x0000_s5124" name="Equation" r:id="rId7" imgW="2349360" imgH="330120" progId="Equation.3">
                  <p:embed/>
                </p:oleObj>
              </mc:Choice>
              <mc:Fallback>
                <p:oleObj name="Equation" r:id="rId7" imgW="2349360" imgH="3301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3188" y="3355975"/>
                        <a:ext cx="2351087"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035" name="Object 19"/>
          <p:cNvGraphicFramePr>
            <a:graphicFrameLocks noChangeAspect="1"/>
          </p:cNvGraphicFramePr>
          <p:nvPr/>
        </p:nvGraphicFramePr>
        <p:xfrm>
          <a:off x="6450013" y="3348038"/>
          <a:ext cx="1295400" cy="330200"/>
        </p:xfrm>
        <a:graphic>
          <a:graphicData uri="http://schemas.openxmlformats.org/presentationml/2006/ole">
            <mc:AlternateContent xmlns:mc="http://schemas.openxmlformats.org/markup-compatibility/2006">
              <mc:Choice xmlns:v="urn:schemas-microsoft-com:vml" Requires="v">
                <p:oleObj spid="_x0000_s5125" name="Equation" r:id="rId9" imgW="1295280" imgH="330120" progId="Equation.3">
                  <p:embed/>
                </p:oleObj>
              </mc:Choice>
              <mc:Fallback>
                <p:oleObj name="Equation" r:id="rId9" imgW="1295280" imgH="33012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50013" y="3348038"/>
                        <a:ext cx="12954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036" name="Object 20"/>
          <p:cNvGraphicFramePr>
            <a:graphicFrameLocks noChangeAspect="1"/>
          </p:cNvGraphicFramePr>
          <p:nvPr/>
        </p:nvGraphicFramePr>
        <p:xfrm>
          <a:off x="7910513" y="3333750"/>
          <a:ext cx="674687" cy="330200"/>
        </p:xfrm>
        <a:graphic>
          <a:graphicData uri="http://schemas.openxmlformats.org/presentationml/2006/ole">
            <mc:AlternateContent xmlns:mc="http://schemas.openxmlformats.org/markup-compatibility/2006">
              <mc:Choice xmlns:v="urn:schemas-microsoft-com:vml" Requires="v">
                <p:oleObj spid="_x0000_s5126" name="Equation" r:id="rId11" imgW="672840" imgH="330120" progId="Equation.3">
                  <p:embed/>
                </p:oleObj>
              </mc:Choice>
              <mc:Fallback>
                <p:oleObj name="Equation" r:id="rId11" imgW="672840" imgH="33012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10513" y="3333750"/>
                        <a:ext cx="674687"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6037" name="Line 21"/>
          <p:cNvSpPr>
            <a:spLocks noChangeShapeType="1"/>
          </p:cNvSpPr>
          <p:nvPr/>
        </p:nvSpPr>
        <p:spPr bwMode="auto">
          <a:xfrm flipV="1">
            <a:off x="1335088" y="3349625"/>
            <a:ext cx="363537" cy="36353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a:solidFill>
                <a:srgbClr val="000000"/>
              </a:solidFill>
            </a:endParaRPr>
          </a:p>
        </p:txBody>
      </p:sp>
      <p:sp>
        <p:nvSpPr>
          <p:cNvPr id="86038" name="Line 22"/>
          <p:cNvSpPr>
            <a:spLocks noChangeShapeType="1"/>
          </p:cNvSpPr>
          <p:nvPr/>
        </p:nvSpPr>
        <p:spPr bwMode="auto">
          <a:xfrm flipV="1">
            <a:off x="3062288" y="3625850"/>
            <a:ext cx="363537" cy="36353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a:solidFill>
                <a:srgbClr val="000000"/>
              </a:solidFill>
            </a:endParaRPr>
          </a:p>
        </p:txBody>
      </p:sp>
      <p:graphicFrame>
        <p:nvGraphicFramePr>
          <p:cNvPr id="86039" name="Object 23"/>
          <p:cNvGraphicFramePr>
            <a:graphicFrameLocks noChangeAspect="1"/>
          </p:cNvGraphicFramePr>
          <p:nvPr/>
        </p:nvGraphicFramePr>
        <p:xfrm>
          <a:off x="644525" y="4508500"/>
          <a:ext cx="1295400" cy="406400"/>
        </p:xfrm>
        <a:graphic>
          <a:graphicData uri="http://schemas.openxmlformats.org/presentationml/2006/ole">
            <mc:AlternateContent xmlns:mc="http://schemas.openxmlformats.org/markup-compatibility/2006">
              <mc:Choice xmlns:v="urn:schemas-microsoft-com:vml" Requires="v">
                <p:oleObj spid="_x0000_s5127" name="Equation" r:id="rId13" imgW="1295280" imgH="406080" progId="Equation.3">
                  <p:embed/>
                </p:oleObj>
              </mc:Choice>
              <mc:Fallback>
                <p:oleObj name="Equation" r:id="rId13" imgW="1295280" imgH="4060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4525" y="4508500"/>
                        <a:ext cx="12954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040" name="Object 24"/>
          <p:cNvGraphicFramePr>
            <a:graphicFrameLocks noChangeAspect="1"/>
          </p:cNvGraphicFramePr>
          <p:nvPr/>
        </p:nvGraphicFramePr>
        <p:xfrm>
          <a:off x="2138363" y="4206875"/>
          <a:ext cx="1600200" cy="965200"/>
        </p:xfrm>
        <a:graphic>
          <a:graphicData uri="http://schemas.openxmlformats.org/presentationml/2006/ole">
            <mc:AlternateContent xmlns:mc="http://schemas.openxmlformats.org/markup-compatibility/2006">
              <mc:Choice xmlns:v="urn:schemas-microsoft-com:vml" Requires="v">
                <p:oleObj spid="_x0000_s5128" name="Equation" r:id="rId15" imgW="1600200" imgH="965160" progId="Equation.3">
                  <p:embed/>
                </p:oleObj>
              </mc:Choice>
              <mc:Fallback>
                <p:oleObj name="Equation" r:id="rId15" imgW="1600200" imgH="96516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38363" y="4206875"/>
                        <a:ext cx="16002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041" name="Object 25"/>
          <p:cNvGraphicFramePr>
            <a:graphicFrameLocks noChangeAspect="1"/>
          </p:cNvGraphicFramePr>
          <p:nvPr/>
        </p:nvGraphicFramePr>
        <p:xfrm>
          <a:off x="3910013" y="4511675"/>
          <a:ext cx="2122487" cy="330200"/>
        </p:xfrm>
        <a:graphic>
          <a:graphicData uri="http://schemas.openxmlformats.org/presentationml/2006/ole">
            <mc:AlternateContent xmlns:mc="http://schemas.openxmlformats.org/markup-compatibility/2006">
              <mc:Choice xmlns:v="urn:schemas-microsoft-com:vml" Requires="v">
                <p:oleObj spid="_x0000_s5129" name="Equation" r:id="rId17" imgW="2120760" imgH="330120" progId="Equation.3">
                  <p:embed/>
                </p:oleObj>
              </mc:Choice>
              <mc:Fallback>
                <p:oleObj name="Equation" r:id="rId17" imgW="2120760" imgH="33012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10013" y="4511675"/>
                        <a:ext cx="2122487"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042" name="Object 26"/>
          <p:cNvGraphicFramePr>
            <a:graphicFrameLocks noChangeAspect="1"/>
          </p:cNvGraphicFramePr>
          <p:nvPr/>
        </p:nvGraphicFramePr>
        <p:xfrm>
          <a:off x="6203950" y="4503738"/>
          <a:ext cx="1295400" cy="330200"/>
        </p:xfrm>
        <a:graphic>
          <a:graphicData uri="http://schemas.openxmlformats.org/presentationml/2006/ole">
            <mc:AlternateContent xmlns:mc="http://schemas.openxmlformats.org/markup-compatibility/2006">
              <mc:Choice xmlns:v="urn:schemas-microsoft-com:vml" Requires="v">
                <p:oleObj spid="_x0000_s5130" name="Equation" r:id="rId19" imgW="1295280" imgH="330120" progId="Equation.3">
                  <p:embed/>
                </p:oleObj>
              </mc:Choice>
              <mc:Fallback>
                <p:oleObj name="Equation" r:id="rId19" imgW="1295280" imgH="33012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203950" y="4503738"/>
                        <a:ext cx="12954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043" name="Object 27"/>
          <p:cNvGraphicFramePr>
            <a:graphicFrameLocks noChangeAspect="1"/>
          </p:cNvGraphicFramePr>
          <p:nvPr/>
        </p:nvGraphicFramePr>
        <p:xfrm>
          <a:off x="7672388" y="4489450"/>
          <a:ext cx="1031875" cy="330200"/>
        </p:xfrm>
        <a:graphic>
          <a:graphicData uri="http://schemas.openxmlformats.org/presentationml/2006/ole">
            <mc:AlternateContent xmlns:mc="http://schemas.openxmlformats.org/markup-compatibility/2006">
              <mc:Choice xmlns:v="urn:schemas-microsoft-com:vml" Requires="v">
                <p:oleObj spid="_x0000_s5131" name="Equation" r:id="rId21" imgW="1028520" imgH="330120" progId="Equation.3">
                  <p:embed/>
                </p:oleObj>
              </mc:Choice>
              <mc:Fallback>
                <p:oleObj name="Equation" r:id="rId21" imgW="1028520" imgH="33012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672388" y="4489450"/>
                        <a:ext cx="1031875"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6044" name="Line 28"/>
          <p:cNvSpPr>
            <a:spLocks noChangeShapeType="1"/>
          </p:cNvSpPr>
          <p:nvPr/>
        </p:nvSpPr>
        <p:spPr bwMode="auto">
          <a:xfrm flipV="1">
            <a:off x="1481138" y="4513263"/>
            <a:ext cx="363537" cy="363537"/>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a:solidFill>
                <a:srgbClr val="000000"/>
              </a:solidFill>
            </a:endParaRPr>
          </a:p>
        </p:txBody>
      </p:sp>
      <p:sp>
        <p:nvSpPr>
          <p:cNvPr id="86045" name="Line 29"/>
          <p:cNvSpPr>
            <a:spLocks noChangeShapeType="1"/>
          </p:cNvSpPr>
          <p:nvPr/>
        </p:nvSpPr>
        <p:spPr bwMode="auto">
          <a:xfrm flipV="1">
            <a:off x="3135313" y="4787900"/>
            <a:ext cx="363537" cy="36353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a:solidFill>
                <a:srgbClr val="000000"/>
              </a:solidFill>
            </a:endParaRPr>
          </a:p>
        </p:txBody>
      </p:sp>
    </p:spTree>
    <p:extLst>
      <p:ext uri="{BB962C8B-B14F-4D97-AF65-F5344CB8AC3E}">
        <p14:creationId xmlns:p14="http://schemas.microsoft.com/office/powerpoint/2010/main" val="405068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6032"/>
                                        </p:tgtEl>
                                        <p:attrNameLst>
                                          <p:attrName>style.visibility</p:attrName>
                                        </p:attrNameLst>
                                      </p:cBhvr>
                                      <p:to>
                                        <p:strVal val="visible"/>
                                      </p:to>
                                    </p:set>
                                    <p:animEffect transition="in" filter="fade">
                                      <p:cBhvr>
                                        <p:cTn id="7" dur="2000"/>
                                        <p:tgtEl>
                                          <p:spTgt spid="860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6039"/>
                                        </p:tgtEl>
                                        <p:attrNameLst>
                                          <p:attrName>style.visibility</p:attrName>
                                        </p:attrNameLst>
                                      </p:cBhvr>
                                      <p:to>
                                        <p:strVal val="visible"/>
                                      </p:to>
                                    </p:set>
                                    <p:animEffect transition="in" filter="fade">
                                      <p:cBhvr>
                                        <p:cTn id="12" dur="2000"/>
                                        <p:tgtEl>
                                          <p:spTgt spid="860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nodeType="clickEffect">
                                  <p:stCondLst>
                                    <p:cond delay="0"/>
                                  </p:stCondLst>
                                  <p:childTnLst>
                                    <p:set>
                                      <p:cBhvr>
                                        <p:cTn id="16" dur="1" fill="hold">
                                          <p:stCondLst>
                                            <p:cond delay="0"/>
                                          </p:stCondLst>
                                        </p:cTn>
                                        <p:tgtEl>
                                          <p:spTgt spid="86033"/>
                                        </p:tgtEl>
                                        <p:attrNameLst>
                                          <p:attrName>style.visibility</p:attrName>
                                        </p:attrNameLst>
                                      </p:cBhvr>
                                      <p:to>
                                        <p:strVal val="visible"/>
                                      </p:to>
                                    </p:set>
                                    <p:anim calcmode="lin" valueType="num">
                                      <p:cBhvr>
                                        <p:cTn id="17" dur="1000" fill="hold"/>
                                        <p:tgtEl>
                                          <p:spTgt spid="86033"/>
                                        </p:tgtEl>
                                        <p:attrNameLst>
                                          <p:attrName>ppt_x</p:attrName>
                                        </p:attrNameLst>
                                      </p:cBhvr>
                                      <p:tavLst>
                                        <p:tav tm="0">
                                          <p:val>
                                            <p:strVal val="#ppt_x-.2"/>
                                          </p:val>
                                        </p:tav>
                                        <p:tav tm="100000">
                                          <p:val>
                                            <p:strVal val="#ppt_x"/>
                                          </p:val>
                                        </p:tav>
                                      </p:tavLst>
                                    </p:anim>
                                    <p:anim calcmode="lin" valueType="num">
                                      <p:cBhvr>
                                        <p:cTn id="18" dur="1000" fill="hold"/>
                                        <p:tgtEl>
                                          <p:spTgt spid="86033"/>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603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86037"/>
                                        </p:tgtEl>
                                        <p:attrNameLst>
                                          <p:attrName>style.visibility</p:attrName>
                                        </p:attrNameLst>
                                      </p:cBhvr>
                                      <p:to>
                                        <p:strVal val="visible"/>
                                      </p:to>
                                    </p:set>
                                    <p:anim calcmode="lin" valueType="num">
                                      <p:cBhvr>
                                        <p:cTn id="24" dur="500" fill="hold"/>
                                        <p:tgtEl>
                                          <p:spTgt spid="86037"/>
                                        </p:tgtEl>
                                        <p:attrNameLst>
                                          <p:attrName>ppt_w</p:attrName>
                                        </p:attrNameLst>
                                      </p:cBhvr>
                                      <p:tavLst>
                                        <p:tav tm="0">
                                          <p:val>
                                            <p:fltVal val="0"/>
                                          </p:val>
                                        </p:tav>
                                        <p:tav tm="100000">
                                          <p:val>
                                            <p:strVal val="#ppt_w"/>
                                          </p:val>
                                        </p:tav>
                                      </p:tavLst>
                                    </p:anim>
                                    <p:anim calcmode="lin" valueType="num">
                                      <p:cBhvr>
                                        <p:cTn id="25" dur="500" fill="hold"/>
                                        <p:tgtEl>
                                          <p:spTgt spid="86037"/>
                                        </p:tgtEl>
                                        <p:attrNameLst>
                                          <p:attrName>ppt_h</p:attrName>
                                        </p:attrNameLst>
                                      </p:cBhvr>
                                      <p:tavLst>
                                        <p:tav tm="0">
                                          <p:val>
                                            <p:fltVal val="0"/>
                                          </p:val>
                                        </p:tav>
                                        <p:tav tm="100000">
                                          <p:val>
                                            <p:strVal val="#ppt_h"/>
                                          </p:val>
                                        </p:tav>
                                      </p:tavLst>
                                    </p:anim>
                                    <p:anim calcmode="lin" valueType="num">
                                      <p:cBhvr>
                                        <p:cTn id="26" dur="500" fill="hold"/>
                                        <p:tgtEl>
                                          <p:spTgt spid="86037"/>
                                        </p:tgtEl>
                                        <p:attrNameLst>
                                          <p:attrName>style.rotation</p:attrName>
                                        </p:attrNameLst>
                                      </p:cBhvr>
                                      <p:tavLst>
                                        <p:tav tm="0">
                                          <p:val>
                                            <p:fltVal val="360"/>
                                          </p:val>
                                        </p:tav>
                                        <p:tav tm="100000">
                                          <p:val>
                                            <p:fltVal val="0"/>
                                          </p:val>
                                        </p:tav>
                                      </p:tavLst>
                                    </p:anim>
                                    <p:animEffect transition="in" filter="fade">
                                      <p:cBhvr>
                                        <p:cTn id="27" dur="500"/>
                                        <p:tgtEl>
                                          <p:spTgt spid="86037"/>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86038"/>
                                        </p:tgtEl>
                                        <p:attrNameLst>
                                          <p:attrName>style.visibility</p:attrName>
                                        </p:attrNameLst>
                                      </p:cBhvr>
                                      <p:to>
                                        <p:strVal val="visible"/>
                                      </p:to>
                                    </p:set>
                                    <p:anim calcmode="lin" valueType="num">
                                      <p:cBhvr>
                                        <p:cTn id="30" dur="500" fill="hold"/>
                                        <p:tgtEl>
                                          <p:spTgt spid="86038"/>
                                        </p:tgtEl>
                                        <p:attrNameLst>
                                          <p:attrName>ppt_w</p:attrName>
                                        </p:attrNameLst>
                                      </p:cBhvr>
                                      <p:tavLst>
                                        <p:tav tm="0">
                                          <p:val>
                                            <p:fltVal val="0"/>
                                          </p:val>
                                        </p:tav>
                                        <p:tav tm="100000">
                                          <p:val>
                                            <p:strVal val="#ppt_w"/>
                                          </p:val>
                                        </p:tav>
                                      </p:tavLst>
                                    </p:anim>
                                    <p:anim calcmode="lin" valueType="num">
                                      <p:cBhvr>
                                        <p:cTn id="31" dur="500" fill="hold"/>
                                        <p:tgtEl>
                                          <p:spTgt spid="86038"/>
                                        </p:tgtEl>
                                        <p:attrNameLst>
                                          <p:attrName>ppt_h</p:attrName>
                                        </p:attrNameLst>
                                      </p:cBhvr>
                                      <p:tavLst>
                                        <p:tav tm="0">
                                          <p:val>
                                            <p:fltVal val="0"/>
                                          </p:val>
                                        </p:tav>
                                        <p:tav tm="100000">
                                          <p:val>
                                            <p:strVal val="#ppt_h"/>
                                          </p:val>
                                        </p:tav>
                                      </p:tavLst>
                                    </p:anim>
                                    <p:anim calcmode="lin" valueType="num">
                                      <p:cBhvr>
                                        <p:cTn id="32" dur="500" fill="hold"/>
                                        <p:tgtEl>
                                          <p:spTgt spid="86038"/>
                                        </p:tgtEl>
                                        <p:attrNameLst>
                                          <p:attrName>style.rotation</p:attrName>
                                        </p:attrNameLst>
                                      </p:cBhvr>
                                      <p:tavLst>
                                        <p:tav tm="0">
                                          <p:val>
                                            <p:fltVal val="360"/>
                                          </p:val>
                                        </p:tav>
                                        <p:tav tm="100000">
                                          <p:val>
                                            <p:fltVal val="0"/>
                                          </p:val>
                                        </p:tav>
                                      </p:tavLst>
                                    </p:anim>
                                    <p:animEffect transition="in" filter="fade">
                                      <p:cBhvr>
                                        <p:cTn id="33" dur="500"/>
                                        <p:tgtEl>
                                          <p:spTgt spid="8603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presetSubtype="0" fill="hold" nodeType="clickEffect">
                                  <p:stCondLst>
                                    <p:cond delay="0"/>
                                  </p:stCondLst>
                                  <p:childTnLst>
                                    <p:set>
                                      <p:cBhvr>
                                        <p:cTn id="37" dur="1" fill="hold">
                                          <p:stCondLst>
                                            <p:cond delay="0"/>
                                          </p:stCondLst>
                                        </p:cTn>
                                        <p:tgtEl>
                                          <p:spTgt spid="86034"/>
                                        </p:tgtEl>
                                        <p:attrNameLst>
                                          <p:attrName>style.visibility</p:attrName>
                                        </p:attrNameLst>
                                      </p:cBhvr>
                                      <p:to>
                                        <p:strVal val="visible"/>
                                      </p:to>
                                    </p:set>
                                    <p:anim calcmode="lin" valueType="num">
                                      <p:cBhvr>
                                        <p:cTn id="38" dur="1000" fill="hold"/>
                                        <p:tgtEl>
                                          <p:spTgt spid="86034"/>
                                        </p:tgtEl>
                                        <p:attrNameLst>
                                          <p:attrName>ppt_x</p:attrName>
                                        </p:attrNameLst>
                                      </p:cBhvr>
                                      <p:tavLst>
                                        <p:tav tm="0">
                                          <p:val>
                                            <p:strVal val="#ppt_x-.2"/>
                                          </p:val>
                                        </p:tav>
                                        <p:tav tm="100000">
                                          <p:val>
                                            <p:strVal val="#ppt_x"/>
                                          </p:val>
                                        </p:tav>
                                      </p:tavLst>
                                    </p:anim>
                                    <p:anim calcmode="lin" valueType="num">
                                      <p:cBhvr>
                                        <p:cTn id="39" dur="1000" fill="hold"/>
                                        <p:tgtEl>
                                          <p:spTgt spid="86034"/>
                                        </p:tgtEl>
                                        <p:attrNameLst>
                                          <p:attrName>ppt_y</p:attrName>
                                        </p:attrNameLst>
                                      </p:cBhvr>
                                      <p:tavLst>
                                        <p:tav tm="0">
                                          <p:val>
                                            <p:strVal val="#ppt_y"/>
                                          </p:val>
                                        </p:tav>
                                        <p:tav tm="100000">
                                          <p:val>
                                            <p:strVal val="#ppt_y"/>
                                          </p:val>
                                        </p:tav>
                                      </p:tavLst>
                                    </p:anim>
                                    <p:animEffect transition="in" filter="wipe(right)" prLst="gradientSize: 0.1">
                                      <p:cBhvr>
                                        <p:cTn id="40" dur="1000"/>
                                        <p:tgtEl>
                                          <p:spTgt spid="8603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9" presetClass="entr" presetSubtype="0" fill="hold" nodeType="clickEffect">
                                  <p:stCondLst>
                                    <p:cond delay="0"/>
                                  </p:stCondLst>
                                  <p:childTnLst>
                                    <p:set>
                                      <p:cBhvr>
                                        <p:cTn id="44" dur="1" fill="hold">
                                          <p:stCondLst>
                                            <p:cond delay="0"/>
                                          </p:stCondLst>
                                        </p:cTn>
                                        <p:tgtEl>
                                          <p:spTgt spid="86040"/>
                                        </p:tgtEl>
                                        <p:attrNameLst>
                                          <p:attrName>style.visibility</p:attrName>
                                        </p:attrNameLst>
                                      </p:cBhvr>
                                      <p:to>
                                        <p:strVal val="visible"/>
                                      </p:to>
                                    </p:set>
                                    <p:anim calcmode="lin" valueType="num">
                                      <p:cBhvr>
                                        <p:cTn id="45" dur="1000" fill="hold"/>
                                        <p:tgtEl>
                                          <p:spTgt spid="86040"/>
                                        </p:tgtEl>
                                        <p:attrNameLst>
                                          <p:attrName>ppt_x</p:attrName>
                                        </p:attrNameLst>
                                      </p:cBhvr>
                                      <p:tavLst>
                                        <p:tav tm="0">
                                          <p:val>
                                            <p:strVal val="#ppt_x-.2"/>
                                          </p:val>
                                        </p:tav>
                                        <p:tav tm="100000">
                                          <p:val>
                                            <p:strVal val="#ppt_x"/>
                                          </p:val>
                                        </p:tav>
                                      </p:tavLst>
                                    </p:anim>
                                    <p:anim calcmode="lin" valueType="num">
                                      <p:cBhvr>
                                        <p:cTn id="46" dur="1000" fill="hold"/>
                                        <p:tgtEl>
                                          <p:spTgt spid="86040"/>
                                        </p:tgtEl>
                                        <p:attrNameLst>
                                          <p:attrName>ppt_y</p:attrName>
                                        </p:attrNameLst>
                                      </p:cBhvr>
                                      <p:tavLst>
                                        <p:tav tm="0">
                                          <p:val>
                                            <p:strVal val="#ppt_y"/>
                                          </p:val>
                                        </p:tav>
                                        <p:tav tm="100000">
                                          <p:val>
                                            <p:strVal val="#ppt_y"/>
                                          </p:val>
                                        </p:tav>
                                      </p:tavLst>
                                    </p:anim>
                                    <p:animEffect transition="in" filter="wipe(right)" prLst="gradientSize: 0.1">
                                      <p:cBhvr>
                                        <p:cTn id="47" dur="1000"/>
                                        <p:tgtEl>
                                          <p:spTgt spid="8604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9" presetClass="entr" presetSubtype="0" decel="100000" fill="hold" grpId="0" nodeType="clickEffect">
                                  <p:stCondLst>
                                    <p:cond delay="0"/>
                                  </p:stCondLst>
                                  <p:childTnLst>
                                    <p:set>
                                      <p:cBhvr>
                                        <p:cTn id="51" dur="1" fill="hold">
                                          <p:stCondLst>
                                            <p:cond delay="0"/>
                                          </p:stCondLst>
                                        </p:cTn>
                                        <p:tgtEl>
                                          <p:spTgt spid="86044"/>
                                        </p:tgtEl>
                                        <p:attrNameLst>
                                          <p:attrName>style.visibility</p:attrName>
                                        </p:attrNameLst>
                                      </p:cBhvr>
                                      <p:to>
                                        <p:strVal val="visible"/>
                                      </p:to>
                                    </p:set>
                                    <p:anim calcmode="lin" valueType="num">
                                      <p:cBhvr>
                                        <p:cTn id="52" dur="500" fill="hold"/>
                                        <p:tgtEl>
                                          <p:spTgt spid="86044"/>
                                        </p:tgtEl>
                                        <p:attrNameLst>
                                          <p:attrName>ppt_w</p:attrName>
                                        </p:attrNameLst>
                                      </p:cBhvr>
                                      <p:tavLst>
                                        <p:tav tm="0">
                                          <p:val>
                                            <p:fltVal val="0"/>
                                          </p:val>
                                        </p:tav>
                                        <p:tav tm="100000">
                                          <p:val>
                                            <p:strVal val="#ppt_w"/>
                                          </p:val>
                                        </p:tav>
                                      </p:tavLst>
                                    </p:anim>
                                    <p:anim calcmode="lin" valueType="num">
                                      <p:cBhvr>
                                        <p:cTn id="53" dur="500" fill="hold"/>
                                        <p:tgtEl>
                                          <p:spTgt spid="86044"/>
                                        </p:tgtEl>
                                        <p:attrNameLst>
                                          <p:attrName>ppt_h</p:attrName>
                                        </p:attrNameLst>
                                      </p:cBhvr>
                                      <p:tavLst>
                                        <p:tav tm="0">
                                          <p:val>
                                            <p:fltVal val="0"/>
                                          </p:val>
                                        </p:tav>
                                        <p:tav tm="100000">
                                          <p:val>
                                            <p:strVal val="#ppt_h"/>
                                          </p:val>
                                        </p:tav>
                                      </p:tavLst>
                                    </p:anim>
                                    <p:anim calcmode="lin" valueType="num">
                                      <p:cBhvr>
                                        <p:cTn id="54" dur="500" fill="hold"/>
                                        <p:tgtEl>
                                          <p:spTgt spid="86044"/>
                                        </p:tgtEl>
                                        <p:attrNameLst>
                                          <p:attrName>style.rotation</p:attrName>
                                        </p:attrNameLst>
                                      </p:cBhvr>
                                      <p:tavLst>
                                        <p:tav tm="0">
                                          <p:val>
                                            <p:fltVal val="360"/>
                                          </p:val>
                                        </p:tav>
                                        <p:tav tm="100000">
                                          <p:val>
                                            <p:fltVal val="0"/>
                                          </p:val>
                                        </p:tav>
                                      </p:tavLst>
                                    </p:anim>
                                    <p:animEffect transition="in" filter="fade">
                                      <p:cBhvr>
                                        <p:cTn id="55" dur="500"/>
                                        <p:tgtEl>
                                          <p:spTgt spid="86044"/>
                                        </p:tgtEl>
                                      </p:cBhvr>
                                    </p:animEffect>
                                  </p:childTnLst>
                                </p:cTn>
                              </p:par>
                              <p:par>
                                <p:cTn id="56" presetID="49" presetClass="entr" presetSubtype="0" decel="100000" fill="hold" grpId="0" nodeType="withEffect">
                                  <p:stCondLst>
                                    <p:cond delay="0"/>
                                  </p:stCondLst>
                                  <p:childTnLst>
                                    <p:set>
                                      <p:cBhvr>
                                        <p:cTn id="57" dur="1" fill="hold">
                                          <p:stCondLst>
                                            <p:cond delay="0"/>
                                          </p:stCondLst>
                                        </p:cTn>
                                        <p:tgtEl>
                                          <p:spTgt spid="86045"/>
                                        </p:tgtEl>
                                        <p:attrNameLst>
                                          <p:attrName>style.visibility</p:attrName>
                                        </p:attrNameLst>
                                      </p:cBhvr>
                                      <p:to>
                                        <p:strVal val="visible"/>
                                      </p:to>
                                    </p:set>
                                    <p:anim calcmode="lin" valueType="num">
                                      <p:cBhvr>
                                        <p:cTn id="58" dur="500" fill="hold"/>
                                        <p:tgtEl>
                                          <p:spTgt spid="86045"/>
                                        </p:tgtEl>
                                        <p:attrNameLst>
                                          <p:attrName>ppt_w</p:attrName>
                                        </p:attrNameLst>
                                      </p:cBhvr>
                                      <p:tavLst>
                                        <p:tav tm="0">
                                          <p:val>
                                            <p:fltVal val="0"/>
                                          </p:val>
                                        </p:tav>
                                        <p:tav tm="100000">
                                          <p:val>
                                            <p:strVal val="#ppt_w"/>
                                          </p:val>
                                        </p:tav>
                                      </p:tavLst>
                                    </p:anim>
                                    <p:anim calcmode="lin" valueType="num">
                                      <p:cBhvr>
                                        <p:cTn id="59" dur="500" fill="hold"/>
                                        <p:tgtEl>
                                          <p:spTgt spid="86045"/>
                                        </p:tgtEl>
                                        <p:attrNameLst>
                                          <p:attrName>ppt_h</p:attrName>
                                        </p:attrNameLst>
                                      </p:cBhvr>
                                      <p:tavLst>
                                        <p:tav tm="0">
                                          <p:val>
                                            <p:fltVal val="0"/>
                                          </p:val>
                                        </p:tav>
                                        <p:tav tm="100000">
                                          <p:val>
                                            <p:strVal val="#ppt_h"/>
                                          </p:val>
                                        </p:tav>
                                      </p:tavLst>
                                    </p:anim>
                                    <p:anim calcmode="lin" valueType="num">
                                      <p:cBhvr>
                                        <p:cTn id="60" dur="500" fill="hold"/>
                                        <p:tgtEl>
                                          <p:spTgt spid="86045"/>
                                        </p:tgtEl>
                                        <p:attrNameLst>
                                          <p:attrName>style.rotation</p:attrName>
                                        </p:attrNameLst>
                                      </p:cBhvr>
                                      <p:tavLst>
                                        <p:tav tm="0">
                                          <p:val>
                                            <p:fltVal val="360"/>
                                          </p:val>
                                        </p:tav>
                                        <p:tav tm="100000">
                                          <p:val>
                                            <p:fltVal val="0"/>
                                          </p:val>
                                        </p:tav>
                                      </p:tavLst>
                                    </p:anim>
                                    <p:animEffect transition="in" filter="fade">
                                      <p:cBhvr>
                                        <p:cTn id="61" dur="500"/>
                                        <p:tgtEl>
                                          <p:spTgt spid="8604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9" presetClass="entr" presetSubtype="0" fill="hold" nodeType="clickEffect">
                                  <p:stCondLst>
                                    <p:cond delay="0"/>
                                  </p:stCondLst>
                                  <p:childTnLst>
                                    <p:set>
                                      <p:cBhvr>
                                        <p:cTn id="65" dur="1" fill="hold">
                                          <p:stCondLst>
                                            <p:cond delay="0"/>
                                          </p:stCondLst>
                                        </p:cTn>
                                        <p:tgtEl>
                                          <p:spTgt spid="86041"/>
                                        </p:tgtEl>
                                        <p:attrNameLst>
                                          <p:attrName>style.visibility</p:attrName>
                                        </p:attrNameLst>
                                      </p:cBhvr>
                                      <p:to>
                                        <p:strVal val="visible"/>
                                      </p:to>
                                    </p:set>
                                    <p:anim calcmode="lin" valueType="num">
                                      <p:cBhvr>
                                        <p:cTn id="66" dur="1000" fill="hold"/>
                                        <p:tgtEl>
                                          <p:spTgt spid="86041"/>
                                        </p:tgtEl>
                                        <p:attrNameLst>
                                          <p:attrName>ppt_x</p:attrName>
                                        </p:attrNameLst>
                                      </p:cBhvr>
                                      <p:tavLst>
                                        <p:tav tm="0">
                                          <p:val>
                                            <p:strVal val="#ppt_x-.2"/>
                                          </p:val>
                                        </p:tav>
                                        <p:tav tm="100000">
                                          <p:val>
                                            <p:strVal val="#ppt_x"/>
                                          </p:val>
                                        </p:tav>
                                      </p:tavLst>
                                    </p:anim>
                                    <p:anim calcmode="lin" valueType="num">
                                      <p:cBhvr>
                                        <p:cTn id="67" dur="1000" fill="hold"/>
                                        <p:tgtEl>
                                          <p:spTgt spid="86041"/>
                                        </p:tgtEl>
                                        <p:attrNameLst>
                                          <p:attrName>ppt_y</p:attrName>
                                        </p:attrNameLst>
                                      </p:cBhvr>
                                      <p:tavLst>
                                        <p:tav tm="0">
                                          <p:val>
                                            <p:strVal val="#ppt_y"/>
                                          </p:val>
                                        </p:tav>
                                        <p:tav tm="100000">
                                          <p:val>
                                            <p:strVal val="#ppt_y"/>
                                          </p:val>
                                        </p:tav>
                                      </p:tavLst>
                                    </p:anim>
                                    <p:animEffect transition="in" filter="wipe(right)" prLst="gradientSize: 0.1">
                                      <p:cBhvr>
                                        <p:cTn id="68" dur="1000"/>
                                        <p:tgtEl>
                                          <p:spTgt spid="8604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6" presetClass="entr" presetSubtype="0" fill="hold" nodeType="clickEffect">
                                  <p:stCondLst>
                                    <p:cond delay="0"/>
                                  </p:stCondLst>
                                  <p:childTnLst>
                                    <p:set>
                                      <p:cBhvr>
                                        <p:cTn id="72" dur="1" fill="hold">
                                          <p:stCondLst>
                                            <p:cond delay="0"/>
                                          </p:stCondLst>
                                        </p:cTn>
                                        <p:tgtEl>
                                          <p:spTgt spid="86035"/>
                                        </p:tgtEl>
                                        <p:attrNameLst>
                                          <p:attrName>style.visibility</p:attrName>
                                        </p:attrNameLst>
                                      </p:cBhvr>
                                      <p:to>
                                        <p:strVal val="visible"/>
                                      </p:to>
                                    </p:set>
                                    <p:animEffect transition="in" filter="wipe(down)">
                                      <p:cBhvr>
                                        <p:cTn id="73" dur="580">
                                          <p:stCondLst>
                                            <p:cond delay="0"/>
                                          </p:stCondLst>
                                        </p:cTn>
                                        <p:tgtEl>
                                          <p:spTgt spid="86035"/>
                                        </p:tgtEl>
                                      </p:cBhvr>
                                    </p:animEffect>
                                    <p:anim calcmode="lin" valueType="num">
                                      <p:cBhvr>
                                        <p:cTn id="74" dur="1822" tmFilter="0,0; 0.14,0.36; 0.43,0.73; 0.71,0.91; 1.0,1.0">
                                          <p:stCondLst>
                                            <p:cond delay="0"/>
                                          </p:stCondLst>
                                        </p:cTn>
                                        <p:tgtEl>
                                          <p:spTgt spid="86035"/>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86035"/>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86035"/>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86035"/>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86035"/>
                                        </p:tgtEl>
                                        <p:attrNameLst>
                                          <p:attrName>ppt_y</p:attrName>
                                        </p:attrNameLst>
                                      </p:cBhvr>
                                      <p:tavLst>
                                        <p:tav tm="0" fmla="#ppt_y-sin(pi*$)/81">
                                          <p:val>
                                            <p:fltVal val="0"/>
                                          </p:val>
                                        </p:tav>
                                        <p:tav tm="100000">
                                          <p:val>
                                            <p:fltVal val="1"/>
                                          </p:val>
                                        </p:tav>
                                      </p:tavLst>
                                    </p:anim>
                                    <p:animScale>
                                      <p:cBhvr>
                                        <p:cTn id="79" dur="26">
                                          <p:stCondLst>
                                            <p:cond delay="650"/>
                                          </p:stCondLst>
                                        </p:cTn>
                                        <p:tgtEl>
                                          <p:spTgt spid="86035"/>
                                        </p:tgtEl>
                                      </p:cBhvr>
                                      <p:to x="100000" y="60000"/>
                                    </p:animScale>
                                    <p:animScale>
                                      <p:cBhvr>
                                        <p:cTn id="80" dur="166" decel="50000">
                                          <p:stCondLst>
                                            <p:cond delay="676"/>
                                          </p:stCondLst>
                                        </p:cTn>
                                        <p:tgtEl>
                                          <p:spTgt spid="86035"/>
                                        </p:tgtEl>
                                      </p:cBhvr>
                                      <p:to x="100000" y="100000"/>
                                    </p:animScale>
                                    <p:animScale>
                                      <p:cBhvr>
                                        <p:cTn id="81" dur="26">
                                          <p:stCondLst>
                                            <p:cond delay="1312"/>
                                          </p:stCondLst>
                                        </p:cTn>
                                        <p:tgtEl>
                                          <p:spTgt spid="86035"/>
                                        </p:tgtEl>
                                      </p:cBhvr>
                                      <p:to x="100000" y="80000"/>
                                    </p:animScale>
                                    <p:animScale>
                                      <p:cBhvr>
                                        <p:cTn id="82" dur="166" decel="50000">
                                          <p:stCondLst>
                                            <p:cond delay="1338"/>
                                          </p:stCondLst>
                                        </p:cTn>
                                        <p:tgtEl>
                                          <p:spTgt spid="86035"/>
                                        </p:tgtEl>
                                      </p:cBhvr>
                                      <p:to x="100000" y="100000"/>
                                    </p:animScale>
                                    <p:animScale>
                                      <p:cBhvr>
                                        <p:cTn id="83" dur="26">
                                          <p:stCondLst>
                                            <p:cond delay="1642"/>
                                          </p:stCondLst>
                                        </p:cTn>
                                        <p:tgtEl>
                                          <p:spTgt spid="86035"/>
                                        </p:tgtEl>
                                      </p:cBhvr>
                                      <p:to x="100000" y="90000"/>
                                    </p:animScale>
                                    <p:animScale>
                                      <p:cBhvr>
                                        <p:cTn id="84" dur="166" decel="50000">
                                          <p:stCondLst>
                                            <p:cond delay="1668"/>
                                          </p:stCondLst>
                                        </p:cTn>
                                        <p:tgtEl>
                                          <p:spTgt spid="86035"/>
                                        </p:tgtEl>
                                      </p:cBhvr>
                                      <p:to x="100000" y="100000"/>
                                    </p:animScale>
                                    <p:animScale>
                                      <p:cBhvr>
                                        <p:cTn id="85" dur="26">
                                          <p:stCondLst>
                                            <p:cond delay="1808"/>
                                          </p:stCondLst>
                                        </p:cTn>
                                        <p:tgtEl>
                                          <p:spTgt spid="86035"/>
                                        </p:tgtEl>
                                      </p:cBhvr>
                                      <p:to x="100000" y="95000"/>
                                    </p:animScale>
                                    <p:animScale>
                                      <p:cBhvr>
                                        <p:cTn id="86" dur="166" decel="50000">
                                          <p:stCondLst>
                                            <p:cond delay="1834"/>
                                          </p:stCondLst>
                                        </p:cTn>
                                        <p:tgtEl>
                                          <p:spTgt spid="86035"/>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86042"/>
                                        </p:tgtEl>
                                        <p:attrNameLst>
                                          <p:attrName>style.visibility</p:attrName>
                                        </p:attrNameLst>
                                      </p:cBhvr>
                                      <p:to>
                                        <p:strVal val="visible"/>
                                      </p:to>
                                    </p:set>
                                    <p:animEffect transition="in" filter="wipe(down)">
                                      <p:cBhvr>
                                        <p:cTn id="89" dur="580">
                                          <p:stCondLst>
                                            <p:cond delay="0"/>
                                          </p:stCondLst>
                                        </p:cTn>
                                        <p:tgtEl>
                                          <p:spTgt spid="86042"/>
                                        </p:tgtEl>
                                      </p:cBhvr>
                                    </p:animEffect>
                                    <p:anim calcmode="lin" valueType="num">
                                      <p:cBhvr>
                                        <p:cTn id="90" dur="1822" tmFilter="0,0; 0.14,0.36; 0.43,0.73; 0.71,0.91; 1.0,1.0">
                                          <p:stCondLst>
                                            <p:cond delay="0"/>
                                          </p:stCondLst>
                                        </p:cTn>
                                        <p:tgtEl>
                                          <p:spTgt spid="86042"/>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86042"/>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86042"/>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86042"/>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86042"/>
                                        </p:tgtEl>
                                        <p:attrNameLst>
                                          <p:attrName>ppt_y</p:attrName>
                                        </p:attrNameLst>
                                      </p:cBhvr>
                                      <p:tavLst>
                                        <p:tav tm="0" fmla="#ppt_y-sin(pi*$)/81">
                                          <p:val>
                                            <p:fltVal val="0"/>
                                          </p:val>
                                        </p:tav>
                                        <p:tav tm="100000">
                                          <p:val>
                                            <p:fltVal val="1"/>
                                          </p:val>
                                        </p:tav>
                                      </p:tavLst>
                                    </p:anim>
                                    <p:animScale>
                                      <p:cBhvr>
                                        <p:cTn id="95" dur="26">
                                          <p:stCondLst>
                                            <p:cond delay="650"/>
                                          </p:stCondLst>
                                        </p:cTn>
                                        <p:tgtEl>
                                          <p:spTgt spid="86042"/>
                                        </p:tgtEl>
                                      </p:cBhvr>
                                      <p:to x="100000" y="60000"/>
                                    </p:animScale>
                                    <p:animScale>
                                      <p:cBhvr>
                                        <p:cTn id="96" dur="166" decel="50000">
                                          <p:stCondLst>
                                            <p:cond delay="676"/>
                                          </p:stCondLst>
                                        </p:cTn>
                                        <p:tgtEl>
                                          <p:spTgt spid="86042"/>
                                        </p:tgtEl>
                                      </p:cBhvr>
                                      <p:to x="100000" y="100000"/>
                                    </p:animScale>
                                    <p:animScale>
                                      <p:cBhvr>
                                        <p:cTn id="97" dur="26">
                                          <p:stCondLst>
                                            <p:cond delay="1312"/>
                                          </p:stCondLst>
                                        </p:cTn>
                                        <p:tgtEl>
                                          <p:spTgt spid="86042"/>
                                        </p:tgtEl>
                                      </p:cBhvr>
                                      <p:to x="100000" y="80000"/>
                                    </p:animScale>
                                    <p:animScale>
                                      <p:cBhvr>
                                        <p:cTn id="98" dur="166" decel="50000">
                                          <p:stCondLst>
                                            <p:cond delay="1338"/>
                                          </p:stCondLst>
                                        </p:cTn>
                                        <p:tgtEl>
                                          <p:spTgt spid="86042"/>
                                        </p:tgtEl>
                                      </p:cBhvr>
                                      <p:to x="100000" y="100000"/>
                                    </p:animScale>
                                    <p:animScale>
                                      <p:cBhvr>
                                        <p:cTn id="99" dur="26">
                                          <p:stCondLst>
                                            <p:cond delay="1642"/>
                                          </p:stCondLst>
                                        </p:cTn>
                                        <p:tgtEl>
                                          <p:spTgt spid="86042"/>
                                        </p:tgtEl>
                                      </p:cBhvr>
                                      <p:to x="100000" y="90000"/>
                                    </p:animScale>
                                    <p:animScale>
                                      <p:cBhvr>
                                        <p:cTn id="100" dur="166" decel="50000">
                                          <p:stCondLst>
                                            <p:cond delay="1668"/>
                                          </p:stCondLst>
                                        </p:cTn>
                                        <p:tgtEl>
                                          <p:spTgt spid="86042"/>
                                        </p:tgtEl>
                                      </p:cBhvr>
                                      <p:to x="100000" y="100000"/>
                                    </p:animScale>
                                    <p:animScale>
                                      <p:cBhvr>
                                        <p:cTn id="101" dur="26">
                                          <p:stCondLst>
                                            <p:cond delay="1808"/>
                                          </p:stCondLst>
                                        </p:cTn>
                                        <p:tgtEl>
                                          <p:spTgt spid="86042"/>
                                        </p:tgtEl>
                                      </p:cBhvr>
                                      <p:to x="100000" y="95000"/>
                                    </p:animScale>
                                    <p:animScale>
                                      <p:cBhvr>
                                        <p:cTn id="102" dur="166" decel="50000">
                                          <p:stCondLst>
                                            <p:cond delay="1834"/>
                                          </p:stCondLst>
                                        </p:cTn>
                                        <p:tgtEl>
                                          <p:spTgt spid="86042"/>
                                        </p:tgtEl>
                                      </p:cBhvr>
                                      <p:to x="100000" y="100000"/>
                                    </p:animScale>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9" presetClass="entr" presetSubtype="0" fill="hold" nodeType="clickEffect">
                                  <p:stCondLst>
                                    <p:cond delay="0"/>
                                  </p:stCondLst>
                                  <p:childTnLst>
                                    <p:set>
                                      <p:cBhvr>
                                        <p:cTn id="106" dur="1" fill="hold">
                                          <p:stCondLst>
                                            <p:cond delay="0"/>
                                          </p:stCondLst>
                                        </p:cTn>
                                        <p:tgtEl>
                                          <p:spTgt spid="86036"/>
                                        </p:tgtEl>
                                        <p:attrNameLst>
                                          <p:attrName>style.visibility</p:attrName>
                                        </p:attrNameLst>
                                      </p:cBhvr>
                                      <p:to>
                                        <p:strVal val="visible"/>
                                      </p:to>
                                    </p:set>
                                    <p:anim calcmode="lin" valueType="num">
                                      <p:cBhvr>
                                        <p:cTn id="107" dur="1000" fill="hold"/>
                                        <p:tgtEl>
                                          <p:spTgt spid="86036"/>
                                        </p:tgtEl>
                                        <p:attrNameLst>
                                          <p:attrName>ppt_x</p:attrName>
                                        </p:attrNameLst>
                                      </p:cBhvr>
                                      <p:tavLst>
                                        <p:tav tm="0">
                                          <p:val>
                                            <p:strVal val="#ppt_x-.2"/>
                                          </p:val>
                                        </p:tav>
                                        <p:tav tm="100000">
                                          <p:val>
                                            <p:strVal val="#ppt_x"/>
                                          </p:val>
                                        </p:tav>
                                      </p:tavLst>
                                    </p:anim>
                                    <p:anim calcmode="lin" valueType="num">
                                      <p:cBhvr>
                                        <p:cTn id="108" dur="1000" fill="hold"/>
                                        <p:tgtEl>
                                          <p:spTgt spid="86036"/>
                                        </p:tgtEl>
                                        <p:attrNameLst>
                                          <p:attrName>ppt_y</p:attrName>
                                        </p:attrNameLst>
                                      </p:cBhvr>
                                      <p:tavLst>
                                        <p:tav tm="0">
                                          <p:val>
                                            <p:strVal val="#ppt_y"/>
                                          </p:val>
                                        </p:tav>
                                        <p:tav tm="100000">
                                          <p:val>
                                            <p:strVal val="#ppt_y"/>
                                          </p:val>
                                        </p:tav>
                                      </p:tavLst>
                                    </p:anim>
                                    <p:animEffect transition="in" filter="wipe(right)" prLst="gradientSize: 0.1">
                                      <p:cBhvr>
                                        <p:cTn id="109" dur="1000"/>
                                        <p:tgtEl>
                                          <p:spTgt spid="86036"/>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9" presetClass="entr" presetSubtype="0" fill="hold" nodeType="clickEffect">
                                  <p:stCondLst>
                                    <p:cond delay="0"/>
                                  </p:stCondLst>
                                  <p:childTnLst>
                                    <p:set>
                                      <p:cBhvr>
                                        <p:cTn id="113" dur="1" fill="hold">
                                          <p:stCondLst>
                                            <p:cond delay="0"/>
                                          </p:stCondLst>
                                        </p:cTn>
                                        <p:tgtEl>
                                          <p:spTgt spid="86043"/>
                                        </p:tgtEl>
                                        <p:attrNameLst>
                                          <p:attrName>style.visibility</p:attrName>
                                        </p:attrNameLst>
                                      </p:cBhvr>
                                      <p:to>
                                        <p:strVal val="visible"/>
                                      </p:to>
                                    </p:set>
                                    <p:anim calcmode="lin" valueType="num">
                                      <p:cBhvr>
                                        <p:cTn id="114" dur="1000" fill="hold"/>
                                        <p:tgtEl>
                                          <p:spTgt spid="86043"/>
                                        </p:tgtEl>
                                        <p:attrNameLst>
                                          <p:attrName>ppt_x</p:attrName>
                                        </p:attrNameLst>
                                      </p:cBhvr>
                                      <p:tavLst>
                                        <p:tav tm="0">
                                          <p:val>
                                            <p:strVal val="#ppt_x-.2"/>
                                          </p:val>
                                        </p:tav>
                                        <p:tav tm="100000">
                                          <p:val>
                                            <p:strVal val="#ppt_x"/>
                                          </p:val>
                                        </p:tav>
                                      </p:tavLst>
                                    </p:anim>
                                    <p:anim calcmode="lin" valueType="num">
                                      <p:cBhvr>
                                        <p:cTn id="115" dur="1000" fill="hold"/>
                                        <p:tgtEl>
                                          <p:spTgt spid="86043"/>
                                        </p:tgtEl>
                                        <p:attrNameLst>
                                          <p:attrName>ppt_y</p:attrName>
                                        </p:attrNameLst>
                                      </p:cBhvr>
                                      <p:tavLst>
                                        <p:tav tm="0">
                                          <p:val>
                                            <p:strVal val="#ppt_y"/>
                                          </p:val>
                                        </p:tav>
                                        <p:tav tm="100000">
                                          <p:val>
                                            <p:strVal val="#ppt_y"/>
                                          </p:val>
                                        </p:tav>
                                      </p:tavLst>
                                    </p:anim>
                                    <p:animEffect transition="in" filter="wipe(right)" prLst="gradientSize: 0.1">
                                      <p:cBhvr>
                                        <p:cTn id="116" dur="1000"/>
                                        <p:tgtEl>
                                          <p:spTgt spid="86043"/>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38" presetClass="entr" presetSubtype="0" accel="50000" fill="hold" grpId="0" nodeType="clickEffect">
                                  <p:stCondLst>
                                    <p:cond delay="0"/>
                                  </p:stCondLst>
                                  <p:iterate type="lt">
                                    <p:tmPct val="50000"/>
                                  </p:iterate>
                                  <p:childTnLst>
                                    <p:set>
                                      <p:cBhvr>
                                        <p:cTn id="120" dur="1" fill="hold">
                                          <p:stCondLst>
                                            <p:cond delay="0"/>
                                          </p:stCondLst>
                                        </p:cTn>
                                        <p:tgtEl>
                                          <p:spTgt spid="86024"/>
                                        </p:tgtEl>
                                        <p:attrNameLst>
                                          <p:attrName>style.visibility</p:attrName>
                                        </p:attrNameLst>
                                      </p:cBhvr>
                                      <p:to>
                                        <p:strVal val="visible"/>
                                      </p:to>
                                    </p:set>
                                    <p:set>
                                      <p:cBhvr>
                                        <p:cTn id="121" dur="455" fill="hold">
                                          <p:stCondLst>
                                            <p:cond delay="0"/>
                                          </p:stCondLst>
                                        </p:cTn>
                                        <p:tgtEl>
                                          <p:spTgt spid="86024"/>
                                        </p:tgtEl>
                                        <p:attrNameLst>
                                          <p:attrName>style.rotation</p:attrName>
                                        </p:attrNameLst>
                                      </p:cBhvr>
                                      <p:to>
                                        <p:strVal val="-45.0"/>
                                      </p:to>
                                    </p:set>
                                    <p:anim calcmode="lin" valueType="num">
                                      <p:cBhvr>
                                        <p:cTn id="122" dur="455" fill="hold">
                                          <p:stCondLst>
                                            <p:cond delay="455"/>
                                          </p:stCondLst>
                                        </p:cTn>
                                        <p:tgtEl>
                                          <p:spTgt spid="86024"/>
                                        </p:tgtEl>
                                        <p:attrNameLst>
                                          <p:attrName>style.rotation</p:attrName>
                                        </p:attrNameLst>
                                      </p:cBhvr>
                                      <p:tavLst>
                                        <p:tav tm="0">
                                          <p:val>
                                            <p:fltVal val="-45"/>
                                          </p:val>
                                        </p:tav>
                                        <p:tav tm="69900">
                                          <p:val>
                                            <p:fltVal val="45"/>
                                          </p:val>
                                        </p:tav>
                                        <p:tav tm="100000">
                                          <p:val>
                                            <p:fltVal val="0"/>
                                          </p:val>
                                        </p:tav>
                                      </p:tavLst>
                                    </p:anim>
                                    <p:anim calcmode="lin" valueType="num">
                                      <p:cBhvr>
                                        <p:cTn id="123" dur="455" fill="hold">
                                          <p:stCondLst>
                                            <p:cond delay="0"/>
                                          </p:stCondLst>
                                        </p:cTn>
                                        <p:tgtEl>
                                          <p:spTgt spid="86024"/>
                                        </p:tgtEl>
                                        <p:attrNameLst>
                                          <p:attrName>ppt_y</p:attrName>
                                        </p:attrNameLst>
                                      </p:cBhvr>
                                      <p:tavLst>
                                        <p:tav tm="0">
                                          <p:val>
                                            <p:strVal val="#ppt_y-1"/>
                                          </p:val>
                                        </p:tav>
                                        <p:tav tm="100000">
                                          <p:val>
                                            <p:strVal val="#ppt_y-(0.354*#ppt_w-0.172*#ppt_h)"/>
                                          </p:val>
                                        </p:tav>
                                      </p:tavLst>
                                    </p:anim>
                                    <p:anim calcmode="lin" valueType="num">
                                      <p:cBhvr>
                                        <p:cTn id="124" dur="156" decel="50000" autoRev="1" fill="hold">
                                          <p:stCondLst>
                                            <p:cond delay="455"/>
                                          </p:stCondLst>
                                        </p:cTn>
                                        <p:tgtEl>
                                          <p:spTgt spid="86024"/>
                                        </p:tgtEl>
                                        <p:attrNameLst>
                                          <p:attrName>ppt_y</p:attrName>
                                        </p:attrNameLst>
                                      </p:cBhvr>
                                      <p:tavLst>
                                        <p:tav tm="0">
                                          <p:val>
                                            <p:strVal val="#ppt_y-(0.354*#ppt_w-0.172*#ppt_h)"/>
                                          </p:val>
                                        </p:tav>
                                        <p:tav tm="100000">
                                          <p:val>
                                            <p:strVal val="#ppt_y-(0.354*#ppt_w-0.172*#ppt_h)-#ppt_h/2"/>
                                          </p:val>
                                        </p:tav>
                                      </p:tavLst>
                                    </p:anim>
                                    <p:anim calcmode="lin" valueType="num">
                                      <p:cBhvr>
                                        <p:cTn id="125" dur="136" fill="hold">
                                          <p:stCondLst>
                                            <p:cond delay="864"/>
                                          </p:stCondLst>
                                        </p:cTn>
                                        <p:tgtEl>
                                          <p:spTgt spid="86024"/>
                                        </p:tgtEl>
                                        <p:attrNameLst>
                                          <p:attrName>ppt_y</p:attrName>
                                        </p:attrNameLst>
                                      </p:cBhvr>
                                      <p:tavLst>
                                        <p:tav tm="0">
                                          <p:val>
                                            <p:strVal val="#ppt_y-(0.354*#ppt_w-0.172*#ppt_h)"/>
                                          </p:val>
                                        </p:tav>
                                        <p:tav tm="100000">
                                          <p:val>
                                            <p:strVal val="#ppt_y"/>
                                          </p:val>
                                        </p:tav>
                                      </p:tavLst>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9" presetClass="entr" presetSubtype="0" fill="hold" grpId="0" nodeType="clickEffect">
                                  <p:stCondLst>
                                    <p:cond delay="0"/>
                                  </p:stCondLst>
                                  <p:childTnLst>
                                    <p:set>
                                      <p:cBhvr>
                                        <p:cTn id="129" dur="1" fill="hold">
                                          <p:stCondLst>
                                            <p:cond delay="0"/>
                                          </p:stCondLst>
                                        </p:cTn>
                                        <p:tgtEl>
                                          <p:spTgt spid="86027"/>
                                        </p:tgtEl>
                                        <p:attrNameLst>
                                          <p:attrName>style.visibility</p:attrName>
                                        </p:attrNameLst>
                                      </p:cBhvr>
                                      <p:to>
                                        <p:strVal val="visible"/>
                                      </p:to>
                                    </p:set>
                                    <p:anim calcmode="lin" valueType="num">
                                      <p:cBhvr>
                                        <p:cTn id="130" dur="1000" fill="hold"/>
                                        <p:tgtEl>
                                          <p:spTgt spid="86027"/>
                                        </p:tgtEl>
                                        <p:attrNameLst>
                                          <p:attrName>ppt_x</p:attrName>
                                        </p:attrNameLst>
                                      </p:cBhvr>
                                      <p:tavLst>
                                        <p:tav tm="0">
                                          <p:val>
                                            <p:strVal val="#ppt_x-.2"/>
                                          </p:val>
                                        </p:tav>
                                        <p:tav tm="100000">
                                          <p:val>
                                            <p:strVal val="#ppt_x"/>
                                          </p:val>
                                        </p:tav>
                                      </p:tavLst>
                                    </p:anim>
                                    <p:anim calcmode="lin" valueType="num">
                                      <p:cBhvr>
                                        <p:cTn id="131" dur="1000" fill="hold"/>
                                        <p:tgtEl>
                                          <p:spTgt spid="86027"/>
                                        </p:tgtEl>
                                        <p:attrNameLst>
                                          <p:attrName>ppt_y</p:attrName>
                                        </p:attrNameLst>
                                      </p:cBhvr>
                                      <p:tavLst>
                                        <p:tav tm="0">
                                          <p:val>
                                            <p:strVal val="#ppt_y"/>
                                          </p:val>
                                        </p:tav>
                                        <p:tav tm="100000">
                                          <p:val>
                                            <p:strVal val="#ppt_y"/>
                                          </p:val>
                                        </p:tav>
                                      </p:tavLst>
                                    </p:anim>
                                    <p:animEffect transition="in" filter="wipe(right)" prLst="gradientSize: 0.1">
                                      <p:cBhvr>
                                        <p:cTn id="132" dur="1000"/>
                                        <p:tgtEl>
                                          <p:spTgt spid="86027"/>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9" presetClass="entr" presetSubtype="0" fill="hold" grpId="0" nodeType="clickEffect">
                                  <p:stCondLst>
                                    <p:cond delay="0"/>
                                  </p:stCondLst>
                                  <p:childTnLst>
                                    <p:set>
                                      <p:cBhvr>
                                        <p:cTn id="136" dur="1" fill="hold">
                                          <p:stCondLst>
                                            <p:cond delay="0"/>
                                          </p:stCondLst>
                                        </p:cTn>
                                        <p:tgtEl>
                                          <p:spTgt spid="86025"/>
                                        </p:tgtEl>
                                        <p:attrNameLst>
                                          <p:attrName>style.visibility</p:attrName>
                                        </p:attrNameLst>
                                      </p:cBhvr>
                                      <p:to>
                                        <p:strVal val="visible"/>
                                      </p:to>
                                    </p:set>
                                    <p:anim calcmode="lin" valueType="num">
                                      <p:cBhvr>
                                        <p:cTn id="137" dur="1000" fill="hold"/>
                                        <p:tgtEl>
                                          <p:spTgt spid="86025"/>
                                        </p:tgtEl>
                                        <p:attrNameLst>
                                          <p:attrName>ppt_x</p:attrName>
                                        </p:attrNameLst>
                                      </p:cBhvr>
                                      <p:tavLst>
                                        <p:tav tm="0">
                                          <p:val>
                                            <p:strVal val="#ppt_x-.2"/>
                                          </p:val>
                                        </p:tav>
                                        <p:tav tm="100000">
                                          <p:val>
                                            <p:strVal val="#ppt_x"/>
                                          </p:val>
                                        </p:tav>
                                      </p:tavLst>
                                    </p:anim>
                                    <p:anim calcmode="lin" valueType="num">
                                      <p:cBhvr>
                                        <p:cTn id="138" dur="1000" fill="hold"/>
                                        <p:tgtEl>
                                          <p:spTgt spid="86025"/>
                                        </p:tgtEl>
                                        <p:attrNameLst>
                                          <p:attrName>ppt_y</p:attrName>
                                        </p:attrNameLst>
                                      </p:cBhvr>
                                      <p:tavLst>
                                        <p:tav tm="0">
                                          <p:val>
                                            <p:strVal val="#ppt_y"/>
                                          </p:val>
                                        </p:tav>
                                        <p:tav tm="100000">
                                          <p:val>
                                            <p:strVal val="#ppt_y"/>
                                          </p:val>
                                        </p:tav>
                                      </p:tavLst>
                                    </p:anim>
                                    <p:animEffect transition="in" filter="wipe(right)" prLst="gradientSize: 0.1">
                                      <p:cBhvr>
                                        <p:cTn id="139" dur="1000"/>
                                        <p:tgtEl>
                                          <p:spTgt spid="86025"/>
                                        </p:tgtEl>
                                      </p:cBhvr>
                                    </p:animEffect>
                                  </p:childTnLst>
                                </p:cTn>
                              </p:par>
                            </p:childTnLst>
                          </p:cTn>
                        </p:par>
                        <p:par>
                          <p:cTn id="140" fill="hold" nodeType="afterGroup">
                            <p:stCondLst>
                              <p:cond delay="1000"/>
                            </p:stCondLst>
                            <p:childTnLst>
                              <p:par>
                                <p:cTn id="141" presetID="9" presetClass="entr" presetSubtype="0" fill="hold" grpId="0" nodeType="afterEffect">
                                  <p:stCondLst>
                                    <p:cond delay="0"/>
                                  </p:stCondLst>
                                  <p:childTnLst>
                                    <p:set>
                                      <p:cBhvr>
                                        <p:cTn id="142" dur="1" fill="hold">
                                          <p:stCondLst>
                                            <p:cond delay="0"/>
                                          </p:stCondLst>
                                        </p:cTn>
                                        <p:tgtEl>
                                          <p:spTgt spid="86026"/>
                                        </p:tgtEl>
                                        <p:attrNameLst>
                                          <p:attrName>style.visibility</p:attrName>
                                        </p:attrNameLst>
                                      </p:cBhvr>
                                      <p:to>
                                        <p:strVal val="visible"/>
                                      </p:to>
                                    </p:set>
                                    <p:animEffect transition="in" filter="dissolve">
                                      <p:cBhvr>
                                        <p:cTn id="143" dur="500"/>
                                        <p:tgtEl>
                                          <p:spTgt spid="86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6" grpId="0" animBg="1"/>
      <p:bldP spid="86024" grpId="0"/>
      <p:bldP spid="86025" grpId="0"/>
      <p:bldP spid="86027" grpId="0" animBg="1"/>
      <p:bldP spid="86037" grpId="0" animBg="1"/>
      <p:bldP spid="86038" grpId="0" animBg="1"/>
      <p:bldP spid="86044" grpId="0" animBg="1"/>
      <p:bldP spid="8604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ChangeArrowheads="1"/>
          </p:cNvSpPr>
          <p:nvPr/>
        </p:nvSpPr>
        <p:spPr bwMode="auto">
          <a:xfrm>
            <a:off x="785813" y="5291138"/>
            <a:ext cx="75961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a:solidFill>
                  <a:srgbClr val="2F2B20"/>
                </a:solidFill>
              </a:rPr>
              <a:t>(How many empiricals “fit into” the molecular?)</a:t>
            </a:r>
          </a:p>
        </p:txBody>
      </p:sp>
      <p:sp>
        <p:nvSpPr>
          <p:cNvPr id="88070" name="Rectangle 6"/>
          <p:cNvSpPr>
            <a:spLocks noChangeArrowheads="1"/>
          </p:cNvSpPr>
          <p:nvPr/>
        </p:nvSpPr>
        <p:spPr bwMode="auto">
          <a:xfrm>
            <a:off x="328612" y="1014413"/>
            <a:ext cx="82057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sz="2800" dirty="0">
                <a:solidFill>
                  <a:srgbClr val="FF0000"/>
                </a:solidFill>
              </a:rPr>
              <a:t>To find molecular formula… </a:t>
            </a:r>
          </a:p>
        </p:txBody>
      </p:sp>
      <p:sp>
        <p:nvSpPr>
          <p:cNvPr id="88071" name="Rectangle 7"/>
          <p:cNvSpPr>
            <a:spLocks noChangeArrowheads="1"/>
          </p:cNvSpPr>
          <p:nvPr/>
        </p:nvSpPr>
        <p:spPr bwMode="auto">
          <a:xfrm>
            <a:off x="695325" y="1581150"/>
            <a:ext cx="43211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800">
                <a:solidFill>
                  <a:srgbClr val="FF0000"/>
                </a:solidFill>
              </a:rPr>
              <a:t>A. Find empirical formula. </a:t>
            </a:r>
          </a:p>
        </p:txBody>
      </p:sp>
      <p:sp>
        <p:nvSpPr>
          <p:cNvPr id="88072" name="Rectangle 8"/>
          <p:cNvSpPr>
            <a:spLocks noChangeArrowheads="1"/>
          </p:cNvSpPr>
          <p:nvPr/>
        </p:nvSpPr>
        <p:spPr bwMode="auto">
          <a:xfrm>
            <a:off x="712788" y="2089150"/>
            <a:ext cx="364648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800">
                <a:solidFill>
                  <a:srgbClr val="FF0000"/>
                </a:solidFill>
              </a:rPr>
              <a:t>B. Find molar mass of</a:t>
            </a:r>
          </a:p>
          <a:p>
            <a:r>
              <a:rPr lang="en-US" sz="2800">
                <a:solidFill>
                  <a:srgbClr val="FF0000"/>
                </a:solidFill>
              </a:rPr>
              <a:t>     empirical formula.</a:t>
            </a:r>
          </a:p>
        </p:txBody>
      </p:sp>
      <p:sp>
        <p:nvSpPr>
          <p:cNvPr id="88073" name="Rectangle 9"/>
          <p:cNvSpPr>
            <a:spLocks noChangeArrowheads="1"/>
          </p:cNvSpPr>
          <p:nvPr/>
        </p:nvSpPr>
        <p:spPr bwMode="auto">
          <a:xfrm>
            <a:off x="693738" y="3000375"/>
            <a:ext cx="427196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800">
                <a:solidFill>
                  <a:srgbClr val="FF0000"/>
                </a:solidFill>
              </a:rPr>
              <a:t>C. Find n = </a:t>
            </a:r>
            <a:r>
              <a:rPr lang="en-US" sz="2800" u="sng">
                <a:solidFill>
                  <a:srgbClr val="FF0000"/>
                </a:solidFill>
              </a:rPr>
              <a:t>mm molecular</a:t>
            </a:r>
            <a:endParaRPr lang="en-US" sz="2800">
              <a:solidFill>
                <a:srgbClr val="FF0000"/>
              </a:solidFill>
            </a:endParaRPr>
          </a:p>
          <a:p>
            <a:pPr algn="ctr"/>
            <a:r>
              <a:rPr lang="en-US" sz="2800">
                <a:solidFill>
                  <a:srgbClr val="FF0000"/>
                </a:solidFill>
              </a:rPr>
              <a:t>                   mm empirical </a:t>
            </a:r>
          </a:p>
        </p:txBody>
      </p:sp>
      <p:sp>
        <p:nvSpPr>
          <p:cNvPr id="88074" name="Rectangle 10"/>
          <p:cNvSpPr>
            <a:spLocks noChangeArrowheads="1"/>
          </p:cNvSpPr>
          <p:nvPr/>
        </p:nvSpPr>
        <p:spPr bwMode="auto">
          <a:xfrm>
            <a:off x="677863" y="3881438"/>
            <a:ext cx="43592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800">
                <a:solidFill>
                  <a:srgbClr val="FF0000"/>
                </a:solidFill>
              </a:rPr>
              <a:t>D. Multiply all parts of</a:t>
            </a:r>
          </a:p>
          <a:p>
            <a:r>
              <a:rPr lang="en-US" sz="2800">
                <a:solidFill>
                  <a:srgbClr val="FF0000"/>
                </a:solidFill>
              </a:rPr>
              <a:t>     empirical formula by n. </a:t>
            </a:r>
          </a:p>
        </p:txBody>
      </p:sp>
    </p:spTree>
    <p:extLst>
      <p:ext uri="{BB962C8B-B14F-4D97-AF65-F5344CB8AC3E}">
        <p14:creationId xmlns:p14="http://schemas.microsoft.com/office/powerpoint/2010/main" val="1535039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8071"/>
                                        </p:tgtEl>
                                        <p:attrNameLst>
                                          <p:attrName>style.visibility</p:attrName>
                                        </p:attrNameLst>
                                      </p:cBhvr>
                                      <p:to>
                                        <p:strVal val="visible"/>
                                      </p:to>
                                    </p:set>
                                    <p:anim from="(-#ppt_w/2)" to="(#ppt_x)" calcmode="lin" valueType="num">
                                      <p:cBhvr>
                                        <p:cTn id="7" dur="600" fill="hold">
                                          <p:stCondLst>
                                            <p:cond delay="0"/>
                                          </p:stCondLst>
                                        </p:cTn>
                                        <p:tgtEl>
                                          <p:spTgt spid="88071"/>
                                        </p:tgtEl>
                                        <p:attrNameLst>
                                          <p:attrName>ppt_x</p:attrName>
                                        </p:attrNameLst>
                                      </p:cBhvr>
                                    </p:anim>
                                    <p:anim from="0" to="-1.0" calcmode="lin" valueType="num">
                                      <p:cBhvr>
                                        <p:cTn id="8" dur="200" decel="50000" autoRev="1" fill="hold">
                                          <p:stCondLst>
                                            <p:cond delay="600"/>
                                          </p:stCondLst>
                                        </p:cTn>
                                        <p:tgtEl>
                                          <p:spTgt spid="88071"/>
                                        </p:tgtEl>
                                        <p:attrNameLst>
                                          <p:attrName>xshear</p:attrName>
                                        </p:attrNameLst>
                                      </p:cBhvr>
                                    </p:anim>
                                    <p:animScale>
                                      <p:cBhvr>
                                        <p:cTn id="9" dur="200" decel="100000" autoRev="1" fill="hold">
                                          <p:stCondLst>
                                            <p:cond delay="600"/>
                                          </p:stCondLst>
                                        </p:cTn>
                                        <p:tgtEl>
                                          <p:spTgt spid="88071"/>
                                        </p:tgtEl>
                                      </p:cBhvr>
                                      <p:from x="100000" y="100000"/>
                                      <p:to x="80000" y="100000"/>
                                    </p:animScale>
                                    <p:anim by="(#ppt_h/3+#ppt_w*0.1)" calcmode="lin" valueType="num">
                                      <p:cBhvr additive="sum">
                                        <p:cTn id="10" dur="200" decel="100000" autoRev="1" fill="hold">
                                          <p:stCondLst>
                                            <p:cond delay="600"/>
                                          </p:stCondLst>
                                        </p:cTn>
                                        <p:tgtEl>
                                          <p:spTgt spid="88071"/>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88072"/>
                                        </p:tgtEl>
                                        <p:attrNameLst>
                                          <p:attrName>style.visibility</p:attrName>
                                        </p:attrNameLst>
                                      </p:cBhvr>
                                      <p:to>
                                        <p:strVal val="visible"/>
                                      </p:to>
                                    </p:set>
                                    <p:anim from="(-#ppt_w/2)" to="(#ppt_x)" calcmode="lin" valueType="num">
                                      <p:cBhvr>
                                        <p:cTn id="15" dur="600" fill="hold">
                                          <p:stCondLst>
                                            <p:cond delay="0"/>
                                          </p:stCondLst>
                                        </p:cTn>
                                        <p:tgtEl>
                                          <p:spTgt spid="88072"/>
                                        </p:tgtEl>
                                        <p:attrNameLst>
                                          <p:attrName>ppt_x</p:attrName>
                                        </p:attrNameLst>
                                      </p:cBhvr>
                                    </p:anim>
                                    <p:anim from="0" to="-1.0" calcmode="lin" valueType="num">
                                      <p:cBhvr>
                                        <p:cTn id="16" dur="200" decel="50000" autoRev="1" fill="hold">
                                          <p:stCondLst>
                                            <p:cond delay="600"/>
                                          </p:stCondLst>
                                        </p:cTn>
                                        <p:tgtEl>
                                          <p:spTgt spid="88072"/>
                                        </p:tgtEl>
                                        <p:attrNameLst>
                                          <p:attrName>xshear</p:attrName>
                                        </p:attrNameLst>
                                      </p:cBhvr>
                                    </p:anim>
                                    <p:animScale>
                                      <p:cBhvr>
                                        <p:cTn id="17" dur="200" decel="100000" autoRev="1" fill="hold">
                                          <p:stCondLst>
                                            <p:cond delay="600"/>
                                          </p:stCondLst>
                                        </p:cTn>
                                        <p:tgtEl>
                                          <p:spTgt spid="88072"/>
                                        </p:tgtEl>
                                      </p:cBhvr>
                                      <p:from x="100000" y="100000"/>
                                      <p:to x="80000" y="100000"/>
                                    </p:animScale>
                                    <p:anim by="(#ppt_h/3+#ppt_w*0.1)" calcmode="lin" valueType="num">
                                      <p:cBhvr additive="sum">
                                        <p:cTn id="18" dur="200" decel="100000" autoRev="1" fill="hold">
                                          <p:stCondLst>
                                            <p:cond delay="600"/>
                                          </p:stCondLst>
                                        </p:cTn>
                                        <p:tgtEl>
                                          <p:spTgt spid="88072"/>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88073"/>
                                        </p:tgtEl>
                                        <p:attrNameLst>
                                          <p:attrName>style.visibility</p:attrName>
                                        </p:attrNameLst>
                                      </p:cBhvr>
                                      <p:to>
                                        <p:strVal val="visible"/>
                                      </p:to>
                                    </p:set>
                                    <p:anim from="(-#ppt_w/2)" to="(#ppt_x)" calcmode="lin" valueType="num">
                                      <p:cBhvr>
                                        <p:cTn id="23" dur="600" fill="hold">
                                          <p:stCondLst>
                                            <p:cond delay="0"/>
                                          </p:stCondLst>
                                        </p:cTn>
                                        <p:tgtEl>
                                          <p:spTgt spid="88073"/>
                                        </p:tgtEl>
                                        <p:attrNameLst>
                                          <p:attrName>ppt_x</p:attrName>
                                        </p:attrNameLst>
                                      </p:cBhvr>
                                    </p:anim>
                                    <p:anim from="0" to="-1.0" calcmode="lin" valueType="num">
                                      <p:cBhvr>
                                        <p:cTn id="24" dur="200" decel="50000" autoRev="1" fill="hold">
                                          <p:stCondLst>
                                            <p:cond delay="600"/>
                                          </p:stCondLst>
                                        </p:cTn>
                                        <p:tgtEl>
                                          <p:spTgt spid="88073"/>
                                        </p:tgtEl>
                                        <p:attrNameLst>
                                          <p:attrName>xshear</p:attrName>
                                        </p:attrNameLst>
                                      </p:cBhvr>
                                    </p:anim>
                                    <p:animScale>
                                      <p:cBhvr>
                                        <p:cTn id="25" dur="200" decel="100000" autoRev="1" fill="hold">
                                          <p:stCondLst>
                                            <p:cond delay="600"/>
                                          </p:stCondLst>
                                        </p:cTn>
                                        <p:tgtEl>
                                          <p:spTgt spid="88073"/>
                                        </p:tgtEl>
                                      </p:cBhvr>
                                      <p:from x="100000" y="100000"/>
                                      <p:to x="80000" y="100000"/>
                                    </p:animScale>
                                    <p:anim by="(#ppt_h/3+#ppt_w*0.1)" calcmode="lin" valueType="num">
                                      <p:cBhvr additive="sum">
                                        <p:cTn id="26" dur="200" decel="100000" autoRev="1" fill="hold">
                                          <p:stCondLst>
                                            <p:cond delay="600"/>
                                          </p:stCondLst>
                                        </p:cTn>
                                        <p:tgtEl>
                                          <p:spTgt spid="88073"/>
                                        </p:tgtEl>
                                        <p:attrNameLst>
                                          <p:attrName>ppt_x</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88074"/>
                                        </p:tgtEl>
                                        <p:attrNameLst>
                                          <p:attrName>style.visibility</p:attrName>
                                        </p:attrNameLst>
                                      </p:cBhvr>
                                      <p:to>
                                        <p:strVal val="visible"/>
                                      </p:to>
                                    </p:set>
                                    <p:anim from="(-#ppt_w/2)" to="(#ppt_x)" calcmode="lin" valueType="num">
                                      <p:cBhvr>
                                        <p:cTn id="31" dur="600" fill="hold">
                                          <p:stCondLst>
                                            <p:cond delay="0"/>
                                          </p:stCondLst>
                                        </p:cTn>
                                        <p:tgtEl>
                                          <p:spTgt spid="88074"/>
                                        </p:tgtEl>
                                        <p:attrNameLst>
                                          <p:attrName>ppt_x</p:attrName>
                                        </p:attrNameLst>
                                      </p:cBhvr>
                                    </p:anim>
                                    <p:anim from="0" to="-1.0" calcmode="lin" valueType="num">
                                      <p:cBhvr>
                                        <p:cTn id="32" dur="200" decel="50000" autoRev="1" fill="hold">
                                          <p:stCondLst>
                                            <p:cond delay="600"/>
                                          </p:stCondLst>
                                        </p:cTn>
                                        <p:tgtEl>
                                          <p:spTgt spid="88074"/>
                                        </p:tgtEl>
                                        <p:attrNameLst>
                                          <p:attrName>xshear</p:attrName>
                                        </p:attrNameLst>
                                      </p:cBhvr>
                                    </p:anim>
                                    <p:animScale>
                                      <p:cBhvr>
                                        <p:cTn id="33" dur="200" decel="100000" autoRev="1" fill="hold">
                                          <p:stCondLst>
                                            <p:cond delay="600"/>
                                          </p:stCondLst>
                                        </p:cTn>
                                        <p:tgtEl>
                                          <p:spTgt spid="88074"/>
                                        </p:tgtEl>
                                      </p:cBhvr>
                                      <p:from x="100000" y="100000"/>
                                      <p:to x="80000" y="100000"/>
                                    </p:animScale>
                                    <p:anim by="(#ppt_h/3+#ppt_w*0.1)" calcmode="lin" valueType="num">
                                      <p:cBhvr additive="sum">
                                        <p:cTn id="34" dur="200" decel="100000" autoRev="1" fill="hold">
                                          <p:stCondLst>
                                            <p:cond delay="600"/>
                                          </p:stCondLst>
                                        </p:cTn>
                                        <p:tgtEl>
                                          <p:spTgt spid="88074"/>
                                        </p:tgtEl>
                                        <p:attrNameLst>
                                          <p:attrName>ppt_x</p:attrName>
                                        </p:attrNameLst>
                                      </p:cBhvr>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88067"/>
                                        </p:tgtEl>
                                        <p:attrNameLst>
                                          <p:attrName>style.visibility</p:attrName>
                                        </p:attrNameLst>
                                      </p:cBhvr>
                                      <p:to>
                                        <p:strVal val="visible"/>
                                      </p:to>
                                    </p:set>
                                    <p:anim by="(-#ppt_w*2)" calcmode="lin" valueType="num">
                                      <p:cBhvr rctx="PPT">
                                        <p:cTn id="39" dur="500" autoRev="1" fill="hold">
                                          <p:stCondLst>
                                            <p:cond delay="0"/>
                                          </p:stCondLst>
                                        </p:cTn>
                                        <p:tgtEl>
                                          <p:spTgt spid="88067"/>
                                        </p:tgtEl>
                                        <p:attrNameLst>
                                          <p:attrName>ppt_w</p:attrName>
                                        </p:attrNameLst>
                                      </p:cBhvr>
                                    </p:anim>
                                    <p:anim by="(#ppt_w*0.50)" calcmode="lin" valueType="num">
                                      <p:cBhvr>
                                        <p:cTn id="40" dur="500" decel="50000" autoRev="1" fill="hold">
                                          <p:stCondLst>
                                            <p:cond delay="0"/>
                                          </p:stCondLst>
                                        </p:cTn>
                                        <p:tgtEl>
                                          <p:spTgt spid="88067"/>
                                        </p:tgtEl>
                                        <p:attrNameLst>
                                          <p:attrName>ppt_x</p:attrName>
                                        </p:attrNameLst>
                                      </p:cBhvr>
                                    </p:anim>
                                    <p:anim from="(-#ppt_h/2)" to="(#ppt_y)" calcmode="lin" valueType="num">
                                      <p:cBhvr>
                                        <p:cTn id="41" dur="1000" fill="hold">
                                          <p:stCondLst>
                                            <p:cond delay="0"/>
                                          </p:stCondLst>
                                        </p:cTn>
                                        <p:tgtEl>
                                          <p:spTgt spid="88067"/>
                                        </p:tgtEl>
                                        <p:attrNameLst>
                                          <p:attrName>ppt_y</p:attrName>
                                        </p:attrNameLst>
                                      </p:cBhvr>
                                    </p:anim>
                                    <p:animRot by="21600000">
                                      <p:cBhvr>
                                        <p:cTn id="42" dur="1000" fill="hold">
                                          <p:stCondLst>
                                            <p:cond delay="0"/>
                                          </p:stCondLst>
                                        </p:cTn>
                                        <p:tgtEl>
                                          <p:spTgt spid="8806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p:bldP spid="88071" grpId="0"/>
      <p:bldP spid="88072" grpId="0"/>
      <p:bldP spid="88073" grpId="0"/>
      <p:bldP spid="88074"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05" name="Rectangle 17"/>
          <p:cNvSpPr>
            <a:spLocks noChangeArrowheads="1"/>
          </p:cNvSpPr>
          <p:nvPr/>
        </p:nvSpPr>
        <p:spPr bwMode="auto">
          <a:xfrm>
            <a:off x="7010400" y="5514975"/>
            <a:ext cx="1058863" cy="682625"/>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2F2B20"/>
              </a:solidFill>
            </a:endParaRPr>
          </a:p>
        </p:txBody>
      </p:sp>
      <p:sp>
        <p:nvSpPr>
          <p:cNvPr id="89094" name="Rectangle 6"/>
          <p:cNvSpPr>
            <a:spLocks noChangeArrowheads="1"/>
          </p:cNvSpPr>
          <p:nvPr/>
        </p:nvSpPr>
        <p:spPr bwMode="auto">
          <a:xfrm>
            <a:off x="342900" y="285750"/>
            <a:ext cx="82438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800">
                <a:solidFill>
                  <a:srgbClr val="FF0000"/>
                </a:solidFill>
              </a:rPr>
              <a:t>A carbon/hydrogen compound is 7.7% H and has a</a:t>
            </a:r>
          </a:p>
          <a:p>
            <a:r>
              <a:rPr lang="en-US" sz="2800">
                <a:solidFill>
                  <a:srgbClr val="FF0000"/>
                </a:solidFill>
              </a:rPr>
              <a:t>molar mass of 78 g. Find its molecular formula. </a:t>
            </a:r>
          </a:p>
        </p:txBody>
      </p:sp>
      <p:sp>
        <p:nvSpPr>
          <p:cNvPr id="89095" name="Rectangle 7"/>
          <p:cNvSpPr>
            <a:spLocks noChangeArrowheads="1"/>
          </p:cNvSpPr>
          <p:nvPr/>
        </p:nvSpPr>
        <p:spPr bwMode="auto">
          <a:xfrm>
            <a:off x="1077913" y="4106863"/>
            <a:ext cx="31416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800" dirty="0">
                <a:solidFill>
                  <a:srgbClr val="2F2B20"/>
                </a:solidFill>
              </a:rPr>
              <a:t>emp. form. </a:t>
            </a:r>
            <a:r>
              <a:rPr lang="en-US" sz="2800" dirty="0">
                <a:solidFill>
                  <a:srgbClr val="2F2B20"/>
                </a:solidFill>
                <a:sym typeface="Wingdings" pitchFamily="2" charset="2"/>
              </a:rPr>
              <a:t>  </a:t>
            </a:r>
            <a:r>
              <a:rPr lang="en-US" sz="2800" u="sng" dirty="0">
                <a:solidFill>
                  <a:srgbClr val="2F2B20"/>
                </a:solidFill>
              </a:rPr>
              <a:t>CH</a:t>
            </a:r>
            <a:r>
              <a:rPr lang="en-US" sz="2800" dirty="0">
                <a:solidFill>
                  <a:srgbClr val="2F2B20"/>
                </a:solidFill>
              </a:rPr>
              <a:t> </a:t>
            </a:r>
          </a:p>
        </p:txBody>
      </p:sp>
      <p:sp>
        <p:nvSpPr>
          <p:cNvPr id="89096" name="Rectangle 8"/>
          <p:cNvSpPr>
            <a:spLocks noChangeArrowheads="1"/>
          </p:cNvSpPr>
          <p:nvPr/>
        </p:nvSpPr>
        <p:spPr bwMode="auto">
          <a:xfrm>
            <a:off x="1077913" y="5572125"/>
            <a:ext cx="16541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800">
                <a:solidFill>
                  <a:srgbClr val="2F2B20"/>
                </a:solidFill>
              </a:rPr>
              <a:t>mm</a:t>
            </a:r>
            <a:r>
              <a:rPr lang="en-US" sz="2800" baseline="-25000">
                <a:solidFill>
                  <a:srgbClr val="2F2B20"/>
                </a:solidFill>
              </a:rPr>
              <a:t>emp</a:t>
            </a:r>
            <a:r>
              <a:rPr lang="en-US" sz="2800">
                <a:solidFill>
                  <a:srgbClr val="2F2B20"/>
                </a:solidFill>
              </a:rPr>
              <a:t> = </a:t>
            </a:r>
          </a:p>
        </p:txBody>
      </p:sp>
      <p:sp>
        <p:nvSpPr>
          <p:cNvPr id="89097" name="Rectangle 9"/>
          <p:cNvSpPr>
            <a:spLocks noChangeArrowheads="1"/>
          </p:cNvSpPr>
          <p:nvPr/>
        </p:nvSpPr>
        <p:spPr bwMode="auto">
          <a:xfrm>
            <a:off x="2630488" y="5572125"/>
            <a:ext cx="9763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800">
                <a:solidFill>
                  <a:srgbClr val="2F2B20"/>
                </a:solidFill>
              </a:rPr>
              <a:t>13 g </a:t>
            </a:r>
          </a:p>
        </p:txBody>
      </p:sp>
      <p:sp>
        <p:nvSpPr>
          <p:cNvPr id="89098" name="Line 10"/>
          <p:cNvSpPr>
            <a:spLocks noChangeShapeType="1"/>
          </p:cNvSpPr>
          <p:nvPr/>
        </p:nvSpPr>
        <p:spPr bwMode="auto">
          <a:xfrm>
            <a:off x="3743325" y="5842000"/>
            <a:ext cx="581025"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2F2B20"/>
              </a:solidFill>
            </a:endParaRPr>
          </a:p>
        </p:txBody>
      </p:sp>
      <p:sp>
        <p:nvSpPr>
          <p:cNvPr id="89099" name="Rectangle 11"/>
          <p:cNvSpPr>
            <a:spLocks noChangeArrowheads="1"/>
          </p:cNvSpPr>
          <p:nvPr/>
        </p:nvSpPr>
        <p:spPr bwMode="auto">
          <a:xfrm>
            <a:off x="4543425" y="5356225"/>
            <a:ext cx="9763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800">
                <a:solidFill>
                  <a:srgbClr val="2F2B20"/>
                </a:solidFill>
              </a:rPr>
              <a:t>78 g </a:t>
            </a:r>
          </a:p>
        </p:txBody>
      </p:sp>
      <p:sp>
        <p:nvSpPr>
          <p:cNvPr id="89100" name="Rectangle 12"/>
          <p:cNvSpPr>
            <a:spLocks noChangeArrowheads="1"/>
          </p:cNvSpPr>
          <p:nvPr/>
        </p:nvSpPr>
        <p:spPr bwMode="auto">
          <a:xfrm>
            <a:off x="4514850" y="5851525"/>
            <a:ext cx="9763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800">
                <a:solidFill>
                  <a:srgbClr val="2F2B20"/>
                </a:solidFill>
              </a:rPr>
              <a:t>13 g </a:t>
            </a:r>
          </a:p>
        </p:txBody>
      </p:sp>
      <p:sp>
        <p:nvSpPr>
          <p:cNvPr id="89101" name="Rectangle 13"/>
          <p:cNvSpPr>
            <a:spLocks noChangeArrowheads="1"/>
          </p:cNvSpPr>
          <p:nvPr/>
        </p:nvSpPr>
        <p:spPr bwMode="auto">
          <a:xfrm>
            <a:off x="5502275" y="5573713"/>
            <a:ext cx="787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800">
                <a:solidFill>
                  <a:srgbClr val="2F2B20"/>
                </a:solidFill>
              </a:rPr>
              <a:t>= 6 </a:t>
            </a:r>
          </a:p>
        </p:txBody>
      </p:sp>
      <p:sp>
        <p:nvSpPr>
          <p:cNvPr id="89102" name="Line 14"/>
          <p:cNvSpPr>
            <a:spLocks noChangeShapeType="1"/>
          </p:cNvSpPr>
          <p:nvPr/>
        </p:nvSpPr>
        <p:spPr bwMode="auto">
          <a:xfrm>
            <a:off x="6315075" y="5842000"/>
            <a:ext cx="581025"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2F2B20"/>
              </a:solidFill>
            </a:endParaRPr>
          </a:p>
        </p:txBody>
      </p:sp>
      <p:sp>
        <p:nvSpPr>
          <p:cNvPr id="89103" name="Rectangle 15"/>
          <p:cNvSpPr>
            <a:spLocks noChangeArrowheads="1"/>
          </p:cNvSpPr>
          <p:nvPr/>
        </p:nvSpPr>
        <p:spPr bwMode="auto">
          <a:xfrm>
            <a:off x="7069138" y="5572125"/>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800">
                <a:solidFill>
                  <a:srgbClr val="2F2B20"/>
                </a:solidFill>
              </a:rPr>
              <a:t>C</a:t>
            </a:r>
            <a:r>
              <a:rPr lang="en-US" sz="2800" baseline="-25000">
                <a:solidFill>
                  <a:srgbClr val="2F2B20"/>
                </a:solidFill>
              </a:rPr>
              <a:t>6</a:t>
            </a:r>
            <a:r>
              <a:rPr lang="en-US" sz="2800">
                <a:solidFill>
                  <a:srgbClr val="2F2B20"/>
                </a:solidFill>
              </a:rPr>
              <a:t>H</a:t>
            </a:r>
            <a:r>
              <a:rPr lang="en-US" sz="2800" baseline="-25000">
                <a:solidFill>
                  <a:srgbClr val="2F2B20"/>
                </a:solidFill>
              </a:rPr>
              <a:t>6</a:t>
            </a:r>
            <a:r>
              <a:rPr lang="en-US" sz="2800">
                <a:solidFill>
                  <a:srgbClr val="2F2B20"/>
                </a:solidFill>
              </a:rPr>
              <a:t> </a:t>
            </a:r>
          </a:p>
        </p:txBody>
      </p:sp>
      <p:sp>
        <p:nvSpPr>
          <p:cNvPr id="89104" name="Line 16"/>
          <p:cNvSpPr>
            <a:spLocks noChangeShapeType="1"/>
          </p:cNvSpPr>
          <p:nvPr/>
        </p:nvSpPr>
        <p:spPr bwMode="auto">
          <a:xfrm>
            <a:off x="4573588" y="5842000"/>
            <a:ext cx="814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2F2B20"/>
              </a:solidFill>
            </a:endParaRPr>
          </a:p>
        </p:txBody>
      </p:sp>
      <p:graphicFrame>
        <p:nvGraphicFramePr>
          <p:cNvPr id="89106" name="Object 18"/>
          <p:cNvGraphicFramePr>
            <a:graphicFrameLocks noChangeAspect="1"/>
          </p:cNvGraphicFramePr>
          <p:nvPr/>
        </p:nvGraphicFramePr>
        <p:xfrm>
          <a:off x="1225550" y="1728788"/>
          <a:ext cx="1079500" cy="406400"/>
        </p:xfrm>
        <a:graphic>
          <a:graphicData uri="http://schemas.openxmlformats.org/presentationml/2006/ole">
            <mc:AlternateContent xmlns:mc="http://schemas.openxmlformats.org/markup-compatibility/2006">
              <mc:Choice xmlns:v="urn:schemas-microsoft-com:vml" Requires="v">
                <p:oleObj spid="_x0000_s6146" name="Equation" r:id="rId3" imgW="1079280" imgH="406080" progId="Equation.3">
                  <p:embed/>
                </p:oleObj>
              </mc:Choice>
              <mc:Fallback>
                <p:oleObj name="Equation" r:id="rId3" imgW="1079280" imgH="406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550" y="1728788"/>
                        <a:ext cx="10795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107" name="Object 19"/>
          <p:cNvGraphicFramePr>
            <a:graphicFrameLocks noChangeAspect="1"/>
          </p:cNvGraphicFramePr>
          <p:nvPr/>
        </p:nvGraphicFramePr>
        <p:xfrm>
          <a:off x="2487613" y="1427163"/>
          <a:ext cx="1447800" cy="965200"/>
        </p:xfrm>
        <a:graphic>
          <a:graphicData uri="http://schemas.openxmlformats.org/presentationml/2006/ole">
            <mc:AlternateContent xmlns:mc="http://schemas.openxmlformats.org/markup-compatibility/2006">
              <mc:Choice xmlns:v="urn:schemas-microsoft-com:vml" Requires="v">
                <p:oleObj spid="_x0000_s6147" name="Equation" r:id="rId5" imgW="1447560" imgH="965160" progId="Equation.3">
                  <p:embed/>
                </p:oleObj>
              </mc:Choice>
              <mc:Fallback>
                <p:oleObj name="Equation" r:id="rId5" imgW="1447560" imgH="9651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7613" y="1427163"/>
                        <a:ext cx="14478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108" name="Object 20"/>
          <p:cNvGraphicFramePr>
            <a:graphicFrameLocks noChangeAspect="1"/>
          </p:cNvGraphicFramePr>
          <p:nvPr/>
        </p:nvGraphicFramePr>
        <p:xfrm>
          <a:off x="4116388" y="1731963"/>
          <a:ext cx="1739900" cy="330200"/>
        </p:xfrm>
        <a:graphic>
          <a:graphicData uri="http://schemas.openxmlformats.org/presentationml/2006/ole">
            <mc:AlternateContent xmlns:mc="http://schemas.openxmlformats.org/markup-compatibility/2006">
              <mc:Choice xmlns:v="urn:schemas-microsoft-com:vml" Requires="v">
                <p:oleObj spid="_x0000_s6148" name="Equation" r:id="rId7" imgW="1739880" imgH="330120" progId="Equation.3">
                  <p:embed/>
                </p:oleObj>
              </mc:Choice>
              <mc:Fallback>
                <p:oleObj name="Equation" r:id="rId7" imgW="1739880" imgH="3301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6388" y="1731963"/>
                        <a:ext cx="17399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109" name="Object 21"/>
          <p:cNvGraphicFramePr>
            <a:graphicFrameLocks noChangeAspect="1"/>
          </p:cNvGraphicFramePr>
          <p:nvPr/>
        </p:nvGraphicFramePr>
        <p:xfrm>
          <a:off x="6049963" y="1724025"/>
          <a:ext cx="1092200" cy="330200"/>
        </p:xfrm>
        <a:graphic>
          <a:graphicData uri="http://schemas.openxmlformats.org/presentationml/2006/ole">
            <mc:AlternateContent xmlns:mc="http://schemas.openxmlformats.org/markup-compatibility/2006">
              <mc:Choice xmlns:v="urn:schemas-microsoft-com:vml" Requires="v">
                <p:oleObj spid="_x0000_s6149" name="Equation" r:id="rId9" imgW="1091880" imgH="330120" progId="Equation.3">
                  <p:embed/>
                </p:oleObj>
              </mc:Choice>
              <mc:Fallback>
                <p:oleObj name="Equation" r:id="rId9" imgW="1091880" imgH="33012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49963" y="1724025"/>
                        <a:ext cx="10922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110" name="Object 22"/>
          <p:cNvGraphicFramePr>
            <a:graphicFrameLocks noChangeAspect="1"/>
          </p:cNvGraphicFramePr>
          <p:nvPr/>
        </p:nvGraphicFramePr>
        <p:xfrm>
          <a:off x="7408863" y="1709738"/>
          <a:ext cx="674687" cy="330200"/>
        </p:xfrm>
        <a:graphic>
          <a:graphicData uri="http://schemas.openxmlformats.org/presentationml/2006/ole">
            <mc:AlternateContent xmlns:mc="http://schemas.openxmlformats.org/markup-compatibility/2006">
              <mc:Choice xmlns:v="urn:schemas-microsoft-com:vml" Requires="v">
                <p:oleObj spid="_x0000_s6150" name="Equation" r:id="rId11" imgW="672840" imgH="330120" progId="Equation.3">
                  <p:embed/>
                </p:oleObj>
              </mc:Choice>
              <mc:Fallback>
                <p:oleObj name="Equation" r:id="rId11" imgW="672840" imgH="33012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08863" y="1709738"/>
                        <a:ext cx="674687"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9111" name="Line 23"/>
          <p:cNvSpPr>
            <a:spLocks noChangeShapeType="1"/>
          </p:cNvSpPr>
          <p:nvPr/>
        </p:nvSpPr>
        <p:spPr bwMode="auto">
          <a:xfrm flipV="1">
            <a:off x="1847850" y="1725613"/>
            <a:ext cx="363538" cy="363537"/>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2F2B20"/>
              </a:solidFill>
            </a:endParaRPr>
          </a:p>
        </p:txBody>
      </p:sp>
      <p:sp>
        <p:nvSpPr>
          <p:cNvPr id="89112" name="Line 24"/>
          <p:cNvSpPr>
            <a:spLocks noChangeShapeType="1"/>
          </p:cNvSpPr>
          <p:nvPr/>
        </p:nvSpPr>
        <p:spPr bwMode="auto">
          <a:xfrm flipV="1">
            <a:off x="3303588" y="2001838"/>
            <a:ext cx="363537" cy="363537"/>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2F2B20"/>
              </a:solidFill>
            </a:endParaRPr>
          </a:p>
        </p:txBody>
      </p:sp>
      <p:graphicFrame>
        <p:nvGraphicFramePr>
          <p:cNvPr id="89113" name="Object 25"/>
          <p:cNvGraphicFramePr>
            <a:graphicFrameLocks noChangeAspect="1"/>
          </p:cNvGraphicFramePr>
          <p:nvPr/>
        </p:nvGraphicFramePr>
        <p:xfrm>
          <a:off x="950913" y="2884488"/>
          <a:ext cx="1308100" cy="406400"/>
        </p:xfrm>
        <a:graphic>
          <a:graphicData uri="http://schemas.openxmlformats.org/presentationml/2006/ole">
            <mc:AlternateContent xmlns:mc="http://schemas.openxmlformats.org/markup-compatibility/2006">
              <mc:Choice xmlns:v="urn:schemas-microsoft-com:vml" Requires="v">
                <p:oleObj spid="_x0000_s6151" name="Equation" r:id="rId13" imgW="1307880" imgH="406080" progId="Equation.3">
                  <p:embed/>
                </p:oleObj>
              </mc:Choice>
              <mc:Fallback>
                <p:oleObj name="Equation" r:id="rId13" imgW="1307880" imgH="4060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50913" y="2884488"/>
                        <a:ext cx="13081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114" name="Object 26"/>
          <p:cNvGraphicFramePr>
            <a:graphicFrameLocks noChangeAspect="1"/>
          </p:cNvGraphicFramePr>
          <p:nvPr/>
        </p:nvGraphicFramePr>
        <p:xfrm>
          <a:off x="2346325" y="2582863"/>
          <a:ext cx="1638300" cy="965200"/>
        </p:xfrm>
        <a:graphic>
          <a:graphicData uri="http://schemas.openxmlformats.org/presentationml/2006/ole">
            <mc:AlternateContent xmlns:mc="http://schemas.openxmlformats.org/markup-compatibility/2006">
              <mc:Choice xmlns:v="urn:schemas-microsoft-com:vml" Requires="v">
                <p:oleObj spid="_x0000_s6152" name="Equation" r:id="rId15" imgW="1638000" imgH="965160" progId="Equation.3">
                  <p:embed/>
                </p:oleObj>
              </mc:Choice>
              <mc:Fallback>
                <p:oleObj name="Equation" r:id="rId15" imgW="1638000" imgH="96516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46325" y="2582863"/>
                        <a:ext cx="16383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115" name="Object 27"/>
          <p:cNvGraphicFramePr>
            <a:graphicFrameLocks noChangeAspect="1"/>
          </p:cNvGraphicFramePr>
          <p:nvPr/>
        </p:nvGraphicFramePr>
        <p:xfrm>
          <a:off x="4127500" y="2887663"/>
          <a:ext cx="1970088" cy="330200"/>
        </p:xfrm>
        <a:graphic>
          <a:graphicData uri="http://schemas.openxmlformats.org/presentationml/2006/ole">
            <mc:AlternateContent xmlns:mc="http://schemas.openxmlformats.org/markup-compatibility/2006">
              <mc:Choice xmlns:v="urn:schemas-microsoft-com:vml" Requires="v">
                <p:oleObj spid="_x0000_s6153" name="Equation" r:id="rId17" imgW="1968480" imgH="330120" progId="Equation.3">
                  <p:embed/>
                </p:oleObj>
              </mc:Choice>
              <mc:Fallback>
                <p:oleObj name="Equation" r:id="rId17" imgW="1968480" imgH="33012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27500" y="2887663"/>
                        <a:ext cx="1970088"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116" name="Object 28"/>
          <p:cNvGraphicFramePr>
            <a:graphicFrameLocks noChangeAspect="1"/>
          </p:cNvGraphicFramePr>
          <p:nvPr/>
        </p:nvGraphicFramePr>
        <p:xfrm>
          <a:off x="6275388" y="2879725"/>
          <a:ext cx="1092200" cy="330200"/>
        </p:xfrm>
        <a:graphic>
          <a:graphicData uri="http://schemas.openxmlformats.org/presentationml/2006/ole">
            <mc:AlternateContent xmlns:mc="http://schemas.openxmlformats.org/markup-compatibility/2006">
              <mc:Choice xmlns:v="urn:schemas-microsoft-com:vml" Requires="v">
                <p:oleObj spid="_x0000_s6154" name="Equation" r:id="rId19" imgW="1091880" imgH="330120" progId="Equation.3">
                  <p:embed/>
                </p:oleObj>
              </mc:Choice>
              <mc:Fallback>
                <p:oleObj name="Equation" r:id="rId19" imgW="1091880" imgH="33012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275388" y="2879725"/>
                        <a:ext cx="10922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117" name="Object 29"/>
          <p:cNvGraphicFramePr>
            <a:graphicFrameLocks noChangeAspect="1"/>
          </p:cNvGraphicFramePr>
          <p:nvPr/>
        </p:nvGraphicFramePr>
        <p:xfrm>
          <a:off x="7620000" y="2865438"/>
          <a:ext cx="676275" cy="330200"/>
        </p:xfrm>
        <a:graphic>
          <a:graphicData uri="http://schemas.openxmlformats.org/presentationml/2006/ole">
            <mc:AlternateContent xmlns:mc="http://schemas.openxmlformats.org/markup-compatibility/2006">
              <mc:Choice xmlns:v="urn:schemas-microsoft-com:vml" Requires="v">
                <p:oleObj spid="_x0000_s6155" name="Equation" r:id="rId21" imgW="672840" imgH="330120" progId="Equation.3">
                  <p:embed/>
                </p:oleObj>
              </mc:Choice>
              <mc:Fallback>
                <p:oleObj name="Equation" r:id="rId21" imgW="672840" imgH="33012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620000" y="2865438"/>
                        <a:ext cx="676275"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9118" name="Line 30"/>
          <p:cNvSpPr>
            <a:spLocks noChangeShapeType="1"/>
          </p:cNvSpPr>
          <p:nvPr/>
        </p:nvSpPr>
        <p:spPr bwMode="auto">
          <a:xfrm flipV="1">
            <a:off x="1793875" y="2889250"/>
            <a:ext cx="363538" cy="36353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2F2B20"/>
              </a:solidFill>
            </a:endParaRPr>
          </a:p>
        </p:txBody>
      </p:sp>
      <p:sp>
        <p:nvSpPr>
          <p:cNvPr id="89119" name="Line 31"/>
          <p:cNvSpPr>
            <a:spLocks noChangeShapeType="1"/>
          </p:cNvSpPr>
          <p:nvPr/>
        </p:nvSpPr>
        <p:spPr bwMode="auto">
          <a:xfrm flipV="1">
            <a:off x="3362325" y="3163888"/>
            <a:ext cx="363538" cy="363537"/>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2F2B20"/>
              </a:solidFill>
            </a:endParaRPr>
          </a:p>
        </p:txBody>
      </p:sp>
    </p:spTree>
    <p:extLst>
      <p:ext uri="{BB962C8B-B14F-4D97-AF65-F5344CB8AC3E}">
        <p14:creationId xmlns:p14="http://schemas.microsoft.com/office/powerpoint/2010/main" val="1839891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9106"/>
                                        </p:tgtEl>
                                        <p:attrNameLst>
                                          <p:attrName>style.visibility</p:attrName>
                                        </p:attrNameLst>
                                      </p:cBhvr>
                                      <p:to>
                                        <p:strVal val="visible"/>
                                      </p:to>
                                    </p:set>
                                    <p:animEffect transition="in" filter="fade">
                                      <p:cBhvr>
                                        <p:cTn id="7" dur="2000"/>
                                        <p:tgtEl>
                                          <p:spTgt spid="89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9113"/>
                                        </p:tgtEl>
                                        <p:attrNameLst>
                                          <p:attrName>style.visibility</p:attrName>
                                        </p:attrNameLst>
                                      </p:cBhvr>
                                      <p:to>
                                        <p:strVal val="visible"/>
                                      </p:to>
                                    </p:set>
                                    <p:animEffect transition="in" filter="fade">
                                      <p:cBhvr>
                                        <p:cTn id="12" dur="2000"/>
                                        <p:tgtEl>
                                          <p:spTgt spid="891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nodeType="clickEffect">
                                  <p:stCondLst>
                                    <p:cond delay="0"/>
                                  </p:stCondLst>
                                  <p:childTnLst>
                                    <p:set>
                                      <p:cBhvr>
                                        <p:cTn id="16" dur="1" fill="hold">
                                          <p:stCondLst>
                                            <p:cond delay="0"/>
                                          </p:stCondLst>
                                        </p:cTn>
                                        <p:tgtEl>
                                          <p:spTgt spid="89107"/>
                                        </p:tgtEl>
                                        <p:attrNameLst>
                                          <p:attrName>style.visibility</p:attrName>
                                        </p:attrNameLst>
                                      </p:cBhvr>
                                      <p:to>
                                        <p:strVal val="visible"/>
                                      </p:to>
                                    </p:set>
                                    <p:anim calcmode="lin" valueType="num">
                                      <p:cBhvr>
                                        <p:cTn id="17" dur="1000" fill="hold"/>
                                        <p:tgtEl>
                                          <p:spTgt spid="89107"/>
                                        </p:tgtEl>
                                        <p:attrNameLst>
                                          <p:attrName>ppt_x</p:attrName>
                                        </p:attrNameLst>
                                      </p:cBhvr>
                                      <p:tavLst>
                                        <p:tav tm="0">
                                          <p:val>
                                            <p:strVal val="#ppt_x-.2"/>
                                          </p:val>
                                        </p:tav>
                                        <p:tav tm="100000">
                                          <p:val>
                                            <p:strVal val="#ppt_x"/>
                                          </p:val>
                                        </p:tav>
                                      </p:tavLst>
                                    </p:anim>
                                    <p:anim calcmode="lin" valueType="num">
                                      <p:cBhvr>
                                        <p:cTn id="18" dur="1000" fill="hold"/>
                                        <p:tgtEl>
                                          <p:spTgt spid="8910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910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89111"/>
                                        </p:tgtEl>
                                        <p:attrNameLst>
                                          <p:attrName>style.visibility</p:attrName>
                                        </p:attrNameLst>
                                      </p:cBhvr>
                                      <p:to>
                                        <p:strVal val="visible"/>
                                      </p:to>
                                    </p:set>
                                    <p:anim calcmode="lin" valueType="num">
                                      <p:cBhvr>
                                        <p:cTn id="24" dur="500" fill="hold"/>
                                        <p:tgtEl>
                                          <p:spTgt spid="89111"/>
                                        </p:tgtEl>
                                        <p:attrNameLst>
                                          <p:attrName>ppt_w</p:attrName>
                                        </p:attrNameLst>
                                      </p:cBhvr>
                                      <p:tavLst>
                                        <p:tav tm="0">
                                          <p:val>
                                            <p:fltVal val="0"/>
                                          </p:val>
                                        </p:tav>
                                        <p:tav tm="100000">
                                          <p:val>
                                            <p:strVal val="#ppt_w"/>
                                          </p:val>
                                        </p:tav>
                                      </p:tavLst>
                                    </p:anim>
                                    <p:anim calcmode="lin" valueType="num">
                                      <p:cBhvr>
                                        <p:cTn id="25" dur="500" fill="hold"/>
                                        <p:tgtEl>
                                          <p:spTgt spid="89111"/>
                                        </p:tgtEl>
                                        <p:attrNameLst>
                                          <p:attrName>ppt_h</p:attrName>
                                        </p:attrNameLst>
                                      </p:cBhvr>
                                      <p:tavLst>
                                        <p:tav tm="0">
                                          <p:val>
                                            <p:fltVal val="0"/>
                                          </p:val>
                                        </p:tav>
                                        <p:tav tm="100000">
                                          <p:val>
                                            <p:strVal val="#ppt_h"/>
                                          </p:val>
                                        </p:tav>
                                      </p:tavLst>
                                    </p:anim>
                                    <p:anim calcmode="lin" valueType="num">
                                      <p:cBhvr>
                                        <p:cTn id="26" dur="500" fill="hold"/>
                                        <p:tgtEl>
                                          <p:spTgt spid="89111"/>
                                        </p:tgtEl>
                                        <p:attrNameLst>
                                          <p:attrName>style.rotation</p:attrName>
                                        </p:attrNameLst>
                                      </p:cBhvr>
                                      <p:tavLst>
                                        <p:tav tm="0">
                                          <p:val>
                                            <p:fltVal val="360"/>
                                          </p:val>
                                        </p:tav>
                                        <p:tav tm="100000">
                                          <p:val>
                                            <p:fltVal val="0"/>
                                          </p:val>
                                        </p:tav>
                                      </p:tavLst>
                                    </p:anim>
                                    <p:animEffect transition="in" filter="fade">
                                      <p:cBhvr>
                                        <p:cTn id="27" dur="500"/>
                                        <p:tgtEl>
                                          <p:spTgt spid="89111"/>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89112"/>
                                        </p:tgtEl>
                                        <p:attrNameLst>
                                          <p:attrName>style.visibility</p:attrName>
                                        </p:attrNameLst>
                                      </p:cBhvr>
                                      <p:to>
                                        <p:strVal val="visible"/>
                                      </p:to>
                                    </p:set>
                                    <p:anim calcmode="lin" valueType="num">
                                      <p:cBhvr>
                                        <p:cTn id="30" dur="500" fill="hold"/>
                                        <p:tgtEl>
                                          <p:spTgt spid="89112"/>
                                        </p:tgtEl>
                                        <p:attrNameLst>
                                          <p:attrName>ppt_w</p:attrName>
                                        </p:attrNameLst>
                                      </p:cBhvr>
                                      <p:tavLst>
                                        <p:tav tm="0">
                                          <p:val>
                                            <p:fltVal val="0"/>
                                          </p:val>
                                        </p:tav>
                                        <p:tav tm="100000">
                                          <p:val>
                                            <p:strVal val="#ppt_w"/>
                                          </p:val>
                                        </p:tav>
                                      </p:tavLst>
                                    </p:anim>
                                    <p:anim calcmode="lin" valueType="num">
                                      <p:cBhvr>
                                        <p:cTn id="31" dur="500" fill="hold"/>
                                        <p:tgtEl>
                                          <p:spTgt spid="89112"/>
                                        </p:tgtEl>
                                        <p:attrNameLst>
                                          <p:attrName>ppt_h</p:attrName>
                                        </p:attrNameLst>
                                      </p:cBhvr>
                                      <p:tavLst>
                                        <p:tav tm="0">
                                          <p:val>
                                            <p:fltVal val="0"/>
                                          </p:val>
                                        </p:tav>
                                        <p:tav tm="100000">
                                          <p:val>
                                            <p:strVal val="#ppt_h"/>
                                          </p:val>
                                        </p:tav>
                                      </p:tavLst>
                                    </p:anim>
                                    <p:anim calcmode="lin" valueType="num">
                                      <p:cBhvr>
                                        <p:cTn id="32" dur="500" fill="hold"/>
                                        <p:tgtEl>
                                          <p:spTgt spid="89112"/>
                                        </p:tgtEl>
                                        <p:attrNameLst>
                                          <p:attrName>style.rotation</p:attrName>
                                        </p:attrNameLst>
                                      </p:cBhvr>
                                      <p:tavLst>
                                        <p:tav tm="0">
                                          <p:val>
                                            <p:fltVal val="360"/>
                                          </p:val>
                                        </p:tav>
                                        <p:tav tm="100000">
                                          <p:val>
                                            <p:fltVal val="0"/>
                                          </p:val>
                                        </p:tav>
                                      </p:tavLst>
                                    </p:anim>
                                    <p:animEffect transition="in" filter="fade">
                                      <p:cBhvr>
                                        <p:cTn id="33" dur="500"/>
                                        <p:tgtEl>
                                          <p:spTgt spid="8911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presetSubtype="0" fill="hold" nodeType="clickEffect">
                                  <p:stCondLst>
                                    <p:cond delay="0"/>
                                  </p:stCondLst>
                                  <p:childTnLst>
                                    <p:set>
                                      <p:cBhvr>
                                        <p:cTn id="37" dur="1" fill="hold">
                                          <p:stCondLst>
                                            <p:cond delay="0"/>
                                          </p:stCondLst>
                                        </p:cTn>
                                        <p:tgtEl>
                                          <p:spTgt spid="89108"/>
                                        </p:tgtEl>
                                        <p:attrNameLst>
                                          <p:attrName>style.visibility</p:attrName>
                                        </p:attrNameLst>
                                      </p:cBhvr>
                                      <p:to>
                                        <p:strVal val="visible"/>
                                      </p:to>
                                    </p:set>
                                    <p:anim calcmode="lin" valueType="num">
                                      <p:cBhvr>
                                        <p:cTn id="38" dur="1000" fill="hold"/>
                                        <p:tgtEl>
                                          <p:spTgt spid="89108"/>
                                        </p:tgtEl>
                                        <p:attrNameLst>
                                          <p:attrName>ppt_x</p:attrName>
                                        </p:attrNameLst>
                                      </p:cBhvr>
                                      <p:tavLst>
                                        <p:tav tm="0">
                                          <p:val>
                                            <p:strVal val="#ppt_x-.2"/>
                                          </p:val>
                                        </p:tav>
                                        <p:tav tm="100000">
                                          <p:val>
                                            <p:strVal val="#ppt_x"/>
                                          </p:val>
                                        </p:tav>
                                      </p:tavLst>
                                    </p:anim>
                                    <p:anim calcmode="lin" valueType="num">
                                      <p:cBhvr>
                                        <p:cTn id="39" dur="1000" fill="hold"/>
                                        <p:tgtEl>
                                          <p:spTgt spid="89108"/>
                                        </p:tgtEl>
                                        <p:attrNameLst>
                                          <p:attrName>ppt_y</p:attrName>
                                        </p:attrNameLst>
                                      </p:cBhvr>
                                      <p:tavLst>
                                        <p:tav tm="0">
                                          <p:val>
                                            <p:strVal val="#ppt_y"/>
                                          </p:val>
                                        </p:tav>
                                        <p:tav tm="100000">
                                          <p:val>
                                            <p:strVal val="#ppt_y"/>
                                          </p:val>
                                        </p:tav>
                                      </p:tavLst>
                                    </p:anim>
                                    <p:animEffect transition="in" filter="wipe(right)" prLst="gradientSize: 0.1">
                                      <p:cBhvr>
                                        <p:cTn id="40" dur="1000"/>
                                        <p:tgtEl>
                                          <p:spTgt spid="8910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9" presetClass="entr" presetSubtype="0" fill="hold" nodeType="clickEffect">
                                  <p:stCondLst>
                                    <p:cond delay="0"/>
                                  </p:stCondLst>
                                  <p:childTnLst>
                                    <p:set>
                                      <p:cBhvr>
                                        <p:cTn id="44" dur="1" fill="hold">
                                          <p:stCondLst>
                                            <p:cond delay="0"/>
                                          </p:stCondLst>
                                        </p:cTn>
                                        <p:tgtEl>
                                          <p:spTgt spid="89114"/>
                                        </p:tgtEl>
                                        <p:attrNameLst>
                                          <p:attrName>style.visibility</p:attrName>
                                        </p:attrNameLst>
                                      </p:cBhvr>
                                      <p:to>
                                        <p:strVal val="visible"/>
                                      </p:to>
                                    </p:set>
                                    <p:anim calcmode="lin" valueType="num">
                                      <p:cBhvr>
                                        <p:cTn id="45" dur="1000" fill="hold"/>
                                        <p:tgtEl>
                                          <p:spTgt spid="89114"/>
                                        </p:tgtEl>
                                        <p:attrNameLst>
                                          <p:attrName>ppt_x</p:attrName>
                                        </p:attrNameLst>
                                      </p:cBhvr>
                                      <p:tavLst>
                                        <p:tav tm="0">
                                          <p:val>
                                            <p:strVal val="#ppt_x-.2"/>
                                          </p:val>
                                        </p:tav>
                                        <p:tav tm="100000">
                                          <p:val>
                                            <p:strVal val="#ppt_x"/>
                                          </p:val>
                                        </p:tav>
                                      </p:tavLst>
                                    </p:anim>
                                    <p:anim calcmode="lin" valueType="num">
                                      <p:cBhvr>
                                        <p:cTn id="46" dur="1000" fill="hold"/>
                                        <p:tgtEl>
                                          <p:spTgt spid="89114"/>
                                        </p:tgtEl>
                                        <p:attrNameLst>
                                          <p:attrName>ppt_y</p:attrName>
                                        </p:attrNameLst>
                                      </p:cBhvr>
                                      <p:tavLst>
                                        <p:tav tm="0">
                                          <p:val>
                                            <p:strVal val="#ppt_y"/>
                                          </p:val>
                                        </p:tav>
                                        <p:tav tm="100000">
                                          <p:val>
                                            <p:strVal val="#ppt_y"/>
                                          </p:val>
                                        </p:tav>
                                      </p:tavLst>
                                    </p:anim>
                                    <p:animEffect transition="in" filter="wipe(right)" prLst="gradientSize: 0.1">
                                      <p:cBhvr>
                                        <p:cTn id="47" dur="1000"/>
                                        <p:tgtEl>
                                          <p:spTgt spid="891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9" presetClass="entr" presetSubtype="0" decel="100000" fill="hold" grpId="0" nodeType="clickEffect">
                                  <p:stCondLst>
                                    <p:cond delay="0"/>
                                  </p:stCondLst>
                                  <p:childTnLst>
                                    <p:set>
                                      <p:cBhvr>
                                        <p:cTn id="51" dur="1" fill="hold">
                                          <p:stCondLst>
                                            <p:cond delay="0"/>
                                          </p:stCondLst>
                                        </p:cTn>
                                        <p:tgtEl>
                                          <p:spTgt spid="89118"/>
                                        </p:tgtEl>
                                        <p:attrNameLst>
                                          <p:attrName>style.visibility</p:attrName>
                                        </p:attrNameLst>
                                      </p:cBhvr>
                                      <p:to>
                                        <p:strVal val="visible"/>
                                      </p:to>
                                    </p:set>
                                    <p:anim calcmode="lin" valueType="num">
                                      <p:cBhvr>
                                        <p:cTn id="52" dur="500" fill="hold"/>
                                        <p:tgtEl>
                                          <p:spTgt spid="89118"/>
                                        </p:tgtEl>
                                        <p:attrNameLst>
                                          <p:attrName>ppt_w</p:attrName>
                                        </p:attrNameLst>
                                      </p:cBhvr>
                                      <p:tavLst>
                                        <p:tav tm="0">
                                          <p:val>
                                            <p:fltVal val="0"/>
                                          </p:val>
                                        </p:tav>
                                        <p:tav tm="100000">
                                          <p:val>
                                            <p:strVal val="#ppt_w"/>
                                          </p:val>
                                        </p:tav>
                                      </p:tavLst>
                                    </p:anim>
                                    <p:anim calcmode="lin" valueType="num">
                                      <p:cBhvr>
                                        <p:cTn id="53" dur="500" fill="hold"/>
                                        <p:tgtEl>
                                          <p:spTgt spid="89118"/>
                                        </p:tgtEl>
                                        <p:attrNameLst>
                                          <p:attrName>ppt_h</p:attrName>
                                        </p:attrNameLst>
                                      </p:cBhvr>
                                      <p:tavLst>
                                        <p:tav tm="0">
                                          <p:val>
                                            <p:fltVal val="0"/>
                                          </p:val>
                                        </p:tav>
                                        <p:tav tm="100000">
                                          <p:val>
                                            <p:strVal val="#ppt_h"/>
                                          </p:val>
                                        </p:tav>
                                      </p:tavLst>
                                    </p:anim>
                                    <p:anim calcmode="lin" valueType="num">
                                      <p:cBhvr>
                                        <p:cTn id="54" dur="500" fill="hold"/>
                                        <p:tgtEl>
                                          <p:spTgt spid="89118"/>
                                        </p:tgtEl>
                                        <p:attrNameLst>
                                          <p:attrName>style.rotation</p:attrName>
                                        </p:attrNameLst>
                                      </p:cBhvr>
                                      <p:tavLst>
                                        <p:tav tm="0">
                                          <p:val>
                                            <p:fltVal val="360"/>
                                          </p:val>
                                        </p:tav>
                                        <p:tav tm="100000">
                                          <p:val>
                                            <p:fltVal val="0"/>
                                          </p:val>
                                        </p:tav>
                                      </p:tavLst>
                                    </p:anim>
                                    <p:animEffect transition="in" filter="fade">
                                      <p:cBhvr>
                                        <p:cTn id="55" dur="500"/>
                                        <p:tgtEl>
                                          <p:spTgt spid="89118"/>
                                        </p:tgtEl>
                                      </p:cBhvr>
                                    </p:animEffect>
                                  </p:childTnLst>
                                </p:cTn>
                              </p:par>
                              <p:par>
                                <p:cTn id="56" presetID="49" presetClass="entr" presetSubtype="0" decel="100000" fill="hold" grpId="0" nodeType="withEffect">
                                  <p:stCondLst>
                                    <p:cond delay="0"/>
                                  </p:stCondLst>
                                  <p:childTnLst>
                                    <p:set>
                                      <p:cBhvr>
                                        <p:cTn id="57" dur="1" fill="hold">
                                          <p:stCondLst>
                                            <p:cond delay="0"/>
                                          </p:stCondLst>
                                        </p:cTn>
                                        <p:tgtEl>
                                          <p:spTgt spid="89119"/>
                                        </p:tgtEl>
                                        <p:attrNameLst>
                                          <p:attrName>style.visibility</p:attrName>
                                        </p:attrNameLst>
                                      </p:cBhvr>
                                      <p:to>
                                        <p:strVal val="visible"/>
                                      </p:to>
                                    </p:set>
                                    <p:anim calcmode="lin" valueType="num">
                                      <p:cBhvr>
                                        <p:cTn id="58" dur="500" fill="hold"/>
                                        <p:tgtEl>
                                          <p:spTgt spid="89119"/>
                                        </p:tgtEl>
                                        <p:attrNameLst>
                                          <p:attrName>ppt_w</p:attrName>
                                        </p:attrNameLst>
                                      </p:cBhvr>
                                      <p:tavLst>
                                        <p:tav tm="0">
                                          <p:val>
                                            <p:fltVal val="0"/>
                                          </p:val>
                                        </p:tav>
                                        <p:tav tm="100000">
                                          <p:val>
                                            <p:strVal val="#ppt_w"/>
                                          </p:val>
                                        </p:tav>
                                      </p:tavLst>
                                    </p:anim>
                                    <p:anim calcmode="lin" valueType="num">
                                      <p:cBhvr>
                                        <p:cTn id="59" dur="500" fill="hold"/>
                                        <p:tgtEl>
                                          <p:spTgt spid="89119"/>
                                        </p:tgtEl>
                                        <p:attrNameLst>
                                          <p:attrName>ppt_h</p:attrName>
                                        </p:attrNameLst>
                                      </p:cBhvr>
                                      <p:tavLst>
                                        <p:tav tm="0">
                                          <p:val>
                                            <p:fltVal val="0"/>
                                          </p:val>
                                        </p:tav>
                                        <p:tav tm="100000">
                                          <p:val>
                                            <p:strVal val="#ppt_h"/>
                                          </p:val>
                                        </p:tav>
                                      </p:tavLst>
                                    </p:anim>
                                    <p:anim calcmode="lin" valueType="num">
                                      <p:cBhvr>
                                        <p:cTn id="60" dur="500" fill="hold"/>
                                        <p:tgtEl>
                                          <p:spTgt spid="89119"/>
                                        </p:tgtEl>
                                        <p:attrNameLst>
                                          <p:attrName>style.rotation</p:attrName>
                                        </p:attrNameLst>
                                      </p:cBhvr>
                                      <p:tavLst>
                                        <p:tav tm="0">
                                          <p:val>
                                            <p:fltVal val="360"/>
                                          </p:val>
                                        </p:tav>
                                        <p:tav tm="100000">
                                          <p:val>
                                            <p:fltVal val="0"/>
                                          </p:val>
                                        </p:tav>
                                      </p:tavLst>
                                    </p:anim>
                                    <p:animEffect transition="in" filter="fade">
                                      <p:cBhvr>
                                        <p:cTn id="61" dur="500"/>
                                        <p:tgtEl>
                                          <p:spTgt spid="8911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9" presetClass="entr" presetSubtype="0" fill="hold" nodeType="clickEffect">
                                  <p:stCondLst>
                                    <p:cond delay="0"/>
                                  </p:stCondLst>
                                  <p:childTnLst>
                                    <p:set>
                                      <p:cBhvr>
                                        <p:cTn id="65" dur="1" fill="hold">
                                          <p:stCondLst>
                                            <p:cond delay="0"/>
                                          </p:stCondLst>
                                        </p:cTn>
                                        <p:tgtEl>
                                          <p:spTgt spid="89115"/>
                                        </p:tgtEl>
                                        <p:attrNameLst>
                                          <p:attrName>style.visibility</p:attrName>
                                        </p:attrNameLst>
                                      </p:cBhvr>
                                      <p:to>
                                        <p:strVal val="visible"/>
                                      </p:to>
                                    </p:set>
                                    <p:anim calcmode="lin" valueType="num">
                                      <p:cBhvr>
                                        <p:cTn id="66" dur="1000" fill="hold"/>
                                        <p:tgtEl>
                                          <p:spTgt spid="89115"/>
                                        </p:tgtEl>
                                        <p:attrNameLst>
                                          <p:attrName>ppt_x</p:attrName>
                                        </p:attrNameLst>
                                      </p:cBhvr>
                                      <p:tavLst>
                                        <p:tav tm="0">
                                          <p:val>
                                            <p:strVal val="#ppt_x-.2"/>
                                          </p:val>
                                        </p:tav>
                                        <p:tav tm="100000">
                                          <p:val>
                                            <p:strVal val="#ppt_x"/>
                                          </p:val>
                                        </p:tav>
                                      </p:tavLst>
                                    </p:anim>
                                    <p:anim calcmode="lin" valueType="num">
                                      <p:cBhvr>
                                        <p:cTn id="67" dur="1000" fill="hold"/>
                                        <p:tgtEl>
                                          <p:spTgt spid="89115"/>
                                        </p:tgtEl>
                                        <p:attrNameLst>
                                          <p:attrName>ppt_y</p:attrName>
                                        </p:attrNameLst>
                                      </p:cBhvr>
                                      <p:tavLst>
                                        <p:tav tm="0">
                                          <p:val>
                                            <p:strVal val="#ppt_y"/>
                                          </p:val>
                                        </p:tav>
                                        <p:tav tm="100000">
                                          <p:val>
                                            <p:strVal val="#ppt_y"/>
                                          </p:val>
                                        </p:tav>
                                      </p:tavLst>
                                    </p:anim>
                                    <p:animEffect transition="in" filter="wipe(right)" prLst="gradientSize: 0.1">
                                      <p:cBhvr>
                                        <p:cTn id="68" dur="1000"/>
                                        <p:tgtEl>
                                          <p:spTgt spid="89115"/>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6" presetClass="entr" presetSubtype="0" fill="hold" nodeType="clickEffect">
                                  <p:stCondLst>
                                    <p:cond delay="0"/>
                                  </p:stCondLst>
                                  <p:childTnLst>
                                    <p:set>
                                      <p:cBhvr>
                                        <p:cTn id="72" dur="1" fill="hold">
                                          <p:stCondLst>
                                            <p:cond delay="0"/>
                                          </p:stCondLst>
                                        </p:cTn>
                                        <p:tgtEl>
                                          <p:spTgt spid="89109"/>
                                        </p:tgtEl>
                                        <p:attrNameLst>
                                          <p:attrName>style.visibility</p:attrName>
                                        </p:attrNameLst>
                                      </p:cBhvr>
                                      <p:to>
                                        <p:strVal val="visible"/>
                                      </p:to>
                                    </p:set>
                                    <p:animEffect transition="in" filter="wipe(down)">
                                      <p:cBhvr>
                                        <p:cTn id="73" dur="580">
                                          <p:stCondLst>
                                            <p:cond delay="0"/>
                                          </p:stCondLst>
                                        </p:cTn>
                                        <p:tgtEl>
                                          <p:spTgt spid="89109"/>
                                        </p:tgtEl>
                                      </p:cBhvr>
                                    </p:animEffect>
                                    <p:anim calcmode="lin" valueType="num">
                                      <p:cBhvr>
                                        <p:cTn id="74" dur="1822" tmFilter="0,0; 0.14,0.36; 0.43,0.73; 0.71,0.91; 1.0,1.0">
                                          <p:stCondLst>
                                            <p:cond delay="0"/>
                                          </p:stCondLst>
                                        </p:cTn>
                                        <p:tgtEl>
                                          <p:spTgt spid="89109"/>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89109"/>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89109"/>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89109"/>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89109"/>
                                        </p:tgtEl>
                                        <p:attrNameLst>
                                          <p:attrName>ppt_y</p:attrName>
                                        </p:attrNameLst>
                                      </p:cBhvr>
                                      <p:tavLst>
                                        <p:tav tm="0" fmla="#ppt_y-sin(pi*$)/81">
                                          <p:val>
                                            <p:fltVal val="0"/>
                                          </p:val>
                                        </p:tav>
                                        <p:tav tm="100000">
                                          <p:val>
                                            <p:fltVal val="1"/>
                                          </p:val>
                                        </p:tav>
                                      </p:tavLst>
                                    </p:anim>
                                    <p:animScale>
                                      <p:cBhvr>
                                        <p:cTn id="79" dur="26">
                                          <p:stCondLst>
                                            <p:cond delay="650"/>
                                          </p:stCondLst>
                                        </p:cTn>
                                        <p:tgtEl>
                                          <p:spTgt spid="89109"/>
                                        </p:tgtEl>
                                      </p:cBhvr>
                                      <p:to x="100000" y="60000"/>
                                    </p:animScale>
                                    <p:animScale>
                                      <p:cBhvr>
                                        <p:cTn id="80" dur="166" decel="50000">
                                          <p:stCondLst>
                                            <p:cond delay="676"/>
                                          </p:stCondLst>
                                        </p:cTn>
                                        <p:tgtEl>
                                          <p:spTgt spid="89109"/>
                                        </p:tgtEl>
                                      </p:cBhvr>
                                      <p:to x="100000" y="100000"/>
                                    </p:animScale>
                                    <p:animScale>
                                      <p:cBhvr>
                                        <p:cTn id="81" dur="26">
                                          <p:stCondLst>
                                            <p:cond delay="1312"/>
                                          </p:stCondLst>
                                        </p:cTn>
                                        <p:tgtEl>
                                          <p:spTgt spid="89109"/>
                                        </p:tgtEl>
                                      </p:cBhvr>
                                      <p:to x="100000" y="80000"/>
                                    </p:animScale>
                                    <p:animScale>
                                      <p:cBhvr>
                                        <p:cTn id="82" dur="166" decel="50000">
                                          <p:stCondLst>
                                            <p:cond delay="1338"/>
                                          </p:stCondLst>
                                        </p:cTn>
                                        <p:tgtEl>
                                          <p:spTgt spid="89109"/>
                                        </p:tgtEl>
                                      </p:cBhvr>
                                      <p:to x="100000" y="100000"/>
                                    </p:animScale>
                                    <p:animScale>
                                      <p:cBhvr>
                                        <p:cTn id="83" dur="26">
                                          <p:stCondLst>
                                            <p:cond delay="1642"/>
                                          </p:stCondLst>
                                        </p:cTn>
                                        <p:tgtEl>
                                          <p:spTgt spid="89109"/>
                                        </p:tgtEl>
                                      </p:cBhvr>
                                      <p:to x="100000" y="90000"/>
                                    </p:animScale>
                                    <p:animScale>
                                      <p:cBhvr>
                                        <p:cTn id="84" dur="166" decel="50000">
                                          <p:stCondLst>
                                            <p:cond delay="1668"/>
                                          </p:stCondLst>
                                        </p:cTn>
                                        <p:tgtEl>
                                          <p:spTgt spid="89109"/>
                                        </p:tgtEl>
                                      </p:cBhvr>
                                      <p:to x="100000" y="100000"/>
                                    </p:animScale>
                                    <p:animScale>
                                      <p:cBhvr>
                                        <p:cTn id="85" dur="26">
                                          <p:stCondLst>
                                            <p:cond delay="1808"/>
                                          </p:stCondLst>
                                        </p:cTn>
                                        <p:tgtEl>
                                          <p:spTgt spid="89109"/>
                                        </p:tgtEl>
                                      </p:cBhvr>
                                      <p:to x="100000" y="95000"/>
                                    </p:animScale>
                                    <p:animScale>
                                      <p:cBhvr>
                                        <p:cTn id="86" dur="166" decel="50000">
                                          <p:stCondLst>
                                            <p:cond delay="1834"/>
                                          </p:stCondLst>
                                        </p:cTn>
                                        <p:tgtEl>
                                          <p:spTgt spid="89109"/>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89116"/>
                                        </p:tgtEl>
                                        <p:attrNameLst>
                                          <p:attrName>style.visibility</p:attrName>
                                        </p:attrNameLst>
                                      </p:cBhvr>
                                      <p:to>
                                        <p:strVal val="visible"/>
                                      </p:to>
                                    </p:set>
                                    <p:animEffect transition="in" filter="wipe(down)">
                                      <p:cBhvr>
                                        <p:cTn id="89" dur="580">
                                          <p:stCondLst>
                                            <p:cond delay="0"/>
                                          </p:stCondLst>
                                        </p:cTn>
                                        <p:tgtEl>
                                          <p:spTgt spid="89116"/>
                                        </p:tgtEl>
                                      </p:cBhvr>
                                    </p:animEffect>
                                    <p:anim calcmode="lin" valueType="num">
                                      <p:cBhvr>
                                        <p:cTn id="90" dur="1822" tmFilter="0,0; 0.14,0.36; 0.43,0.73; 0.71,0.91; 1.0,1.0">
                                          <p:stCondLst>
                                            <p:cond delay="0"/>
                                          </p:stCondLst>
                                        </p:cTn>
                                        <p:tgtEl>
                                          <p:spTgt spid="89116"/>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89116"/>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89116"/>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89116"/>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89116"/>
                                        </p:tgtEl>
                                        <p:attrNameLst>
                                          <p:attrName>ppt_y</p:attrName>
                                        </p:attrNameLst>
                                      </p:cBhvr>
                                      <p:tavLst>
                                        <p:tav tm="0" fmla="#ppt_y-sin(pi*$)/81">
                                          <p:val>
                                            <p:fltVal val="0"/>
                                          </p:val>
                                        </p:tav>
                                        <p:tav tm="100000">
                                          <p:val>
                                            <p:fltVal val="1"/>
                                          </p:val>
                                        </p:tav>
                                      </p:tavLst>
                                    </p:anim>
                                    <p:animScale>
                                      <p:cBhvr>
                                        <p:cTn id="95" dur="26">
                                          <p:stCondLst>
                                            <p:cond delay="650"/>
                                          </p:stCondLst>
                                        </p:cTn>
                                        <p:tgtEl>
                                          <p:spTgt spid="89116"/>
                                        </p:tgtEl>
                                      </p:cBhvr>
                                      <p:to x="100000" y="60000"/>
                                    </p:animScale>
                                    <p:animScale>
                                      <p:cBhvr>
                                        <p:cTn id="96" dur="166" decel="50000">
                                          <p:stCondLst>
                                            <p:cond delay="676"/>
                                          </p:stCondLst>
                                        </p:cTn>
                                        <p:tgtEl>
                                          <p:spTgt spid="89116"/>
                                        </p:tgtEl>
                                      </p:cBhvr>
                                      <p:to x="100000" y="100000"/>
                                    </p:animScale>
                                    <p:animScale>
                                      <p:cBhvr>
                                        <p:cTn id="97" dur="26">
                                          <p:stCondLst>
                                            <p:cond delay="1312"/>
                                          </p:stCondLst>
                                        </p:cTn>
                                        <p:tgtEl>
                                          <p:spTgt spid="89116"/>
                                        </p:tgtEl>
                                      </p:cBhvr>
                                      <p:to x="100000" y="80000"/>
                                    </p:animScale>
                                    <p:animScale>
                                      <p:cBhvr>
                                        <p:cTn id="98" dur="166" decel="50000">
                                          <p:stCondLst>
                                            <p:cond delay="1338"/>
                                          </p:stCondLst>
                                        </p:cTn>
                                        <p:tgtEl>
                                          <p:spTgt spid="89116"/>
                                        </p:tgtEl>
                                      </p:cBhvr>
                                      <p:to x="100000" y="100000"/>
                                    </p:animScale>
                                    <p:animScale>
                                      <p:cBhvr>
                                        <p:cTn id="99" dur="26">
                                          <p:stCondLst>
                                            <p:cond delay="1642"/>
                                          </p:stCondLst>
                                        </p:cTn>
                                        <p:tgtEl>
                                          <p:spTgt spid="89116"/>
                                        </p:tgtEl>
                                      </p:cBhvr>
                                      <p:to x="100000" y="90000"/>
                                    </p:animScale>
                                    <p:animScale>
                                      <p:cBhvr>
                                        <p:cTn id="100" dur="166" decel="50000">
                                          <p:stCondLst>
                                            <p:cond delay="1668"/>
                                          </p:stCondLst>
                                        </p:cTn>
                                        <p:tgtEl>
                                          <p:spTgt spid="89116"/>
                                        </p:tgtEl>
                                      </p:cBhvr>
                                      <p:to x="100000" y="100000"/>
                                    </p:animScale>
                                    <p:animScale>
                                      <p:cBhvr>
                                        <p:cTn id="101" dur="26">
                                          <p:stCondLst>
                                            <p:cond delay="1808"/>
                                          </p:stCondLst>
                                        </p:cTn>
                                        <p:tgtEl>
                                          <p:spTgt spid="89116"/>
                                        </p:tgtEl>
                                      </p:cBhvr>
                                      <p:to x="100000" y="95000"/>
                                    </p:animScale>
                                    <p:animScale>
                                      <p:cBhvr>
                                        <p:cTn id="102" dur="166" decel="50000">
                                          <p:stCondLst>
                                            <p:cond delay="1834"/>
                                          </p:stCondLst>
                                        </p:cTn>
                                        <p:tgtEl>
                                          <p:spTgt spid="89116"/>
                                        </p:tgtEl>
                                      </p:cBhvr>
                                      <p:to x="100000" y="100000"/>
                                    </p:animScale>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9" presetClass="entr" presetSubtype="0" fill="hold" nodeType="clickEffect">
                                  <p:stCondLst>
                                    <p:cond delay="0"/>
                                  </p:stCondLst>
                                  <p:childTnLst>
                                    <p:set>
                                      <p:cBhvr>
                                        <p:cTn id="106" dur="1" fill="hold">
                                          <p:stCondLst>
                                            <p:cond delay="0"/>
                                          </p:stCondLst>
                                        </p:cTn>
                                        <p:tgtEl>
                                          <p:spTgt spid="89110"/>
                                        </p:tgtEl>
                                        <p:attrNameLst>
                                          <p:attrName>style.visibility</p:attrName>
                                        </p:attrNameLst>
                                      </p:cBhvr>
                                      <p:to>
                                        <p:strVal val="visible"/>
                                      </p:to>
                                    </p:set>
                                    <p:anim calcmode="lin" valueType="num">
                                      <p:cBhvr>
                                        <p:cTn id="107" dur="1000" fill="hold"/>
                                        <p:tgtEl>
                                          <p:spTgt spid="89110"/>
                                        </p:tgtEl>
                                        <p:attrNameLst>
                                          <p:attrName>ppt_x</p:attrName>
                                        </p:attrNameLst>
                                      </p:cBhvr>
                                      <p:tavLst>
                                        <p:tav tm="0">
                                          <p:val>
                                            <p:strVal val="#ppt_x-.2"/>
                                          </p:val>
                                        </p:tav>
                                        <p:tav tm="100000">
                                          <p:val>
                                            <p:strVal val="#ppt_x"/>
                                          </p:val>
                                        </p:tav>
                                      </p:tavLst>
                                    </p:anim>
                                    <p:anim calcmode="lin" valueType="num">
                                      <p:cBhvr>
                                        <p:cTn id="108" dur="1000" fill="hold"/>
                                        <p:tgtEl>
                                          <p:spTgt spid="89110"/>
                                        </p:tgtEl>
                                        <p:attrNameLst>
                                          <p:attrName>ppt_y</p:attrName>
                                        </p:attrNameLst>
                                      </p:cBhvr>
                                      <p:tavLst>
                                        <p:tav tm="0">
                                          <p:val>
                                            <p:strVal val="#ppt_y"/>
                                          </p:val>
                                        </p:tav>
                                        <p:tav tm="100000">
                                          <p:val>
                                            <p:strVal val="#ppt_y"/>
                                          </p:val>
                                        </p:tav>
                                      </p:tavLst>
                                    </p:anim>
                                    <p:animEffect transition="in" filter="wipe(right)" prLst="gradientSize: 0.1">
                                      <p:cBhvr>
                                        <p:cTn id="109" dur="1000"/>
                                        <p:tgtEl>
                                          <p:spTgt spid="89110"/>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9" presetClass="entr" presetSubtype="0" fill="hold" nodeType="clickEffect">
                                  <p:stCondLst>
                                    <p:cond delay="0"/>
                                  </p:stCondLst>
                                  <p:childTnLst>
                                    <p:set>
                                      <p:cBhvr>
                                        <p:cTn id="113" dur="1" fill="hold">
                                          <p:stCondLst>
                                            <p:cond delay="0"/>
                                          </p:stCondLst>
                                        </p:cTn>
                                        <p:tgtEl>
                                          <p:spTgt spid="89117"/>
                                        </p:tgtEl>
                                        <p:attrNameLst>
                                          <p:attrName>style.visibility</p:attrName>
                                        </p:attrNameLst>
                                      </p:cBhvr>
                                      <p:to>
                                        <p:strVal val="visible"/>
                                      </p:to>
                                    </p:set>
                                    <p:anim calcmode="lin" valueType="num">
                                      <p:cBhvr>
                                        <p:cTn id="114" dur="1000" fill="hold"/>
                                        <p:tgtEl>
                                          <p:spTgt spid="89117"/>
                                        </p:tgtEl>
                                        <p:attrNameLst>
                                          <p:attrName>ppt_x</p:attrName>
                                        </p:attrNameLst>
                                      </p:cBhvr>
                                      <p:tavLst>
                                        <p:tav tm="0">
                                          <p:val>
                                            <p:strVal val="#ppt_x-.2"/>
                                          </p:val>
                                        </p:tav>
                                        <p:tav tm="100000">
                                          <p:val>
                                            <p:strVal val="#ppt_x"/>
                                          </p:val>
                                        </p:tav>
                                      </p:tavLst>
                                    </p:anim>
                                    <p:anim calcmode="lin" valueType="num">
                                      <p:cBhvr>
                                        <p:cTn id="115" dur="1000" fill="hold"/>
                                        <p:tgtEl>
                                          <p:spTgt spid="89117"/>
                                        </p:tgtEl>
                                        <p:attrNameLst>
                                          <p:attrName>ppt_y</p:attrName>
                                        </p:attrNameLst>
                                      </p:cBhvr>
                                      <p:tavLst>
                                        <p:tav tm="0">
                                          <p:val>
                                            <p:strVal val="#ppt_y"/>
                                          </p:val>
                                        </p:tav>
                                        <p:tav tm="100000">
                                          <p:val>
                                            <p:strVal val="#ppt_y"/>
                                          </p:val>
                                        </p:tav>
                                      </p:tavLst>
                                    </p:anim>
                                    <p:animEffect transition="in" filter="wipe(right)" prLst="gradientSize: 0.1">
                                      <p:cBhvr>
                                        <p:cTn id="116" dur="1000"/>
                                        <p:tgtEl>
                                          <p:spTgt spid="89117"/>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56" presetClass="entr" presetSubtype="0" fill="hold" grpId="0" nodeType="clickEffect">
                                  <p:stCondLst>
                                    <p:cond delay="0"/>
                                  </p:stCondLst>
                                  <p:iterate type="lt">
                                    <p:tmPct val="10000"/>
                                  </p:iterate>
                                  <p:childTnLst>
                                    <p:set>
                                      <p:cBhvr>
                                        <p:cTn id="120" dur="1" fill="hold">
                                          <p:stCondLst>
                                            <p:cond delay="0"/>
                                          </p:stCondLst>
                                        </p:cTn>
                                        <p:tgtEl>
                                          <p:spTgt spid="89095"/>
                                        </p:tgtEl>
                                        <p:attrNameLst>
                                          <p:attrName>style.visibility</p:attrName>
                                        </p:attrNameLst>
                                      </p:cBhvr>
                                      <p:to>
                                        <p:strVal val="visible"/>
                                      </p:to>
                                    </p:set>
                                    <p:anim by="(-#ppt_w*2)" calcmode="lin" valueType="num">
                                      <p:cBhvr rctx="PPT">
                                        <p:cTn id="121" dur="500" autoRev="1" fill="hold">
                                          <p:stCondLst>
                                            <p:cond delay="0"/>
                                          </p:stCondLst>
                                        </p:cTn>
                                        <p:tgtEl>
                                          <p:spTgt spid="89095"/>
                                        </p:tgtEl>
                                        <p:attrNameLst>
                                          <p:attrName>ppt_w</p:attrName>
                                        </p:attrNameLst>
                                      </p:cBhvr>
                                    </p:anim>
                                    <p:anim by="(#ppt_w*0.50)" calcmode="lin" valueType="num">
                                      <p:cBhvr>
                                        <p:cTn id="122" dur="500" decel="50000" autoRev="1" fill="hold">
                                          <p:stCondLst>
                                            <p:cond delay="0"/>
                                          </p:stCondLst>
                                        </p:cTn>
                                        <p:tgtEl>
                                          <p:spTgt spid="89095"/>
                                        </p:tgtEl>
                                        <p:attrNameLst>
                                          <p:attrName>ppt_x</p:attrName>
                                        </p:attrNameLst>
                                      </p:cBhvr>
                                    </p:anim>
                                    <p:anim from="(-#ppt_h/2)" to="(#ppt_y)" calcmode="lin" valueType="num">
                                      <p:cBhvr>
                                        <p:cTn id="123" dur="1000" fill="hold">
                                          <p:stCondLst>
                                            <p:cond delay="0"/>
                                          </p:stCondLst>
                                        </p:cTn>
                                        <p:tgtEl>
                                          <p:spTgt spid="89095"/>
                                        </p:tgtEl>
                                        <p:attrNameLst>
                                          <p:attrName>ppt_y</p:attrName>
                                        </p:attrNameLst>
                                      </p:cBhvr>
                                    </p:anim>
                                    <p:animRot by="21600000">
                                      <p:cBhvr>
                                        <p:cTn id="124" dur="1000" fill="hold">
                                          <p:stCondLst>
                                            <p:cond delay="0"/>
                                          </p:stCondLst>
                                        </p:cTn>
                                        <p:tgtEl>
                                          <p:spTgt spid="89095"/>
                                        </p:tgtEl>
                                        <p:attrNameLst>
                                          <p:attrName>r</p:attrName>
                                        </p:attrNameLst>
                                      </p:cBhvr>
                                    </p:animRo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47" presetClass="entr" presetSubtype="0" fill="hold" grpId="0" nodeType="clickEffect">
                                  <p:stCondLst>
                                    <p:cond delay="0"/>
                                  </p:stCondLst>
                                  <p:childTnLst>
                                    <p:set>
                                      <p:cBhvr>
                                        <p:cTn id="128" dur="1" fill="hold">
                                          <p:stCondLst>
                                            <p:cond delay="0"/>
                                          </p:stCondLst>
                                        </p:cTn>
                                        <p:tgtEl>
                                          <p:spTgt spid="89096"/>
                                        </p:tgtEl>
                                        <p:attrNameLst>
                                          <p:attrName>style.visibility</p:attrName>
                                        </p:attrNameLst>
                                      </p:cBhvr>
                                      <p:to>
                                        <p:strVal val="visible"/>
                                      </p:to>
                                    </p:set>
                                    <p:animEffect transition="in" filter="fade">
                                      <p:cBhvr>
                                        <p:cTn id="129" dur="1000"/>
                                        <p:tgtEl>
                                          <p:spTgt spid="89096"/>
                                        </p:tgtEl>
                                      </p:cBhvr>
                                    </p:animEffect>
                                    <p:anim calcmode="lin" valueType="num">
                                      <p:cBhvr>
                                        <p:cTn id="130" dur="1000" fill="hold"/>
                                        <p:tgtEl>
                                          <p:spTgt spid="89096"/>
                                        </p:tgtEl>
                                        <p:attrNameLst>
                                          <p:attrName>ppt_x</p:attrName>
                                        </p:attrNameLst>
                                      </p:cBhvr>
                                      <p:tavLst>
                                        <p:tav tm="0">
                                          <p:val>
                                            <p:strVal val="#ppt_x"/>
                                          </p:val>
                                        </p:tav>
                                        <p:tav tm="100000">
                                          <p:val>
                                            <p:strVal val="#ppt_x"/>
                                          </p:val>
                                        </p:tav>
                                      </p:tavLst>
                                    </p:anim>
                                    <p:anim calcmode="lin" valueType="num">
                                      <p:cBhvr>
                                        <p:cTn id="131" dur="1000" fill="hold"/>
                                        <p:tgtEl>
                                          <p:spTgt spid="89096"/>
                                        </p:tgtEl>
                                        <p:attrNameLst>
                                          <p:attrName>ppt_y</p:attrName>
                                        </p:attrNameLst>
                                      </p:cBhvr>
                                      <p:tavLst>
                                        <p:tav tm="0">
                                          <p:val>
                                            <p:strVal val="#ppt_y-.1"/>
                                          </p:val>
                                        </p:tav>
                                        <p:tav tm="100000">
                                          <p:val>
                                            <p:strVal val="#ppt_y"/>
                                          </p:val>
                                        </p:tav>
                                      </p:tavLst>
                                    </p:anim>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9" presetClass="entr" presetSubtype="0" fill="hold" grpId="0" nodeType="clickEffect">
                                  <p:stCondLst>
                                    <p:cond delay="0"/>
                                  </p:stCondLst>
                                  <p:childTnLst>
                                    <p:set>
                                      <p:cBhvr>
                                        <p:cTn id="135" dur="1" fill="hold">
                                          <p:stCondLst>
                                            <p:cond delay="0"/>
                                          </p:stCondLst>
                                        </p:cTn>
                                        <p:tgtEl>
                                          <p:spTgt spid="89097"/>
                                        </p:tgtEl>
                                        <p:attrNameLst>
                                          <p:attrName>style.visibility</p:attrName>
                                        </p:attrNameLst>
                                      </p:cBhvr>
                                      <p:to>
                                        <p:strVal val="visible"/>
                                      </p:to>
                                    </p:set>
                                    <p:anim calcmode="lin" valueType="num">
                                      <p:cBhvr>
                                        <p:cTn id="136" dur="1000" fill="hold"/>
                                        <p:tgtEl>
                                          <p:spTgt spid="89097"/>
                                        </p:tgtEl>
                                        <p:attrNameLst>
                                          <p:attrName>ppt_x</p:attrName>
                                        </p:attrNameLst>
                                      </p:cBhvr>
                                      <p:tavLst>
                                        <p:tav tm="0">
                                          <p:val>
                                            <p:strVal val="#ppt_x-.2"/>
                                          </p:val>
                                        </p:tav>
                                        <p:tav tm="100000">
                                          <p:val>
                                            <p:strVal val="#ppt_x"/>
                                          </p:val>
                                        </p:tav>
                                      </p:tavLst>
                                    </p:anim>
                                    <p:anim calcmode="lin" valueType="num">
                                      <p:cBhvr>
                                        <p:cTn id="137" dur="1000" fill="hold"/>
                                        <p:tgtEl>
                                          <p:spTgt spid="89097"/>
                                        </p:tgtEl>
                                        <p:attrNameLst>
                                          <p:attrName>ppt_y</p:attrName>
                                        </p:attrNameLst>
                                      </p:cBhvr>
                                      <p:tavLst>
                                        <p:tav tm="0">
                                          <p:val>
                                            <p:strVal val="#ppt_y"/>
                                          </p:val>
                                        </p:tav>
                                        <p:tav tm="100000">
                                          <p:val>
                                            <p:strVal val="#ppt_y"/>
                                          </p:val>
                                        </p:tav>
                                      </p:tavLst>
                                    </p:anim>
                                    <p:animEffect transition="in" filter="wipe(right)" prLst="gradientSize: 0.1">
                                      <p:cBhvr>
                                        <p:cTn id="138" dur="1000"/>
                                        <p:tgtEl>
                                          <p:spTgt spid="89097"/>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29" presetClass="entr" presetSubtype="0" fill="hold" grpId="0" nodeType="clickEffect">
                                  <p:stCondLst>
                                    <p:cond delay="0"/>
                                  </p:stCondLst>
                                  <p:childTnLst>
                                    <p:set>
                                      <p:cBhvr>
                                        <p:cTn id="142" dur="1" fill="hold">
                                          <p:stCondLst>
                                            <p:cond delay="0"/>
                                          </p:stCondLst>
                                        </p:cTn>
                                        <p:tgtEl>
                                          <p:spTgt spid="89098"/>
                                        </p:tgtEl>
                                        <p:attrNameLst>
                                          <p:attrName>style.visibility</p:attrName>
                                        </p:attrNameLst>
                                      </p:cBhvr>
                                      <p:to>
                                        <p:strVal val="visible"/>
                                      </p:to>
                                    </p:set>
                                    <p:anim calcmode="lin" valueType="num">
                                      <p:cBhvr>
                                        <p:cTn id="143" dur="1000" fill="hold"/>
                                        <p:tgtEl>
                                          <p:spTgt spid="89098"/>
                                        </p:tgtEl>
                                        <p:attrNameLst>
                                          <p:attrName>ppt_x</p:attrName>
                                        </p:attrNameLst>
                                      </p:cBhvr>
                                      <p:tavLst>
                                        <p:tav tm="0">
                                          <p:val>
                                            <p:strVal val="#ppt_x-.2"/>
                                          </p:val>
                                        </p:tav>
                                        <p:tav tm="100000">
                                          <p:val>
                                            <p:strVal val="#ppt_x"/>
                                          </p:val>
                                        </p:tav>
                                      </p:tavLst>
                                    </p:anim>
                                    <p:anim calcmode="lin" valueType="num">
                                      <p:cBhvr>
                                        <p:cTn id="144" dur="1000" fill="hold"/>
                                        <p:tgtEl>
                                          <p:spTgt spid="89098"/>
                                        </p:tgtEl>
                                        <p:attrNameLst>
                                          <p:attrName>ppt_y</p:attrName>
                                        </p:attrNameLst>
                                      </p:cBhvr>
                                      <p:tavLst>
                                        <p:tav tm="0">
                                          <p:val>
                                            <p:strVal val="#ppt_y"/>
                                          </p:val>
                                        </p:tav>
                                        <p:tav tm="100000">
                                          <p:val>
                                            <p:strVal val="#ppt_y"/>
                                          </p:val>
                                        </p:tav>
                                      </p:tavLst>
                                    </p:anim>
                                    <p:animEffect transition="in" filter="wipe(right)" prLst="gradientSize: 0.1">
                                      <p:cBhvr>
                                        <p:cTn id="145" dur="1000"/>
                                        <p:tgtEl>
                                          <p:spTgt spid="89098"/>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47" presetClass="entr" presetSubtype="0" fill="hold" grpId="0" nodeType="clickEffect">
                                  <p:stCondLst>
                                    <p:cond delay="0"/>
                                  </p:stCondLst>
                                  <p:childTnLst>
                                    <p:set>
                                      <p:cBhvr>
                                        <p:cTn id="149" dur="1" fill="hold">
                                          <p:stCondLst>
                                            <p:cond delay="0"/>
                                          </p:stCondLst>
                                        </p:cTn>
                                        <p:tgtEl>
                                          <p:spTgt spid="89099"/>
                                        </p:tgtEl>
                                        <p:attrNameLst>
                                          <p:attrName>style.visibility</p:attrName>
                                        </p:attrNameLst>
                                      </p:cBhvr>
                                      <p:to>
                                        <p:strVal val="visible"/>
                                      </p:to>
                                    </p:set>
                                    <p:animEffect transition="in" filter="fade">
                                      <p:cBhvr>
                                        <p:cTn id="150" dur="1000"/>
                                        <p:tgtEl>
                                          <p:spTgt spid="89099"/>
                                        </p:tgtEl>
                                      </p:cBhvr>
                                    </p:animEffect>
                                    <p:anim calcmode="lin" valueType="num">
                                      <p:cBhvr>
                                        <p:cTn id="151" dur="1000" fill="hold"/>
                                        <p:tgtEl>
                                          <p:spTgt spid="89099"/>
                                        </p:tgtEl>
                                        <p:attrNameLst>
                                          <p:attrName>ppt_x</p:attrName>
                                        </p:attrNameLst>
                                      </p:cBhvr>
                                      <p:tavLst>
                                        <p:tav tm="0">
                                          <p:val>
                                            <p:strVal val="#ppt_x"/>
                                          </p:val>
                                        </p:tav>
                                        <p:tav tm="100000">
                                          <p:val>
                                            <p:strVal val="#ppt_x"/>
                                          </p:val>
                                        </p:tav>
                                      </p:tavLst>
                                    </p:anim>
                                    <p:anim calcmode="lin" valueType="num">
                                      <p:cBhvr>
                                        <p:cTn id="152" dur="1000" fill="hold"/>
                                        <p:tgtEl>
                                          <p:spTgt spid="89099"/>
                                        </p:tgtEl>
                                        <p:attrNameLst>
                                          <p:attrName>ppt_y</p:attrName>
                                        </p:attrNameLst>
                                      </p:cBhvr>
                                      <p:tavLst>
                                        <p:tav tm="0">
                                          <p:val>
                                            <p:strVal val="#ppt_y-.1"/>
                                          </p:val>
                                        </p:tav>
                                        <p:tav tm="100000">
                                          <p:val>
                                            <p:strVal val="#ppt_y"/>
                                          </p:val>
                                        </p:tav>
                                      </p:tavLst>
                                    </p:anim>
                                  </p:childTnLst>
                                </p:cTn>
                              </p:par>
                            </p:childTnLst>
                          </p:cTn>
                        </p:par>
                        <p:par>
                          <p:cTn id="153" fill="hold" nodeType="afterGroup">
                            <p:stCondLst>
                              <p:cond delay="1000"/>
                            </p:stCondLst>
                            <p:childTnLst>
                              <p:par>
                                <p:cTn id="154" presetID="47" presetClass="entr" presetSubtype="0" fill="hold" grpId="0" nodeType="afterEffect">
                                  <p:stCondLst>
                                    <p:cond delay="0"/>
                                  </p:stCondLst>
                                  <p:childTnLst>
                                    <p:set>
                                      <p:cBhvr>
                                        <p:cTn id="155" dur="1" fill="hold">
                                          <p:stCondLst>
                                            <p:cond delay="0"/>
                                          </p:stCondLst>
                                        </p:cTn>
                                        <p:tgtEl>
                                          <p:spTgt spid="89100"/>
                                        </p:tgtEl>
                                        <p:attrNameLst>
                                          <p:attrName>style.visibility</p:attrName>
                                        </p:attrNameLst>
                                      </p:cBhvr>
                                      <p:to>
                                        <p:strVal val="visible"/>
                                      </p:to>
                                    </p:set>
                                    <p:animEffect transition="in" filter="fade">
                                      <p:cBhvr>
                                        <p:cTn id="156" dur="1000"/>
                                        <p:tgtEl>
                                          <p:spTgt spid="89100"/>
                                        </p:tgtEl>
                                      </p:cBhvr>
                                    </p:animEffect>
                                    <p:anim calcmode="lin" valueType="num">
                                      <p:cBhvr>
                                        <p:cTn id="157" dur="1000" fill="hold"/>
                                        <p:tgtEl>
                                          <p:spTgt spid="89100"/>
                                        </p:tgtEl>
                                        <p:attrNameLst>
                                          <p:attrName>ppt_x</p:attrName>
                                        </p:attrNameLst>
                                      </p:cBhvr>
                                      <p:tavLst>
                                        <p:tav tm="0">
                                          <p:val>
                                            <p:strVal val="#ppt_x"/>
                                          </p:val>
                                        </p:tav>
                                        <p:tav tm="100000">
                                          <p:val>
                                            <p:strVal val="#ppt_x"/>
                                          </p:val>
                                        </p:tav>
                                      </p:tavLst>
                                    </p:anim>
                                    <p:anim calcmode="lin" valueType="num">
                                      <p:cBhvr>
                                        <p:cTn id="158" dur="1000" fill="hold"/>
                                        <p:tgtEl>
                                          <p:spTgt spid="89100"/>
                                        </p:tgtEl>
                                        <p:attrNameLst>
                                          <p:attrName>ppt_y</p:attrName>
                                        </p:attrNameLst>
                                      </p:cBhvr>
                                      <p:tavLst>
                                        <p:tav tm="0">
                                          <p:val>
                                            <p:strVal val="#ppt_y-.1"/>
                                          </p:val>
                                        </p:tav>
                                        <p:tav tm="100000">
                                          <p:val>
                                            <p:strVal val="#ppt_y"/>
                                          </p:val>
                                        </p:tav>
                                      </p:tavLst>
                                    </p:anim>
                                  </p:childTnLst>
                                </p:cTn>
                              </p:par>
                            </p:childTnLst>
                          </p:cTn>
                        </p:par>
                        <p:par>
                          <p:cTn id="159" fill="hold" nodeType="afterGroup">
                            <p:stCondLst>
                              <p:cond delay="2000"/>
                            </p:stCondLst>
                            <p:childTnLst>
                              <p:par>
                                <p:cTn id="160" presetID="47" presetClass="entr" presetSubtype="0" fill="hold" grpId="0" nodeType="afterEffect">
                                  <p:stCondLst>
                                    <p:cond delay="0"/>
                                  </p:stCondLst>
                                  <p:childTnLst>
                                    <p:set>
                                      <p:cBhvr>
                                        <p:cTn id="161" dur="1" fill="hold">
                                          <p:stCondLst>
                                            <p:cond delay="0"/>
                                          </p:stCondLst>
                                        </p:cTn>
                                        <p:tgtEl>
                                          <p:spTgt spid="89104"/>
                                        </p:tgtEl>
                                        <p:attrNameLst>
                                          <p:attrName>style.visibility</p:attrName>
                                        </p:attrNameLst>
                                      </p:cBhvr>
                                      <p:to>
                                        <p:strVal val="visible"/>
                                      </p:to>
                                    </p:set>
                                    <p:animEffect transition="in" filter="fade">
                                      <p:cBhvr>
                                        <p:cTn id="162" dur="1000"/>
                                        <p:tgtEl>
                                          <p:spTgt spid="89104"/>
                                        </p:tgtEl>
                                      </p:cBhvr>
                                    </p:animEffect>
                                    <p:anim calcmode="lin" valueType="num">
                                      <p:cBhvr>
                                        <p:cTn id="163" dur="1000" fill="hold"/>
                                        <p:tgtEl>
                                          <p:spTgt spid="89104"/>
                                        </p:tgtEl>
                                        <p:attrNameLst>
                                          <p:attrName>ppt_x</p:attrName>
                                        </p:attrNameLst>
                                      </p:cBhvr>
                                      <p:tavLst>
                                        <p:tav tm="0">
                                          <p:val>
                                            <p:strVal val="#ppt_x"/>
                                          </p:val>
                                        </p:tav>
                                        <p:tav tm="100000">
                                          <p:val>
                                            <p:strVal val="#ppt_x"/>
                                          </p:val>
                                        </p:tav>
                                      </p:tavLst>
                                    </p:anim>
                                    <p:anim calcmode="lin" valueType="num">
                                      <p:cBhvr>
                                        <p:cTn id="164" dur="1000" fill="hold"/>
                                        <p:tgtEl>
                                          <p:spTgt spid="89104"/>
                                        </p:tgtEl>
                                        <p:attrNameLst>
                                          <p:attrName>ppt_y</p:attrName>
                                        </p:attrNameLst>
                                      </p:cBhvr>
                                      <p:tavLst>
                                        <p:tav tm="0">
                                          <p:val>
                                            <p:strVal val="#ppt_y-.1"/>
                                          </p:val>
                                        </p:tav>
                                        <p:tav tm="100000">
                                          <p:val>
                                            <p:strVal val="#ppt_y"/>
                                          </p:val>
                                        </p:tav>
                                      </p:tavLst>
                                    </p:anim>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9" presetClass="entr" presetSubtype="0" fill="hold" grpId="0" nodeType="clickEffect">
                                  <p:stCondLst>
                                    <p:cond delay="0"/>
                                  </p:stCondLst>
                                  <p:childTnLst>
                                    <p:set>
                                      <p:cBhvr>
                                        <p:cTn id="168" dur="1" fill="hold">
                                          <p:stCondLst>
                                            <p:cond delay="0"/>
                                          </p:stCondLst>
                                        </p:cTn>
                                        <p:tgtEl>
                                          <p:spTgt spid="89101"/>
                                        </p:tgtEl>
                                        <p:attrNameLst>
                                          <p:attrName>style.visibility</p:attrName>
                                        </p:attrNameLst>
                                      </p:cBhvr>
                                      <p:to>
                                        <p:strVal val="visible"/>
                                      </p:to>
                                    </p:set>
                                    <p:anim calcmode="lin" valueType="num">
                                      <p:cBhvr>
                                        <p:cTn id="169" dur="1000" fill="hold"/>
                                        <p:tgtEl>
                                          <p:spTgt spid="89101"/>
                                        </p:tgtEl>
                                        <p:attrNameLst>
                                          <p:attrName>ppt_x</p:attrName>
                                        </p:attrNameLst>
                                      </p:cBhvr>
                                      <p:tavLst>
                                        <p:tav tm="0">
                                          <p:val>
                                            <p:strVal val="#ppt_x-.2"/>
                                          </p:val>
                                        </p:tav>
                                        <p:tav tm="100000">
                                          <p:val>
                                            <p:strVal val="#ppt_x"/>
                                          </p:val>
                                        </p:tav>
                                      </p:tavLst>
                                    </p:anim>
                                    <p:anim calcmode="lin" valueType="num">
                                      <p:cBhvr>
                                        <p:cTn id="170" dur="1000" fill="hold"/>
                                        <p:tgtEl>
                                          <p:spTgt spid="89101"/>
                                        </p:tgtEl>
                                        <p:attrNameLst>
                                          <p:attrName>ppt_y</p:attrName>
                                        </p:attrNameLst>
                                      </p:cBhvr>
                                      <p:tavLst>
                                        <p:tav tm="0">
                                          <p:val>
                                            <p:strVal val="#ppt_y"/>
                                          </p:val>
                                        </p:tav>
                                        <p:tav tm="100000">
                                          <p:val>
                                            <p:strVal val="#ppt_y"/>
                                          </p:val>
                                        </p:tav>
                                      </p:tavLst>
                                    </p:anim>
                                    <p:animEffect transition="in" filter="wipe(right)" prLst="gradientSize: 0.1">
                                      <p:cBhvr>
                                        <p:cTn id="171" dur="1000"/>
                                        <p:tgtEl>
                                          <p:spTgt spid="89101"/>
                                        </p:tgtEl>
                                      </p:cBhvr>
                                    </p:animEffec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29" presetClass="entr" presetSubtype="0" fill="hold" grpId="0" nodeType="clickEffect">
                                  <p:stCondLst>
                                    <p:cond delay="0"/>
                                  </p:stCondLst>
                                  <p:childTnLst>
                                    <p:set>
                                      <p:cBhvr>
                                        <p:cTn id="175" dur="1" fill="hold">
                                          <p:stCondLst>
                                            <p:cond delay="0"/>
                                          </p:stCondLst>
                                        </p:cTn>
                                        <p:tgtEl>
                                          <p:spTgt spid="89102"/>
                                        </p:tgtEl>
                                        <p:attrNameLst>
                                          <p:attrName>style.visibility</p:attrName>
                                        </p:attrNameLst>
                                      </p:cBhvr>
                                      <p:to>
                                        <p:strVal val="visible"/>
                                      </p:to>
                                    </p:set>
                                    <p:anim calcmode="lin" valueType="num">
                                      <p:cBhvr>
                                        <p:cTn id="176" dur="1000" fill="hold"/>
                                        <p:tgtEl>
                                          <p:spTgt spid="89102"/>
                                        </p:tgtEl>
                                        <p:attrNameLst>
                                          <p:attrName>ppt_x</p:attrName>
                                        </p:attrNameLst>
                                      </p:cBhvr>
                                      <p:tavLst>
                                        <p:tav tm="0">
                                          <p:val>
                                            <p:strVal val="#ppt_x-.2"/>
                                          </p:val>
                                        </p:tav>
                                        <p:tav tm="100000">
                                          <p:val>
                                            <p:strVal val="#ppt_x"/>
                                          </p:val>
                                        </p:tav>
                                      </p:tavLst>
                                    </p:anim>
                                    <p:anim calcmode="lin" valueType="num">
                                      <p:cBhvr>
                                        <p:cTn id="177" dur="1000" fill="hold"/>
                                        <p:tgtEl>
                                          <p:spTgt spid="89102"/>
                                        </p:tgtEl>
                                        <p:attrNameLst>
                                          <p:attrName>ppt_y</p:attrName>
                                        </p:attrNameLst>
                                      </p:cBhvr>
                                      <p:tavLst>
                                        <p:tav tm="0">
                                          <p:val>
                                            <p:strVal val="#ppt_y"/>
                                          </p:val>
                                        </p:tav>
                                        <p:tav tm="100000">
                                          <p:val>
                                            <p:strVal val="#ppt_y"/>
                                          </p:val>
                                        </p:tav>
                                      </p:tavLst>
                                    </p:anim>
                                    <p:animEffect transition="in" filter="wipe(right)" prLst="gradientSize: 0.1">
                                      <p:cBhvr>
                                        <p:cTn id="178" dur="1000"/>
                                        <p:tgtEl>
                                          <p:spTgt spid="89102"/>
                                        </p:tgtEl>
                                      </p:cBhvr>
                                    </p:animEffec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9" presetClass="entr" presetSubtype="0" fill="hold" grpId="0" nodeType="clickEffect">
                                  <p:stCondLst>
                                    <p:cond delay="0"/>
                                  </p:stCondLst>
                                  <p:childTnLst>
                                    <p:set>
                                      <p:cBhvr>
                                        <p:cTn id="182" dur="1" fill="hold">
                                          <p:stCondLst>
                                            <p:cond delay="0"/>
                                          </p:stCondLst>
                                        </p:cTn>
                                        <p:tgtEl>
                                          <p:spTgt spid="89103"/>
                                        </p:tgtEl>
                                        <p:attrNameLst>
                                          <p:attrName>style.visibility</p:attrName>
                                        </p:attrNameLst>
                                      </p:cBhvr>
                                      <p:to>
                                        <p:strVal val="visible"/>
                                      </p:to>
                                    </p:set>
                                    <p:anim calcmode="lin" valueType="num">
                                      <p:cBhvr>
                                        <p:cTn id="183" dur="1000" fill="hold"/>
                                        <p:tgtEl>
                                          <p:spTgt spid="89103"/>
                                        </p:tgtEl>
                                        <p:attrNameLst>
                                          <p:attrName>ppt_x</p:attrName>
                                        </p:attrNameLst>
                                      </p:cBhvr>
                                      <p:tavLst>
                                        <p:tav tm="0">
                                          <p:val>
                                            <p:strVal val="#ppt_x-.2"/>
                                          </p:val>
                                        </p:tav>
                                        <p:tav tm="100000">
                                          <p:val>
                                            <p:strVal val="#ppt_x"/>
                                          </p:val>
                                        </p:tav>
                                      </p:tavLst>
                                    </p:anim>
                                    <p:anim calcmode="lin" valueType="num">
                                      <p:cBhvr>
                                        <p:cTn id="184" dur="1000" fill="hold"/>
                                        <p:tgtEl>
                                          <p:spTgt spid="89103"/>
                                        </p:tgtEl>
                                        <p:attrNameLst>
                                          <p:attrName>ppt_y</p:attrName>
                                        </p:attrNameLst>
                                      </p:cBhvr>
                                      <p:tavLst>
                                        <p:tav tm="0">
                                          <p:val>
                                            <p:strVal val="#ppt_y"/>
                                          </p:val>
                                        </p:tav>
                                        <p:tav tm="100000">
                                          <p:val>
                                            <p:strVal val="#ppt_y"/>
                                          </p:val>
                                        </p:tav>
                                      </p:tavLst>
                                    </p:anim>
                                    <p:animEffect transition="in" filter="wipe(right)" prLst="gradientSize: 0.1">
                                      <p:cBhvr>
                                        <p:cTn id="185" dur="1000"/>
                                        <p:tgtEl>
                                          <p:spTgt spid="89103"/>
                                        </p:tgtEl>
                                      </p:cBhvr>
                                    </p:animEffect>
                                  </p:childTnLst>
                                </p:cTn>
                              </p:par>
                            </p:childTnLst>
                          </p:cTn>
                        </p:par>
                        <p:par>
                          <p:cTn id="186" fill="hold" nodeType="afterGroup">
                            <p:stCondLst>
                              <p:cond delay="1000"/>
                            </p:stCondLst>
                            <p:childTnLst>
                              <p:par>
                                <p:cTn id="187" presetID="9" presetClass="entr" presetSubtype="0" fill="hold" grpId="0" nodeType="afterEffect">
                                  <p:stCondLst>
                                    <p:cond delay="0"/>
                                  </p:stCondLst>
                                  <p:childTnLst>
                                    <p:set>
                                      <p:cBhvr>
                                        <p:cTn id="188" dur="1" fill="hold">
                                          <p:stCondLst>
                                            <p:cond delay="0"/>
                                          </p:stCondLst>
                                        </p:cTn>
                                        <p:tgtEl>
                                          <p:spTgt spid="89105"/>
                                        </p:tgtEl>
                                        <p:attrNameLst>
                                          <p:attrName>style.visibility</p:attrName>
                                        </p:attrNameLst>
                                      </p:cBhvr>
                                      <p:to>
                                        <p:strVal val="visible"/>
                                      </p:to>
                                    </p:set>
                                    <p:animEffect transition="in" filter="dissolve">
                                      <p:cBhvr>
                                        <p:cTn id="189" dur="500"/>
                                        <p:tgtEl>
                                          <p:spTgt spid="89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05" grpId="0" animBg="1"/>
      <p:bldP spid="89095" grpId="0"/>
      <p:bldP spid="89096" grpId="0"/>
      <p:bldP spid="89097" grpId="0"/>
      <p:bldP spid="89098" grpId="0" animBg="1"/>
      <p:bldP spid="89099" grpId="0"/>
      <p:bldP spid="89100" grpId="0"/>
      <p:bldP spid="89101" grpId="0"/>
      <p:bldP spid="89102" grpId="0" animBg="1"/>
      <p:bldP spid="89103" grpId="0"/>
      <p:bldP spid="89104" grpId="0" animBg="1"/>
      <p:bldP spid="89111" grpId="0" animBg="1"/>
      <p:bldP spid="89112" grpId="0" animBg="1"/>
      <p:bldP spid="89118" grpId="0" animBg="1"/>
      <p:bldP spid="89119"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8" name="Rectangle 6"/>
          <p:cNvSpPr>
            <a:spLocks noChangeArrowheads="1"/>
          </p:cNvSpPr>
          <p:nvPr/>
        </p:nvSpPr>
        <p:spPr bwMode="auto">
          <a:xfrm>
            <a:off x="258763" y="296863"/>
            <a:ext cx="82645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sz="2800">
                <a:solidFill>
                  <a:srgbClr val="FF0000"/>
                </a:solidFill>
              </a:rPr>
              <a:t>A compound has 26.33 g nitrogen, 60.20 g oxygen,</a:t>
            </a:r>
          </a:p>
          <a:p>
            <a:pPr fontAlgn="base">
              <a:spcBef>
                <a:spcPct val="0"/>
              </a:spcBef>
              <a:spcAft>
                <a:spcPct val="0"/>
              </a:spcAft>
            </a:pPr>
            <a:r>
              <a:rPr lang="en-US" sz="2800">
                <a:solidFill>
                  <a:srgbClr val="FF0000"/>
                </a:solidFill>
              </a:rPr>
              <a:t>and molar mass 92 g. Find molecular formula.</a:t>
            </a:r>
          </a:p>
        </p:txBody>
      </p:sp>
      <p:sp>
        <p:nvSpPr>
          <p:cNvPr id="90120" name="Rectangle 8"/>
          <p:cNvSpPr>
            <a:spLocks noChangeArrowheads="1"/>
          </p:cNvSpPr>
          <p:nvPr/>
        </p:nvSpPr>
        <p:spPr bwMode="auto">
          <a:xfrm>
            <a:off x="6969125" y="5743575"/>
            <a:ext cx="1044575" cy="652463"/>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b="1">
              <a:solidFill>
                <a:srgbClr val="000000"/>
              </a:solidFill>
            </a:endParaRPr>
          </a:p>
        </p:txBody>
      </p:sp>
      <p:sp>
        <p:nvSpPr>
          <p:cNvPr id="90121" name="Rectangle 9"/>
          <p:cNvSpPr>
            <a:spLocks noChangeArrowheads="1"/>
          </p:cNvSpPr>
          <p:nvPr/>
        </p:nvSpPr>
        <p:spPr bwMode="auto">
          <a:xfrm>
            <a:off x="1020763" y="5800725"/>
            <a:ext cx="16541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sz="2800">
                <a:solidFill>
                  <a:srgbClr val="000000"/>
                </a:solidFill>
              </a:rPr>
              <a:t>mm</a:t>
            </a:r>
            <a:r>
              <a:rPr lang="en-US" sz="2800" baseline="-25000">
                <a:solidFill>
                  <a:srgbClr val="000000"/>
                </a:solidFill>
              </a:rPr>
              <a:t>emp</a:t>
            </a:r>
            <a:r>
              <a:rPr lang="en-US" sz="2800">
                <a:solidFill>
                  <a:srgbClr val="000000"/>
                </a:solidFill>
              </a:rPr>
              <a:t> =</a:t>
            </a:r>
            <a:r>
              <a:rPr lang="en-US" sz="2800" b="1">
                <a:solidFill>
                  <a:srgbClr val="000000"/>
                </a:solidFill>
              </a:rPr>
              <a:t> </a:t>
            </a:r>
          </a:p>
        </p:txBody>
      </p:sp>
      <p:sp>
        <p:nvSpPr>
          <p:cNvPr id="90122" name="Rectangle 10"/>
          <p:cNvSpPr>
            <a:spLocks noChangeArrowheads="1"/>
          </p:cNvSpPr>
          <p:nvPr/>
        </p:nvSpPr>
        <p:spPr bwMode="auto">
          <a:xfrm>
            <a:off x="2573338" y="5800725"/>
            <a:ext cx="9763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sz="2800">
                <a:solidFill>
                  <a:srgbClr val="000000"/>
                </a:solidFill>
              </a:rPr>
              <a:t>46 g</a:t>
            </a:r>
            <a:r>
              <a:rPr lang="en-US" sz="2800" b="1">
                <a:solidFill>
                  <a:srgbClr val="000000"/>
                </a:solidFill>
              </a:rPr>
              <a:t> </a:t>
            </a:r>
          </a:p>
        </p:txBody>
      </p:sp>
      <p:sp>
        <p:nvSpPr>
          <p:cNvPr id="90123" name="Line 11"/>
          <p:cNvSpPr>
            <a:spLocks noChangeShapeType="1"/>
          </p:cNvSpPr>
          <p:nvPr/>
        </p:nvSpPr>
        <p:spPr bwMode="auto">
          <a:xfrm>
            <a:off x="3643313" y="6070600"/>
            <a:ext cx="581025"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a:solidFill>
                <a:srgbClr val="000000"/>
              </a:solidFill>
            </a:endParaRPr>
          </a:p>
        </p:txBody>
      </p:sp>
      <p:sp>
        <p:nvSpPr>
          <p:cNvPr id="90126" name="Rectangle 14"/>
          <p:cNvSpPr>
            <a:spLocks noChangeArrowheads="1"/>
          </p:cNvSpPr>
          <p:nvPr/>
        </p:nvSpPr>
        <p:spPr bwMode="auto">
          <a:xfrm>
            <a:off x="5445125" y="5802313"/>
            <a:ext cx="787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sz="2800">
                <a:solidFill>
                  <a:srgbClr val="000000"/>
                </a:solidFill>
              </a:rPr>
              <a:t>= 2</a:t>
            </a:r>
            <a:r>
              <a:rPr lang="en-US" sz="2800" b="1">
                <a:solidFill>
                  <a:srgbClr val="000000"/>
                </a:solidFill>
              </a:rPr>
              <a:t> </a:t>
            </a:r>
          </a:p>
        </p:txBody>
      </p:sp>
      <p:sp>
        <p:nvSpPr>
          <p:cNvPr id="90127" name="Line 15"/>
          <p:cNvSpPr>
            <a:spLocks noChangeShapeType="1"/>
          </p:cNvSpPr>
          <p:nvPr/>
        </p:nvSpPr>
        <p:spPr bwMode="auto">
          <a:xfrm>
            <a:off x="6257925" y="6070600"/>
            <a:ext cx="581025"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a:solidFill>
                <a:srgbClr val="000000"/>
              </a:solidFill>
            </a:endParaRPr>
          </a:p>
        </p:txBody>
      </p:sp>
      <p:sp>
        <p:nvSpPr>
          <p:cNvPr id="90128" name="Rectangle 16"/>
          <p:cNvSpPr>
            <a:spLocks noChangeArrowheads="1"/>
          </p:cNvSpPr>
          <p:nvPr/>
        </p:nvSpPr>
        <p:spPr bwMode="auto">
          <a:xfrm>
            <a:off x="7011988" y="5800725"/>
            <a:ext cx="1085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sz="2800">
                <a:solidFill>
                  <a:srgbClr val="000000"/>
                </a:solidFill>
              </a:rPr>
              <a:t>N</a:t>
            </a:r>
            <a:r>
              <a:rPr lang="en-US" sz="2800" baseline="-25000">
                <a:solidFill>
                  <a:srgbClr val="000000"/>
                </a:solidFill>
              </a:rPr>
              <a:t>2</a:t>
            </a:r>
            <a:r>
              <a:rPr lang="en-US" sz="2800">
                <a:solidFill>
                  <a:srgbClr val="000000"/>
                </a:solidFill>
              </a:rPr>
              <a:t>O</a:t>
            </a:r>
            <a:r>
              <a:rPr lang="en-US" sz="2800" baseline="-25000">
                <a:solidFill>
                  <a:srgbClr val="000000"/>
                </a:solidFill>
              </a:rPr>
              <a:t>4</a:t>
            </a:r>
            <a:r>
              <a:rPr lang="en-US" sz="2800" b="1">
                <a:solidFill>
                  <a:srgbClr val="000000"/>
                </a:solidFill>
              </a:rPr>
              <a:t> </a:t>
            </a:r>
          </a:p>
        </p:txBody>
      </p:sp>
      <p:grpSp>
        <p:nvGrpSpPr>
          <p:cNvPr id="90146" name="Group 34"/>
          <p:cNvGrpSpPr>
            <a:grpSpLocks/>
          </p:cNvGrpSpPr>
          <p:nvPr/>
        </p:nvGrpSpPr>
        <p:grpSpPr bwMode="auto">
          <a:xfrm>
            <a:off x="4457700" y="5584825"/>
            <a:ext cx="1004888" cy="1014413"/>
            <a:chOff x="2844" y="3356"/>
            <a:chExt cx="633" cy="639"/>
          </a:xfrm>
        </p:grpSpPr>
        <p:sp>
          <p:nvSpPr>
            <p:cNvPr id="90124" name="Rectangle 12"/>
            <p:cNvSpPr>
              <a:spLocks noChangeArrowheads="1"/>
            </p:cNvSpPr>
            <p:nvPr/>
          </p:nvSpPr>
          <p:spPr bwMode="auto">
            <a:xfrm>
              <a:off x="2862" y="3356"/>
              <a:ext cx="61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sz="2800">
                  <a:solidFill>
                    <a:srgbClr val="000000"/>
                  </a:solidFill>
                </a:rPr>
                <a:t>92 g</a:t>
              </a:r>
              <a:r>
                <a:rPr lang="en-US" sz="2800" b="1">
                  <a:solidFill>
                    <a:srgbClr val="000000"/>
                  </a:solidFill>
                </a:rPr>
                <a:t> </a:t>
              </a:r>
            </a:p>
          </p:txBody>
        </p:sp>
        <p:sp>
          <p:nvSpPr>
            <p:cNvPr id="90125" name="Rectangle 13"/>
            <p:cNvSpPr>
              <a:spLocks noChangeArrowheads="1"/>
            </p:cNvSpPr>
            <p:nvPr/>
          </p:nvSpPr>
          <p:spPr bwMode="auto">
            <a:xfrm>
              <a:off x="2844" y="3668"/>
              <a:ext cx="61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sz="2800">
                  <a:solidFill>
                    <a:srgbClr val="000000"/>
                  </a:solidFill>
                </a:rPr>
                <a:t>46 g</a:t>
              </a:r>
              <a:r>
                <a:rPr lang="en-US" sz="2800" b="1">
                  <a:solidFill>
                    <a:srgbClr val="000000"/>
                  </a:solidFill>
                </a:rPr>
                <a:t> </a:t>
              </a:r>
            </a:p>
          </p:txBody>
        </p:sp>
        <p:sp>
          <p:nvSpPr>
            <p:cNvPr id="90129" name="Line 17"/>
            <p:cNvSpPr>
              <a:spLocks noChangeShapeType="1"/>
            </p:cNvSpPr>
            <p:nvPr/>
          </p:nvSpPr>
          <p:spPr bwMode="auto">
            <a:xfrm>
              <a:off x="2881" y="3662"/>
              <a:ext cx="5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a:solidFill>
                  <a:srgbClr val="000000"/>
                </a:solidFill>
              </a:endParaRPr>
            </a:p>
          </p:txBody>
        </p:sp>
      </p:grpSp>
      <p:grpSp>
        <p:nvGrpSpPr>
          <p:cNvPr id="90131" name="Group 19"/>
          <p:cNvGrpSpPr>
            <a:grpSpLocks/>
          </p:cNvGrpSpPr>
          <p:nvPr/>
        </p:nvGrpSpPr>
        <p:grpSpPr bwMode="auto">
          <a:xfrm>
            <a:off x="7065963" y="4256088"/>
            <a:ext cx="914400" cy="528637"/>
            <a:chOff x="3841" y="2739"/>
            <a:chExt cx="576" cy="333"/>
          </a:xfrm>
        </p:grpSpPr>
        <p:sp>
          <p:nvSpPr>
            <p:cNvPr id="90119" name="Text Box 7"/>
            <p:cNvSpPr txBox="1">
              <a:spLocks noChangeArrowheads="1"/>
            </p:cNvSpPr>
            <p:nvPr/>
          </p:nvSpPr>
          <p:spPr bwMode="auto">
            <a:xfrm>
              <a:off x="3841" y="2739"/>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sz="2800">
                  <a:solidFill>
                    <a:srgbClr val="000000"/>
                  </a:solidFill>
                </a:rPr>
                <a:t>NO</a:t>
              </a:r>
              <a:r>
                <a:rPr lang="en-US" sz="2800" baseline="-25000">
                  <a:solidFill>
                    <a:srgbClr val="000000"/>
                  </a:solidFill>
                </a:rPr>
                <a:t>2</a:t>
              </a:r>
              <a:endParaRPr lang="en-US" sz="2800" b="1">
                <a:solidFill>
                  <a:srgbClr val="000000"/>
                </a:solidFill>
              </a:endParaRPr>
            </a:p>
          </p:txBody>
        </p:sp>
        <p:sp>
          <p:nvSpPr>
            <p:cNvPr id="90130" name="Line 18"/>
            <p:cNvSpPr>
              <a:spLocks noChangeShapeType="1"/>
            </p:cNvSpPr>
            <p:nvPr/>
          </p:nvSpPr>
          <p:spPr bwMode="auto">
            <a:xfrm>
              <a:off x="3879" y="3072"/>
              <a:ext cx="45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a:solidFill>
                  <a:srgbClr val="000000"/>
                </a:solidFill>
              </a:endParaRPr>
            </a:p>
          </p:txBody>
        </p:sp>
      </p:grpSp>
      <p:graphicFrame>
        <p:nvGraphicFramePr>
          <p:cNvPr id="90132" name="Object 20"/>
          <p:cNvGraphicFramePr>
            <a:graphicFrameLocks noChangeAspect="1"/>
          </p:cNvGraphicFramePr>
          <p:nvPr/>
        </p:nvGraphicFramePr>
        <p:xfrm>
          <a:off x="466725" y="1757363"/>
          <a:ext cx="1485900" cy="406400"/>
        </p:xfrm>
        <a:graphic>
          <a:graphicData uri="http://schemas.openxmlformats.org/presentationml/2006/ole">
            <mc:AlternateContent xmlns:mc="http://schemas.openxmlformats.org/markup-compatibility/2006">
              <mc:Choice xmlns:v="urn:schemas-microsoft-com:vml" Requires="v">
                <p:oleObj spid="_x0000_s7170" name="Equation" r:id="rId3" imgW="1485720" imgH="406080" progId="Equation.3">
                  <p:embed/>
                </p:oleObj>
              </mc:Choice>
              <mc:Fallback>
                <p:oleObj name="Equation" r:id="rId3" imgW="1485720" imgH="406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 y="1757363"/>
                        <a:ext cx="14859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0133" name="Object 21"/>
          <p:cNvGraphicFramePr>
            <a:graphicFrameLocks noChangeAspect="1"/>
          </p:cNvGraphicFramePr>
          <p:nvPr/>
        </p:nvGraphicFramePr>
        <p:xfrm>
          <a:off x="2143125" y="1455738"/>
          <a:ext cx="1625600" cy="965200"/>
        </p:xfrm>
        <a:graphic>
          <a:graphicData uri="http://schemas.openxmlformats.org/presentationml/2006/ole">
            <mc:AlternateContent xmlns:mc="http://schemas.openxmlformats.org/markup-compatibility/2006">
              <mc:Choice xmlns:v="urn:schemas-microsoft-com:vml" Requires="v">
                <p:oleObj spid="_x0000_s7171" name="Equation" r:id="rId5" imgW="1625400" imgH="965160" progId="Equation.3">
                  <p:embed/>
                </p:oleObj>
              </mc:Choice>
              <mc:Fallback>
                <p:oleObj name="Equation" r:id="rId5" imgW="1625400" imgH="9651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25" y="1455738"/>
                        <a:ext cx="1625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0134" name="Object 22"/>
          <p:cNvGraphicFramePr>
            <a:graphicFrameLocks noChangeAspect="1"/>
          </p:cNvGraphicFramePr>
          <p:nvPr/>
        </p:nvGraphicFramePr>
        <p:xfrm>
          <a:off x="4124325" y="1760538"/>
          <a:ext cx="2071688" cy="330200"/>
        </p:xfrm>
        <a:graphic>
          <a:graphicData uri="http://schemas.openxmlformats.org/presentationml/2006/ole">
            <mc:AlternateContent xmlns:mc="http://schemas.openxmlformats.org/markup-compatibility/2006">
              <mc:Choice xmlns:v="urn:schemas-microsoft-com:vml" Requires="v">
                <p:oleObj spid="_x0000_s7172" name="Equation" r:id="rId7" imgW="2070000" imgH="330120" progId="Equation.3">
                  <p:embed/>
                </p:oleObj>
              </mc:Choice>
              <mc:Fallback>
                <p:oleObj name="Equation" r:id="rId7" imgW="2070000" imgH="3301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24325" y="1760538"/>
                        <a:ext cx="2071688"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0135" name="Object 23"/>
          <p:cNvGraphicFramePr>
            <a:graphicFrameLocks noChangeAspect="1"/>
          </p:cNvGraphicFramePr>
          <p:nvPr/>
        </p:nvGraphicFramePr>
        <p:xfrm>
          <a:off x="6502400" y="1752600"/>
          <a:ext cx="1219200" cy="330200"/>
        </p:xfrm>
        <a:graphic>
          <a:graphicData uri="http://schemas.openxmlformats.org/presentationml/2006/ole">
            <mc:AlternateContent xmlns:mc="http://schemas.openxmlformats.org/markup-compatibility/2006">
              <mc:Choice xmlns:v="urn:schemas-microsoft-com:vml" Requires="v">
                <p:oleObj spid="_x0000_s7173" name="Equation" r:id="rId9" imgW="1218960" imgH="330120" progId="Equation.3">
                  <p:embed/>
                </p:oleObj>
              </mc:Choice>
              <mc:Fallback>
                <p:oleObj name="Equation" r:id="rId9" imgW="1218960" imgH="33012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02400" y="1752600"/>
                        <a:ext cx="12192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0136" name="Object 24"/>
          <p:cNvGraphicFramePr>
            <a:graphicFrameLocks noChangeAspect="1"/>
          </p:cNvGraphicFramePr>
          <p:nvPr/>
        </p:nvGraphicFramePr>
        <p:xfrm>
          <a:off x="7924800" y="1738313"/>
          <a:ext cx="674688" cy="330200"/>
        </p:xfrm>
        <a:graphic>
          <a:graphicData uri="http://schemas.openxmlformats.org/presentationml/2006/ole">
            <mc:AlternateContent xmlns:mc="http://schemas.openxmlformats.org/markup-compatibility/2006">
              <mc:Choice xmlns:v="urn:schemas-microsoft-com:vml" Requires="v">
                <p:oleObj spid="_x0000_s7174" name="Equation" r:id="rId11" imgW="672840" imgH="330120" progId="Equation.3">
                  <p:embed/>
                </p:oleObj>
              </mc:Choice>
              <mc:Fallback>
                <p:oleObj name="Equation" r:id="rId11" imgW="672840" imgH="33012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24800" y="1738313"/>
                        <a:ext cx="674688"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0137" name="Line 25"/>
          <p:cNvSpPr>
            <a:spLocks noChangeShapeType="1"/>
          </p:cNvSpPr>
          <p:nvPr/>
        </p:nvSpPr>
        <p:spPr bwMode="auto">
          <a:xfrm flipV="1">
            <a:off x="1477963" y="1754188"/>
            <a:ext cx="363537" cy="363537"/>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a:solidFill>
                <a:srgbClr val="000000"/>
              </a:solidFill>
            </a:endParaRPr>
          </a:p>
        </p:txBody>
      </p:sp>
      <p:sp>
        <p:nvSpPr>
          <p:cNvPr id="90138" name="Line 26"/>
          <p:cNvSpPr>
            <a:spLocks noChangeShapeType="1"/>
          </p:cNvSpPr>
          <p:nvPr/>
        </p:nvSpPr>
        <p:spPr bwMode="auto">
          <a:xfrm flipV="1">
            <a:off x="2919413" y="2030413"/>
            <a:ext cx="363537" cy="363537"/>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a:solidFill>
                <a:srgbClr val="000000"/>
              </a:solidFill>
            </a:endParaRPr>
          </a:p>
        </p:txBody>
      </p:sp>
      <p:graphicFrame>
        <p:nvGraphicFramePr>
          <p:cNvPr id="90139" name="Object 27"/>
          <p:cNvGraphicFramePr>
            <a:graphicFrameLocks noChangeAspect="1"/>
          </p:cNvGraphicFramePr>
          <p:nvPr/>
        </p:nvGraphicFramePr>
        <p:xfrm>
          <a:off x="495300" y="2913063"/>
          <a:ext cx="1536700" cy="406400"/>
        </p:xfrm>
        <a:graphic>
          <a:graphicData uri="http://schemas.openxmlformats.org/presentationml/2006/ole">
            <mc:AlternateContent xmlns:mc="http://schemas.openxmlformats.org/markup-compatibility/2006">
              <mc:Choice xmlns:v="urn:schemas-microsoft-com:vml" Requires="v">
                <p:oleObj spid="_x0000_s7175" name="Equation" r:id="rId13" imgW="1536480" imgH="406080" progId="Equation.3">
                  <p:embed/>
                </p:oleObj>
              </mc:Choice>
              <mc:Fallback>
                <p:oleObj name="Equation" r:id="rId13" imgW="1536480" imgH="4060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5300" y="2913063"/>
                        <a:ext cx="15367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0140" name="Object 28"/>
          <p:cNvGraphicFramePr>
            <a:graphicFrameLocks noChangeAspect="1"/>
          </p:cNvGraphicFramePr>
          <p:nvPr/>
        </p:nvGraphicFramePr>
        <p:xfrm>
          <a:off x="2149475" y="2611438"/>
          <a:ext cx="1663700" cy="965200"/>
        </p:xfrm>
        <a:graphic>
          <a:graphicData uri="http://schemas.openxmlformats.org/presentationml/2006/ole">
            <mc:AlternateContent xmlns:mc="http://schemas.openxmlformats.org/markup-compatibility/2006">
              <mc:Choice xmlns:v="urn:schemas-microsoft-com:vml" Requires="v">
                <p:oleObj spid="_x0000_s7176" name="Equation" r:id="rId15" imgW="1663560" imgH="965160" progId="Equation.3">
                  <p:embed/>
                </p:oleObj>
              </mc:Choice>
              <mc:Fallback>
                <p:oleObj name="Equation" r:id="rId15" imgW="1663560" imgH="96516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49475" y="2611438"/>
                        <a:ext cx="16637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0141" name="Object 29"/>
          <p:cNvGraphicFramePr>
            <a:graphicFrameLocks noChangeAspect="1"/>
          </p:cNvGraphicFramePr>
          <p:nvPr/>
        </p:nvGraphicFramePr>
        <p:xfrm>
          <a:off x="3921125" y="2916238"/>
          <a:ext cx="2185988" cy="330200"/>
        </p:xfrm>
        <a:graphic>
          <a:graphicData uri="http://schemas.openxmlformats.org/presentationml/2006/ole">
            <mc:AlternateContent xmlns:mc="http://schemas.openxmlformats.org/markup-compatibility/2006">
              <mc:Choice xmlns:v="urn:schemas-microsoft-com:vml" Requires="v">
                <p:oleObj spid="_x0000_s7177" name="Equation" r:id="rId17" imgW="2184120" imgH="330120" progId="Equation.3">
                  <p:embed/>
                </p:oleObj>
              </mc:Choice>
              <mc:Fallback>
                <p:oleObj name="Equation" r:id="rId17" imgW="2184120" imgH="33012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21125" y="2916238"/>
                        <a:ext cx="2185988"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0142" name="Object 30"/>
          <p:cNvGraphicFramePr>
            <a:graphicFrameLocks noChangeAspect="1"/>
          </p:cNvGraphicFramePr>
          <p:nvPr/>
        </p:nvGraphicFramePr>
        <p:xfrm>
          <a:off x="6284913" y="2908300"/>
          <a:ext cx="1219200" cy="330200"/>
        </p:xfrm>
        <a:graphic>
          <a:graphicData uri="http://schemas.openxmlformats.org/presentationml/2006/ole">
            <mc:AlternateContent xmlns:mc="http://schemas.openxmlformats.org/markup-compatibility/2006">
              <mc:Choice xmlns:v="urn:schemas-microsoft-com:vml" Requires="v">
                <p:oleObj spid="_x0000_s7178" name="Equation" r:id="rId19" imgW="1218960" imgH="330120" progId="Equation.3">
                  <p:embed/>
                </p:oleObj>
              </mc:Choice>
              <mc:Fallback>
                <p:oleObj name="Equation" r:id="rId19" imgW="1218960" imgH="33012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284913" y="2908300"/>
                        <a:ext cx="12192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0143" name="Object 31"/>
          <p:cNvGraphicFramePr>
            <a:graphicFrameLocks noChangeAspect="1"/>
          </p:cNvGraphicFramePr>
          <p:nvPr/>
        </p:nvGraphicFramePr>
        <p:xfrm>
          <a:off x="7854950" y="2894013"/>
          <a:ext cx="750888" cy="330200"/>
        </p:xfrm>
        <a:graphic>
          <a:graphicData uri="http://schemas.openxmlformats.org/presentationml/2006/ole">
            <mc:AlternateContent xmlns:mc="http://schemas.openxmlformats.org/markup-compatibility/2006">
              <mc:Choice xmlns:v="urn:schemas-microsoft-com:vml" Requires="v">
                <p:oleObj spid="_x0000_s7179" name="Equation" r:id="rId21" imgW="749160" imgH="330120" progId="Equation.3">
                  <p:embed/>
                </p:oleObj>
              </mc:Choice>
              <mc:Fallback>
                <p:oleObj name="Equation" r:id="rId21" imgW="749160" imgH="33012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854950" y="2894013"/>
                        <a:ext cx="750888"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0144" name="Line 32"/>
          <p:cNvSpPr>
            <a:spLocks noChangeShapeType="1"/>
          </p:cNvSpPr>
          <p:nvPr/>
        </p:nvSpPr>
        <p:spPr bwMode="auto">
          <a:xfrm flipV="1">
            <a:off x="1524000" y="2917825"/>
            <a:ext cx="363538" cy="36353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a:solidFill>
                <a:srgbClr val="000000"/>
              </a:solidFill>
            </a:endParaRPr>
          </a:p>
        </p:txBody>
      </p:sp>
      <p:sp>
        <p:nvSpPr>
          <p:cNvPr id="90145" name="Line 33"/>
          <p:cNvSpPr>
            <a:spLocks noChangeShapeType="1"/>
          </p:cNvSpPr>
          <p:nvPr/>
        </p:nvSpPr>
        <p:spPr bwMode="auto">
          <a:xfrm flipV="1">
            <a:off x="3178175" y="3192463"/>
            <a:ext cx="363538" cy="363537"/>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b="1">
              <a:solidFill>
                <a:srgbClr val="000000"/>
              </a:solidFill>
            </a:endParaRPr>
          </a:p>
        </p:txBody>
      </p:sp>
    </p:spTree>
    <p:extLst>
      <p:ext uri="{BB962C8B-B14F-4D97-AF65-F5344CB8AC3E}">
        <p14:creationId xmlns:p14="http://schemas.microsoft.com/office/powerpoint/2010/main" val="1505952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0132"/>
                                        </p:tgtEl>
                                        <p:attrNameLst>
                                          <p:attrName>style.visibility</p:attrName>
                                        </p:attrNameLst>
                                      </p:cBhvr>
                                      <p:to>
                                        <p:strVal val="visible"/>
                                      </p:to>
                                    </p:set>
                                    <p:animEffect transition="in" filter="fade">
                                      <p:cBhvr>
                                        <p:cTn id="7" dur="2000"/>
                                        <p:tgtEl>
                                          <p:spTgt spid="901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0139"/>
                                        </p:tgtEl>
                                        <p:attrNameLst>
                                          <p:attrName>style.visibility</p:attrName>
                                        </p:attrNameLst>
                                      </p:cBhvr>
                                      <p:to>
                                        <p:strVal val="visible"/>
                                      </p:to>
                                    </p:set>
                                    <p:animEffect transition="in" filter="fade">
                                      <p:cBhvr>
                                        <p:cTn id="12" dur="2000"/>
                                        <p:tgtEl>
                                          <p:spTgt spid="901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nodeType="clickEffect">
                                  <p:stCondLst>
                                    <p:cond delay="0"/>
                                  </p:stCondLst>
                                  <p:childTnLst>
                                    <p:set>
                                      <p:cBhvr>
                                        <p:cTn id="16" dur="1" fill="hold">
                                          <p:stCondLst>
                                            <p:cond delay="0"/>
                                          </p:stCondLst>
                                        </p:cTn>
                                        <p:tgtEl>
                                          <p:spTgt spid="90133"/>
                                        </p:tgtEl>
                                        <p:attrNameLst>
                                          <p:attrName>style.visibility</p:attrName>
                                        </p:attrNameLst>
                                      </p:cBhvr>
                                      <p:to>
                                        <p:strVal val="visible"/>
                                      </p:to>
                                    </p:set>
                                    <p:anim calcmode="lin" valueType="num">
                                      <p:cBhvr>
                                        <p:cTn id="17" dur="1000" fill="hold"/>
                                        <p:tgtEl>
                                          <p:spTgt spid="90133"/>
                                        </p:tgtEl>
                                        <p:attrNameLst>
                                          <p:attrName>ppt_x</p:attrName>
                                        </p:attrNameLst>
                                      </p:cBhvr>
                                      <p:tavLst>
                                        <p:tav tm="0">
                                          <p:val>
                                            <p:strVal val="#ppt_x-.2"/>
                                          </p:val>
                                        </p:tav>
                                        <p:tav tm="100000">
                                          <p:val>
                                            <p:strVal val="#ppt_x"/>
                                          </p:val>
                                        </p:tav>
                                      </p:tavLst>
                                    </p:anim>
                                    <p:anim calcmode="lin" valueType="num">
                                      <p:cBhvr>
                                        <p:cTn id="18" dur="1000" fill="hold"/>
                                        <p:tgtEl>
                                          <p:spTgt spid="90133"/>
                                        </p:tgtEl>
                                        <p:attrNameLst>
                                          <p:attrName>ppt_y</p:attrName>
                                        </p:attrNameLst>
                                      </p:cBhvr>
                                      <p:tavLst>
                                        <p:tav tm="0">
                                          <p:val>
                                            <p:strVal val="#ppt_y"/>
                                          </p:val>
                                        </p:tav>
                                        <p:tav tm="100000">
                                          <p:val>
                                            <p:strVal val="#ppt_y"/>
                                          </p:val>
                                        </p:tav>
                                      </p:tavLst>
                                    </p:anim>
                                    <p:animEffect transition="in" filter="wipe(right)" prLst="gradientSize: 0.1">
                                      <p:cBhvr>
                                        <p:cTn id="19" dur="1000"/>
                                        <p:tgtEl>
                                          <p:spTgt spid="9013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90137"/>
                                        </p:tgtEl>
                                        <p:attrNameLst>
                                          <p:attrName>style.visibility</p:attrName>
                                        </p:attrNameLst>
                                      </p:cBhvr>
                                      <p:to>
                                        <p:strVal val="visible"/>
                                      </p:to>
                                    </p:set>
                                    <p:anim calcmode="lin" valueType="num">
                                      <p:cBhvr>
                                        <p:cTn id="24" dur="500" fill="hold"/>
                                        <p:tgtEl>
                                          <p:spTgt spid="90137"/>
                                        </p:tgtEl>
                                        <p:attrNameLst>
                                          <p:attrName>ppt_w</p:attrName>
                                        </p:attrNameLst>
                                      </p:cBhvr>
                                      <p:tavLst>
                                        <p:tav tm="0">
                                          <p:val>
                                            <p:fltVal val="0"/>
                                          </p:val>
                                        </p:tav>
                                        <p:tav tm="100000">
                                          <p:val>
                                            <p:strVal val="#ppt_w"/>
                                          </p:val>
                                        </p:tav>
                                      </p:tavLst>
                                    </p:anim>
                                    <p:anim calcmode="lin" valueType="num">
                                      <p:cBhvr>
                                        <p:cTn id="25" dur="500" fill="hold"/>
                                        <p:tgtEl>
                                          <p:spTgt spid="90137"/>
                                        </p:tgtEl>
                                        <p:attrNameLst>
                                          <p:attrName>ppt_h</p:attrName>
                                        </p:attrNameLst>
                                      </p:cBhvr>
                                      <p:tavLst>
                                        <p:tav tm="0">
                                          <p:val>
                                            <p:fltVal val="0"/>
                                          </p:val>
                                        </p:tav>
                                        <p:tav tm="100000">
                                          <p:val>
                                            <p:strVal val="#ppt_h"/>
                                          </p:val>
                                        </p:tav>
                                      </p:tavLst>
                                    </p:anim>
                                    <p:anim calcmode="lin" valueType="num">
                                      <p:cBhvr>
                                        <p:cTn id="26" dur="500" fill="hold"/>
                                        <p:tgtEl>
                                          <p:spTgt spid="90137"/>
                                        </p:tgtEl>
                                        <p:attrNameLst>
                                          <p:attrName>style.rotation</p:attrName>
                                        </p:attrNameLst>
                                      </p:cBhvr>
                                      <p:tavLst>
                                        <p:tav tm="0">
                                          <p:val>
                                            <p:fltVal val="360"/>
                                          </p:val>
                                        </p:tav>
                                        <p:tav tm="100000">
                                          <p:val>
                                            <p:fltVal val="0"/>
                                          </p:val>
                                        </p:tav>
                                      </p:tavLst>
                                    </p:anim>
                                    <p:animEffect transition="in" filter="fade">
                                      <p:cBhvr>
                                        <p:cTn id="27" dur="500"/>
                                        <p:tgtEl>
                                          <p:spTgt spid="90137"/>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90138"/>
                                        </p:tgtEl>
                                        <p:attrNameLst>
                                          <p:attrName>style.visibility</p:attrName>
                                        </p:attrNameLst>
                                      </p:cBhvr>
                                      <p:to>
                                        <p:strVal val="visible"/>
                                      </p:to>
                                    </p:set>
                                    <p:anim calcmode="lin" valueType="num">
                                      <p:cBhvr>
                                        <p:cTn id="30" dur="500" fill="hold"/>
                                        <p:tgtEl>
                                          <p:spTgt spid="90138"/>
                                        </p:tgtEl>
                                        <p:attrNameLst>
                                          <p:attrName>ppt_w</p:attrName>
                                        </p:attrNameLst>
                                      </p:cBhvr>
                                      <p:tavLst>
                                        <p:tav tm="0">
                                          <p:val>
                                            <p:fltVal val="0"/>
                                          </p:val>
                                        </p:tav>
                                        <p:tav tm="100000">
                                          <p:val>
                                            <p:strVal val="#ppt_w"/>
                                          </p:val>
                                        </p:tav>
                                      </p:tavLst>
                                    </p:anim>
                                    <p:anim calcmode="lin" valueType="num">
                                      <p:cBhvr>
                                        <p:cTn id="31" dur="500" fill="hold"/>
                                        <p:tgtEl>
                                          <p:spTgt spid="90138"/>
                                        </p:tgtEl>
                                        <p:attrNameLst>
                                          <p:attrName>ppt_h</p:attrName>
                                        </p:attrNameLst>
                                      </p:cBhvr>
                                      <p:tavLst>
                                        <p:tav tm="0">
                                          <p:val>
                                            <p:fltVal val="0"/>
                                          </p:val>
                                        </p:tav>
                                        <p:tav tm="100000">
                                          <p:val>
                                            <p:strVal val="#ppt_h"/>
                                          </p:val>
                                        </p:tav>
                                      </p:tavLst>
                                    </p:anim>
                                    <p:anim calcmode="lin" valueType="num">
                                      <p:cBhvr>
                                        <p:cTn id="32" dur="500" fill="hold"/>
                                        <p:tgtEl>
                                          <p:spTgt spid="90138"/>
                                        </p:tgtEl>
                                        <p:attrNameLst>
                                          <p:attrName>style.rotation</p:attrName>
                                        </p:attrNameLst>
                                      </p:cBhvr>
                                      <p:tavLst>
                                        <p:tav tm="0">
                                          <p:val>
                                            <p:fltVal val="360"/>
                                          </p:val>
                                        </p:tav>
                                        <p:tav tm="100000">
                                          <p:val>
                                            <p:fltVal val="0"/>
                                          </p:val>
                                        </p:tav>
                                      </p:tavLst>
                                    </p:anim>
                                    <p:animEffect transition="in" filter="fade">
                                      <p:cBhvr>
                                        <p:cTn id="33" dur="500"/>
                                        <p:tgtEl>
                                          <p:spTgt spid="9013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presetSubtype="0" fill="hold" nodeType="clickEffect">
                                  <p:stCondLst>
                                    <p:cond delay="0"/>
                                  </p:stCondLst>
                                  <p:childTnLst>
                                    <p:set>
                                      <p:cBhvr>
                                        <p:cTn id="37" dur="1" fill="hold">
                                          <p:stCondLst>
                                            <p:cond delay="0"/>
                                          </p:stCondLst>
                                        </p:cTn>
                                        <p:tgtEl>
                                          <p:spTgt spid="90134"/>
                                        </p:tgtEl>
                                        <p:attrNameLst>
                                          <p:attrName>style.visibility</p:attrName>
                                        </p:attrNameLst>
                                      </p:cBhvr>
                                      <p:to>
                                        <p:strVal val="visible"/>
                                      </p:to>
                                    </p:set>
                                    <p:anim calcmode="lin" valueType="num">
                                      <p:cBhvr>
                                        <p:cTn id="38" dur="1000" fill="hold"/>
                                        <p:tgtEl>
                                          <p:spTgt spid="90134"/>
                                        </p:tgtEl>
                                        <p:attrNameLst>
                                          <p:attrName>ppt_x</p:attrName>
                                        </p:attrNameLst>
                                      </p:cBhvr>
                                      <p:tavLst>
                                        <p:tav tm="0">
                                          <p:val>
                                            <p:strVal val="#ppt_x-.2"/>
                                          </p:val>
                                        </p:tav>
                                        <p:tav tm="100000">
                                          <p:val>
                                            <p:strVal val="#ppt_x"/>
                                          </p:val>
                                        </p:tav>
                                      </p:tavLst>
                                    </p:anim>
                                    <p:anim calcmode="lin" valueType="num">
                                      <p:cBhvr>
                                        <p:cTn id="39" dur="1000" fill="hold"/>
                                        <p:tgtEl>
                                          <p:spTgt spid="90134"/>
                                        </p:tgtEl>
                                        <p:attrNameLst>
                                          <p:attrName>ppt_y</p:attrName>
                                        </p:attrNameLst>
                                      </p:cBhvr>
                                      <p:tavLst>
                                        <p:tav tm="0">
                                          <p:val>
                                            <p:strVal val="#ppt_y"/>
                                          </p:val>
                                        </p:tav>
                                        <p:tav tm="100000">
                                          <p:val>
                                            <p:strVal val="#ppt_y"/>
                                          </p:val>
                                        </p:tav>
                                      </p:tavLst>
                                    </p:anim>
                                    <p:animEffect transition="in" filter="wipe(right)" prLst="gradientSize: 0.1">
                                      <p:cBhvr>
                                        <p:cTn id="40" dur="1000"/>
                                        <p:tgtEl>
                                          <p:spTgt spid="9013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9" presetClass="entr" presetSubtype="0" fill="hold" nodeType="clickEffect">
                                  <p:stCondLst>
                                    <p:cond delay="0"/>
                                  </p:stCondLst>
                                  <p:childTnLst>
                                    <p:set>
                                      <p:cBhvr>
                                        <p:cTn id="44" dur="1" fill="hold">
                                          <p:stCondLst>
                                            <p:cond delay="0"/>
                                          </p:stCondLst>
                                        </p:cTn>
                                        <p:tgtEl>
                                          <p:spTgt spid="90140"/>
                                        </p:tgtEl>
                                        <p:attrNameLst>
                                          <p:attrName>style.visibility</p:attrName>
                                        </p:attrNameLst>
                                      </p:cBhvr>
                                      <p:to>
                                        <p:strVal val="visible"/>
                                      </p:to>
                                    </p:set>
                                    <p:anim calcmode="lin" valueType="num">
                                      <p:cBhvr>
                                        <p:cTn id="45" dur="1000" fill="hold"/>
                                        <p:tgtEl>
                                          <p:spTgt spid="90140"/>
                                        </p:tgtEl>
                                        <p:attrNameLst>
                                          <p:attrName>ppt_x</p:attrName>
                                        </p:attrNameLst>
                                      </p:cBhvr>
                                      <p:tavLst>
                                        <p:tav tm="0">
                                          <p:val>
                                            <p:strVal val="#ppt_x-.2"/>
                                          </p:val>
                                        </p:tav>
                                        <p:tav tm="100000">
                                          <p:val>
                                            <p:strVal val="#ppt_x"/>
                                          </p:val>
                                        </p:tav>
                                      </p:tavLst>
                                    </p:anim>
                                    <p:anim calcmode="lin" valueType="num">
                                      <p:cBhvr>
                                        <p:cTn id="46" dur="1000" fill="hold"/>
                                        <p:tgtEl>
                                          <p:spTgt spid="90140"/>
                                        </p:tgtEl>
                                        <p:attrNameLst>
                                          <p:attrName>ppt_y</p:attrName>
                                        </p:attrNameLst>
                                      </p:cBhvr>
                                      <p:tavLst>
                                        <p:tav tm="0">
                                          <p:val>
                                            <p:strVal val="#ppt_y"/>
                                          </p:val>
                                        </p:tav>
                                        <p:tav tm="100000">
                                          <p:val>
                                            <p:strVal val="#ppt_y"/>
                                          </p:val>
                                        </p:tav>
                                      </p:tavLst>
                                    </p:anim>
                                    <p:animEffect transition="in" filter="wipe(right)" prLst="gradientSize: 0.1">
                                      <p:cBhvr>
                                        <p:cTn id="47" dur="1000"/>
                                        <p:tgtEl>
                                          <p:spTgt spid="9014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9" presetClass="entr" presetSubtype="0" decel="100000" fill="hold" grpId="0" nodeType="clickEffect">
                                  <p:stCondLst>
                                    <p:cond delay="0"/>
                                  </p:stCondLst>
                                  <p:childTnLst>
                                    <p:set>
                                      <p:cBhvr>
                                        <p:cTn id="51" dur="1" fill="hold">
                                          <p:stCondLst>
                                            <p:cond delay="0"/>
                                          </p:stCondLst>
                                        </p:cTn>
                                        <p:tgtEl>
                                          <p:spTgt spid="90144"/>
                                        </p:tgtEl>
                                        <p:attrNameLst>
                                          <p:attrName>style.visibility</p:attrName>
                                        </p:attrNameLst>
                                      </p:cBhvr>
                                      <p:to>
                                        <p:strVal val="visible"/>
                                      </p:to>
                                    </p:set>
                                    <p:anim calcmode="lin" valueType="num">
                                      <p:cBhvr>
                                        <p:cTn id="52" dur="500" fill="hold"/>
                                        <p:tgtEl>
                                          <p:spTgt spid="90144"/>
                                        </p:tgtEl>
                                        <p:attrNameLst>
                                          <p:attrName>ppt_w</p:attrName>
                                        </p:attrNameLst>
                                      </p:cBhvr>
                                      <p:tavLst>
                                        <p:tav tm="0">
                                          <p:val>
                                            <p:fltVal val="0"/>
                                          </p:val>
                                        </p:tav>
                                        <p:tav tm="100000">
                                          <p:val>
                                            <p:strVal val="#ppt_w"/>
                                          </p:val>
                                        </p:tav>
                                      </p:tavLst>
                                    </p:anim>
                                    <p:anim calcmode="lin" valueType="num">
                                      <p:cBhvr>
                                        <p:cTn id="53" dur="500" fill="hold"/>
                                        <p:tgtEl>
                                          <p:spTgt spid="90144"/>
                                        </p:tgtEl>
                                        <p:attrNameLst>
                                          <p:attrName>ppt_h</p:attrName>
                                        </p:attrNameLst>
                                      </p:cBhvr>
                                      <p:tavLst>
                                        <p:tav tm="0">
                                          <p:val>
                                            <p:fltVal val="0"/>
                                          </p:val>
                                        </p:tav>
                                        <p:tav tm="100000">
                                          <p:val>
                                            <p:strVal val="#ppt_h"/>
                                          </p:val>
                                        </p:tav>
                                      </p:tavLst>
                                    </p:anim>
                                    <p:anim calcmode="lin" valueType="num">
                                      <p:cBhvr>
                                        <p:cTn id="54" dur="500" fill="hold"/>
                                        <p:tgtEl>
                                          <p:spTgt spid="90144"/>
                                        </p:tgtEl>
                                        <p:attrNameLst>
                                          <p:attrName>style.rotation</p:attrName>
                                        </p:attrNameLst>
                                      </p:cBhvr>
                                      <p:tavLst>
                                        <p:tav tm="0">
                                          <p:val>
                                            <p:fltVal val="360"/>
                                          </p:val>
                                        </p:tav>
                                        <p:tav tm="100000">
                                          <p:val>
                                            <p:fltVal val="0"/>
                                          </p:val>
                                        </p:tav>
                                      </p:tavLst>
                                    </p:anim>
                                    <p:animEffect transition="in" filter="fade">
                                      <p:cBhvr>
                                        <p:cTn id="55" dur="500"/>
                                        <p:tgtEl>
                                          <p:spTgt spid="90144"/>
                                        </p:tgtEl>
                                      </p:cBhvr>
                                    </p:animEffect>
                                  </p:childTnLst>
                                </p:cTn>
                              </p:par>
                              <p:par>
                                <p:cTn id="56" presetID="49" presetClass="entr" presetSubtype="0" decel="100000" fill="hold" grpId="0" nodeType="withEffect">
                                  <p:stCondLst>
                                    <p:cond delay="0"/>
                                  </p:stCondLst>
                                  <p:childTnLst>
                                    <p:set>
                                      <p:cBhvr>
                                        <p:cTn id="57" dur="1" fill="hold">
                                          <p:stCondLst>
                                            <p:cond delay="0"/>
                                          </p:stCondLst>
                                        </p:cTn>
                                        <p:tgtEl>
                                          <p:spTgt spid="90145"/>
                                        </p:tgtEl>
                                        <p:attrNameLst>
                                          <p:attrName>style.visibility</p:attrName>
                                        </p:attrNameLst>
                                      </p:cBhvr>
                                      <p:to>
                                        <p:strVal val="visible"/>
                                      </p:to>
                                    </p:set>
                                    <p:anim calcmode="lin" valueType="num">
                                      <p:cBhvr>
                                        <p:cTn id="58" dur="500" fill="hold"/>
                                        <p:tgtEl>
                                          <p:spTgt spid="90145"/>
                                        </p:tgtEl>
                                        <p:attrNameLst>
                                          <p:attrName>ppt_w</p:attrName>
                                        </p:attrNameLst>
                                      </p:cBhvr>
                                      <p:tavLst>
                                        <p:tav tm="0">
                                          <p:val>
                                            <p:fltVal val="0"/>
                                          </p:val>
                                        </p:tav>
                                        <p:tav tm="100000">
                                          <p:val>
                                            <p:strVal val="#ppt_w"/>
                                          </p:val>
                                        </p:tav>
                                      </p:tavLst>
                                    </p:anim>
                                    <p:anim calcmode="lin" valueType="num">
                                      <p:cBhvr>
                                        <p:cTn id="59" dur="500" fill="hold"/>
                                        <p:tgtEl>
                                          <p:spTgt spid="90145"/>
                                        </p:tgtEl>
                                        <p:attrNameLst>
                                          <p:attrName>ppt_h</p:attrName>
                                        </p:attrNameLst>
                                      </p:cBhvr>
                                      <p:tavLst>
                                        <p:tav tm="0">
                                          <p:val>
                                            <p:fltVal val="0"/>
                                          </p:val>
                                        </p:tav>
                                        <p:tav tm="100000">
                                          <p:val>
                                            <p:strVal val="#ppt_h"/>
                                          </p:val>
                                        </p:tav>
                                      </p:tavLst>
                                    </p:anim>
                                    <p:anim calcmode="lin" valueType="num">
                                      <p:cBhvr>
                                        <p:cTn id="60" dur="500" fill="hold"/>
                                        <p:tgtEl>
                                          <p:spTgt spid="90145"/>
                                        </p:tgtEl>
                                        <p:attrNameLst>
                                          <p:attrName>style.rotation</p:attrName>
                                        </p:attrNameLst>
                                      </p:cBhvr>
                                      <p:tavLst>
                                        <p:tav tm="0">
                                          <p:val>
                                            <p:fltVal val="360"/>
                                          </p:val>
                                        </p:tav>
                                        <p:tav tm="100000">
                                          <p:val>
                                            <p:fltVal val="0"/>
                                          </p:val>
                                        </p:tav>
                                      </p:tavLst>
                                    </p:anim>
                                    <p:animEffect transition="in" filter="fade">
                                      <p:cBhvr>
                                        <p:cTn id="61" dur="500"/>
                                        <p:tgtEl>
                                          <p:spTgt spid="9014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9" presetClass="entr" presetSubtype="0" fill="hold" nodeType="clickEffect">
                                  <p:stCondLst>
                                    <p:cond delay="0"/>
                                  </p:stCondLst>
                                  <p:childTnLst>
                                    <p:set>
                                      <p:cBhvr>
                                        <p:cTn id="65" dur="1" fill="hold">
                                          <p:stCondLst>
                                            <p:cond delay="0"/>
                                          </p:stCondLst>
                                        </p:cTn>
                                        <p:tgtEl>
                                          <p:spTgt spid="90141"/>
                                        </p:tgtEl>
                                        <p:attrNameLst>
                                          <p:attrName>style.visibility</p:attrName>
                                        </p:attrNameLst>
                                      </p:cBhvr>
                                      <p:to>
                                        <p:strVal val="visible"/>
                                      </p:to>
                                    </p:set>
                                    <p:anim calcmode="lin" valueType="num">
                                      <p:cBhvr>
                                        <p:cTn id="66" dur="1000" fill="hold"/>
                                        <p:tgtEl>
                                          <p:spTgt spid="90141"/>
                                        </p:tgtEl>
                                        <p:attrNameLst>
                                          <p:attrName>ppt_x</p:attrName>
                                        </p:attrNameLst>
                                      </p:cBhvr>
                                      <p:tavLst>
                                        <p:tav tm="0">
                                          <p:val>
                                            <p:strVal val="#ppt_x-.2"/>
                                          </p:val>
                                        </p:tav>
                                        <p:tav tm="100000">
                                          <p:val>
                                            <p:strVal val="#ppt_x"/>
                                          </p:val>
                                        </p:tav>
                                      </p:tavLst>
                                    </p:anim>
                                    <p:anim calcmode="lin" valueType="num">
                                      <p:cBhvr>
                                        <p:cTn id="67" dur="1000" fill="hold"/>
                                        <p:tgtEl>
                                          <p:spTgt spid="90141"/>
                                        </p:tgtEl>
                                        <p:attrNameLst>
                                          <p:attrName>ppt_y</p:attrName>
                                        </p:attrNameLst>
                                      </p:cBhvr>
                                      <p:tavLst>
                                        <p:tav tm="0">
                                          <p:val>
                                            <p:strVal val="#ppt_y"/>
                                          </p:val>
                                        </p:tav>
                                        <p:tav tm="100000">
                                          <p:val>
                                            <p:strVal val="#ppt_y"/>
                                          </p:val>
                                        </p:tav>
                                      </p:tavLst>
                                    </p:anim>
                                    <p:animEffect transition="in" filter="wipe(right)" prLst="gradientSize: 0.1">
                                      <p:cBhvr>
                                        <p:cTn id="68" dur="1000"/>
                                        <p:tgtEl>
                                          <p:spTgt spid="9014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6" presetClass="entr" presetSubtype="0" fill="hold" nodeType="clickEffect">
                                  <p:stCondLst>
                                    <p:cond delay="0"/>
                                  </p:stCondLst>
                                  <p:childTnLst>
                                    <p:set>
                                      <p:cBhvr>
                                        <p:cTn id="72" dur="1" fill="hold">
                                          <p:stCondLst>
                                            <p:cond delay="0"/>
                                          </p:stCondLst>
                                        </p:cTn>
                                        <p:tgtEl>
                                          <p:spTgt spid="90135"/>
                                        </p:tgtEl>
                                        <p:attrNameLst>
                                          <p:attrName>style.visibility</p:attrName>
                                        </p:attrNameLst>
                                      </p:cBhvr>
                                      <p:to>
                                        <p:strVal val="visible"/>
                                      </p:to>
                                    </p:set>
                                    <p:animEffect transition="in" filter="wipe(down)">
                                      <p:cBhvr>
                                        <p:cTn id="73" dur="580">
                                          <p:stCondLst>
                                            <p:cond delay="0"/>
                                          </p:stCondLst>
                                        </p:cTn>
                                        <p:tgtEl>
                                          <p:spTgt spid="90135"/>
                                        </p:tgtEl>
                                      </p:cBhvr>
                                    </p:animEffect>
                                    <p:anim calcmode="lin" valueType="num">
                                      <p:cBhvr>
                                        <p:cTn id="74" dur="1822" tmFilter="0,0; 0.14,0.36; 0.43,0.73; 0.71,0.91; 1.0,1.0">
                                          <p:stCondLst>
                                            <p:cond delay="0"/>
                                          </p:stCondLst>
                                        </p:cTn>
                                        <p:tgtEl>
                                          <p:spTgt spid="90135"/>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90135"/>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90135"/>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90135"/>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90135"/>
                                        </p:tgtEl>
                                        <p:attrNameLst>
                                          <p:attrName>ppt_y</p:attrName>
                                        </p:attrNameLst>
                                      </p:cBhvr>
                                      <p:tavLst>
                                        <p:tav tm="0" fmla="#ppt_y-sin(pi*$)/81">
                                          <p:val>
                                            <p:fltVal val="0"/>
                                          </p:val>
                                        </p:tav>
                                        <p:tav tm="100000">
                                          <p:val>
                                            <p:fltVal val="1"/>
                                          </p:val>
                                        </p:tav>
                                      </p:tavLst>
                                    </p:anim>
                                    <p:animScale>
                                      <p:cBhvr>
                                        <p:cTn id="79" dur="26">
                                          <p:stCondLst>
                                            <p:cond delay="650"/>
                                          </p:stCondLst>
                                        </p:cTn>
                                        <p:tgtEl>
                                          <p:spTgt spid="90135"/>
                                        </p:tgtEl>
                                      </p:cBhvr>
                                      <p:to x="100000" y="60000"/>
                                    </p:animScale>
                                    <p:animScale>
                                      <p:cBhvr>
                                        <p:cTn id="80" dur="166" decel="50000">
                                          <p:stCondLst>
                                            <p:cond delay="676"/>
                                          </p:stCondLst>
                                        </p:cTn>
                                        <p:tgtEl>
                                          <p:spTgt spid="90135"/>
                                        </p:tgtEl>
                                      </p:cBhvr>
                                      <p:to x="100000" y="100000"/>
                                    </p:animScale>
                                    <p:animScale>
                                      <p:cBhvr>
                                        <p:cTn id="81" dur="26">
                                          <p:stCondLst>
                                            <p:cond delay="1312"/>
                                          </p:stCondLst>
                                        </p:cTn>
                                        <p:tgtEl>
                                          <p:spTgt spid="90135"/>
                                        </p:tgtEl>
                                      </p:cBhvr>
                                      <p:to x="100000" y="80000"/>
                                    </p:animScale>
                                    <p:animScale>
                                      <p:cBhvr>
                                        <p:cTn id="82" dur="166" decel="50000">
                                          <p:stCondLst>
                                            <p:cond delay="1338"/>
                                          </p:stCondLst>
                                        </p:cTn>
                                        <p:tgtEl>
                                          <p:spTgt spid="90135"/>
                                        </p:tgtEl>
                                      </p:cBhvr>
                                      <p:to x="100000" y="100000"/>
                                    </p:animScale>
                                    <p:animScale>
                                      <p:cBhvr>
                                        <p:cTn id="83" dur="26">
                                          <p:stCondLst>
                                            <p:cond delay="1642"/>
                                          </p:stCondLst>
                                        </p:cTn>
                                        <p:tgtEl>
                                          <p:spTgt spid="90135"/>
                                        </p:tgtEl>
                                      </p:cBhvr>
                                      <p:to x="100000" y="90000"/>
                                    </p:animScale>
                                    <p:animScale>
                                      <p:cBhvr>
                                        <p:cTn id="84" dur="166" decel="50000">
                                          <p:stCondLst>
                                            <p:cond delay="1668"/>
                                          </p:stCondLst>
                                        </p:cTn>
                                        <p:tgtEl>
                                          <p:spTgt spid="90135"/>
                                        </p:tgtEl>
                                      </p:cBhvr>
                                      <p:to x="100000" y="100000"/>
                                    </p:animScale>
                                    <p:animScale>
                                      <p:cBhvr>
                                        <p:cTn id="85" dur="26">
                                          <p:stCondLst>
                                            <p:cond delay="1808"/>
                                          </p:stCondLst>
                                        </p:cTn>
                                        <p:tgtEl>
                                          <p:spTgt spid="90135"/>
                                        </p:tgtEl>
                                      </p:cBhvr>
                                      <p:to x="100000" y="95000"/>
                                    </p:animScale>
                                    <p:animScale>
                                      <p:cBhvr>
                                        <p:cTn id="86" dur="166" decel="50000">
                                          <p:stCondLst>
                                            <p:cond delay="1834"/>
                                          </p:stCondLst>
                                        </p:cTn>
                                        <p:tgtEl>
                                          <p:spTgt spid="90135"/>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90142"/>
                                        </p:tgtEl>
                                        <p:attrNameLst>
                                          <p:attrName>style.visibility</p:attrName>
                                        </p:attrNameLst>
                                      </p:cBhvr>
                                      <p:to>
                                        <p:strVal val="visible"/>
                                      </p:to>
                                    </p:set>
                                    <p:animEffect transition="in" filter="wipe(down)">
                                      <p:cBhvr>
                                        <p:cTn id="89" dur="580">
                                          <p:stCondLst>
                                            <p:cond delay="0"/>
                                          </p:stCondLst>
                                        </p:cTn>
                                        <p:tgtEl>
                                          <p:spTgt spid="90142"/>
                                        </p:tgtEl>
                                      </p:cBhvr>
                                    </p:animEffect>
                                    <p:anim calcmode="lin" valueType="num">
                                      <p:cBhvr>
                                        <p:cTn id="90" dur="1822" tmFilter="0,0; 0.14,0.36; 0.43,0.73; 0.71,0.91; 1.0,1.0">
                                          <p:stCondLst>
                                            <p:cond delay="0"/>
                                          </p:stCondLst>
                                        </p:cTn>
                                        <p:tgtEl>
                                          <p:spTgt spid="90142"/>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90142"/>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90142"/>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90142"/>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90142"/>
                                        </p:tgtEl>
                                        <p:attrNameLst>
                                          <p:attrName>ppt_y</p:attrName>
                                        </p:attrNameLst>
                                      </p:cBhvr>
                                      <p:tavLst>
                                        <p:tav tm="0" fmla="#ppt_y-sin(pi*$)/81">
                                          <p:val>
                                            <p:fltVal val="0"/>
                                          </p:val>
                                        </p:tav>
                                        <p:tav tm="100000">
                                          <p:val>
                                            <p:fltVal val="1"/>
                                          </p:val>
                                        </p:tav>
                                      </p:tavLst>
                                    </p:anim>
                                    <p:animScale>
                                      <p:cBhvr>
                                        <p:cTn id="95" dur="26">
                                          <p:stCondLst>
                                            <p:cond delay="650"/>
                                          </p:stCondLst>
                                        </p:cTn>
                                        <p:tgtEl>
                                          <p:spTgt spid="90142"/>
                                        </p:tgtEl>
                                      </p:cBhvr>
                                      <p:to x="100000" y="60000"/>
                                    </p:animScale>
                                    <p:animScale>
                                      <p:cBhvr>
                                        <p:cTn id="96" dur="166" decel="50000">
                                          <p:stCondLst>
                                            <p:cond delay="676"/>
                                          </p:stCondLst>
                                        </p:cTn>
                                        <p:tgtEl>
                                          <p:spTgt spid="90142"/>
                                        </p:tgtEl>
                                      </p:cBhvr>
                                      <p:to x="100000" y="100000"/>
                                    </p:animScale>
                                    <p:animScale>
                                      <p:cBhvr>
                                        <p:cTn id="97" dur="26">
                                          <p:stCondLst>
                                            <p:cond delay="1312"/>
                                          </p:stCondLst>
                                        </p:cTn>
                                        <p:tgtEl>
                                          <p:spTgt spid="90142"/>
                                        </p:tgtEl>
                                      </p:cBhvr>
                                      <p:to x="100000" y="80000"/>
                                    </p:animScale>
                                    <p:animScale>
                                      <p:cBhvr>
                                        <p:cTn id="98" dur="166" decel="50000">
                                          <p:stCondLst>
                                            <p:cond delay="1338"/>
                                          </p:stCondLst>
                                        </p:cTn>
                                        <p:tgtEl>
                                          <p:spTgt spid="90142"/>
                                        </p:tgtEl>
                                      </p:cBhvr>
                                      <p:to x="100000" y="100000"/>
                                    </p:animScale>
                                    <p:animScale>
                                      <p:cBhvr>
                                        <p:cTn id="99" dur="26">
                                          <p:stCondLst>
                                            <p:cond delay="1642"/>
                                          </p:stCondLst>
                                        </p:cTn>
                                        <p:tgtEl>
                                          <p:spTgt spid="90142"/>
                                        </p:tgtEl>
                                      </p:cBhvr>
                                      <p:to x="100000" y="90000"/>
                                    </p:animScale>
                                    <p:animScale>
                                      <p:cBhvr>
                                        <p:cTn id="100" dur="166" decel="50000">
                                          <p:stCondLst>
                                            <p:cond delay="1668"/>
                                          </p:stCondLst>
                                        </p:cTn>
                                        <p:tgtEl>
                                          <p:spTgt spid="90142"/>
                                        </p:tgtEl>
                                      </p:cBhvr>
                                      <p:to x="100000" y="100000"/>
                                    </p:animScale>
                                    <p:animScale>
                                      <p:cBhvr>
                                        <p:cTn id="101" dur="26">
                                          <p:stCondLst>
                                            <p:cond delay="1808"/>
                                          </p:stCondLst>
                                        </p:cTn>
                                        <p:tgtEl>
                                          <p:spTgt spid="90142"/>
                                        </p:tgtEl>
                                      </p:cBhvr>
                                      <p:to x="100000" y="95000"/>
                                    </p:animScale>
                                    <p:animScale>
                                      <p:cBhvr>
                                        <p:cTn id="102" dur="166" decel="50000">
                                          <p:stCondLst>
                                            <p:cond delay="1834"/>
                                          </p:stCondLst>
                                        </p:cTn>
                                        <p:tgtEl>
                                          <p:spTgt spid="90142"/>
                                        </p:tgtEl>
                                      </p:cBhvr>
                                      <p:to x="100000" y="100000"/>
                                    </p:animScale>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9" presetClass="entr" presetSubtype="0" fill="hold" nodeType="clickEffect">
                                  <p:stCondLst>
                                    <p:cond delay="0"/>
                                  </p:stCondLst>
                                  <p:childTnLst>
                                    <p:set>
                                      <p:cBhvr>
                                        <p:cTn id="106" dur="1" fill="hold">
                                          <p:stCondLst>
                                            <p:cond delay="0"/>
                                          </p:stCondLst>
                                        </p:cTn>
                                        <p:tgtEl>
                                          <p:spTgt spid="90136"/>
                                        </p:tgtEl>
                                        <p:attrNameLst>
                                          <p:attrName>style.visibility</p:attrName>
                                        </p:attrNameLst>
                                      </p:cBhvr>
                                      <p:to>
                                        <p:strVal val="visible"/>
                                      </p:to>
                                    </p:set>
                                    <p:anim calcmode="lin" valueType="num">
                                      <p:cBhvr>
                                        <p:cTn id="107" dur="1000" fill="hold"/>
                                        <p:tgtEl>
                                          <p:spTgt spid="90136"/>
                                        </p:tgtEl>
                                        <p:attrNameLst>
                                          <p:attrName>ppt_x</p:attrName>
                                        </p:attrNameLst>
                                      </p:cBhvr>
                                      <p:tavLst>
                                        <p:tav tm="0">
                                          <p:val>
                                            <p:strVal val="#ppt_x-.2"/>
                                          </p:val>
                                        </p:tav>
                                        <p:tav tm="100000">
                                          <p:val>
                                            <p:strVal val="#ppt_x"/>
                                          </p:val>
                                        </p:tav>
                                      </p:tavLst>
                                    </p:anim>
                                    <p:anim calcmode="lin" valueType="num">
                                      <p:cBhvr>
                                        <p:cTn id="108" dur="1000" fill="hold"/>
                                        <p:tgtEl>
                                          <p:spTgt spid="90136"/>
                                        </p:tgtEl>
                                        <p:attrNameLst>
                                          <p:attrName>ppt_y</p:attrName>
                                        </p:attrNameLst>
                                      </p:cBhvr>
                                      <p:tavLst>
                                        <p:tav tm="0">
                                          <p:val>
                                            <p:strVal val="#ppt_y"/>
                                          </p:val>
                                        </p:tav>
                                        <p:tav tm="100000">
                                          <p:val>
                                            <p:strVal val="#ppt_y"/>
                                          </p:val>
                                        </p:tav>
                                      </p:tavLst>
                                    </p:anim>
                                    <p:animEffect transition="in" filter="wipe(right)" prLst="gradientSize: 0.1">
                                      <p:cBhvr>
                                        <p:cTn id="109" dur="1000"/>
                                        <p:tgtEl>
                                          <p:spTgt spid="90136"/>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9" presetClass="entr" presetSubtype="0" fill="hold" nodeType="clickEffect">
                                  <p:stCondLst>
                                    <p:cond delay="0"/>
                                  </p:stCondLst>
                                  <p:childTnLst>
                                    <p:set>
                                      <p:cBhvr>
                                        <p:cTn id="113" dur="1" fill="hold">
                                          <p:stCondLst>
                                            <p:cond delay="0"/>
                                          </p:stCondLst>
                                        </p:cTn>
                                        <p:tgtEl>
                                          <p:spTgt spid="90143"/>
                                        </p:tgtEl>
                                        <p:attrNameLst>
                                          <p:attrName>style.visibility</p:attrName>
                                        </p:attrNameLst>
                                      </p:cBhvr>
                                      <p:to>
                                        <p:strVal val="visible"/>
                                      </p:to>
                                    </p:set>
                                    <p:anim calcmode="lin" valueType="num">
                                      <p:cBhvr>
                                        <p:cTn id="114" dur="1000" fill="hold"/>
                                        <p:tgtEl>
                                          <p:spTgt spid="90143"/>
                                        </p:tgtEl>
                                        <p:attrNameLst>
                                          <p:attrName>ppt_x</p:attrName>
                                        </p:attrNameLst>
                                      </p:cBhvr>
                                      <p:tavLst>
                                        <p:tav tm="0">
                                          <p:val>
                                            <p:strVal val="#ppt_x-.2"/>
                                          </p:val>
                                        </p:tav>
                                        <p:tav tm="100000">
                                          <p:val>
                                            <p:strVal val="#ppt_x"/>
                                          </p:val>
                                        </p:tav>
                                      </p:tavLst>
                                    </p:anim>
                                    <p:anim calcmode="lin" valueType="num">
                                      <p:cBhvr>
                                        <p:cTn id="115" dur="1000" fill="hold"/>
                                        <p:tgtEl>
                                          <p:spTgt spid="90143"/>
                                        </p:tgtEl>
                                        <p:attrNameLst>
                                          <p:attrName>ppt_y</p:attrName>
                                        </p:attrNameLst>
                                      </p:cBhvr>
                                      <p:tavLst>
                                        <p:tav tm="0">
                                          <p:val>
                                            <p:strVal val="#ppt_y"/>
                                          </p:val>
                                        </p:tav>
                                        <p:tav tm="100000">
                                          <p:val>
                                            <p:strVal val="#ppt_y"/>
                                          </p:val>
                                        </p:tav>
                                      </p:tavLst>
                                    </p:anim>
                                    <p:animEffect transition="in" filter="wipe(right)" prLst="gradientSize: 0.1">
                                      <p:cBhvr>
                                        <p:cTn id="116" dur="1000"/>
                                        <p:tgtEl>
                                          <p:spTgt spid="90143"/>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47" presetClass="entr" presetSubtype="0" fill="hold" nodeType="clickEffect">
                                  <p:stCondLst>
                                    <p:cond delay="0"/>
                                  </p:stCondLst>
                                  <p:childTnLst>
                                    <p:set>
                                      <p:cBhvr>
                                        <p:cTn id="120" dur="1" fill="hold">
                                          <p:stCondLst>
                                            <p:cond delay="0"/>
                                          </p:stCondLst>
                                        </p:cTn>
                                        <p:tgtEl>
                                          <p:spTgt spid="90131"/>
                                        </p:tgtEl>
                                        <p:attrNameLst>
                                          <p:attrName>style.visibility</p:attrName>
                                        </p:attrNameLst>
                                      </p:cBhvr>
                                      <p:to>
                                        <p:strVal val="visible"/>
                                      </p:to>
                                    </p:set>
                                    <p:animEffect transition="in" filter="fade">
                                      <p:cBhvr>
                                        <p:cTn id="121" dur="1000"/>
                                        <p:tgtEl>
                                          <p:spTgt spid="90131"/>
                                        </p:tgtEl>
                                      </p:cBhvr>
                                    </p:animEffect>
                                    <p:anim calcmode="lin" valueType="num">
                                      <p:cBhvr>
                                        <p:cTn id="122" dur="1000" fill="hold"/>
                                        <p:tgtEl>
                                          <p:spTgt spid="90131"/>
                                        </p:tgtEl>
                                        <p:attrNameLst>
                                          <p:attrName>ppt_x</p:attrName>
                                        </p:attrNameLst>
                                      </p:cBhvr>
                                      <p:tavLst>
                                        <p:tav tm="0">
                                          <p:val>
                                            <p:strVal val="#ppt_x"/>
                                          </p:val>
                                        </p:tav>
                                        <p:tav tm="100000">
                                          <p:val>
                                            <p:strVal val="#ppt_x"/>
                                          </p:val>
                                        </p:tav>
                                      </p:tavLst>
                                    </p:anim>
                                    <p:anim calcmode="lin" valueType="num">
                                      <p:cBhvr>
                                        <p:cTn id="123" dur="1000" fill="hold"/>
                                        <p:tgtEl>
                                          <p:spTgt spid="90131"/>
                                        </p:tgtEl>
                                        <p:attrNameLst>
                                          <p:attrName>ppt_y</p:attrName>
                                        </p:attrNameLst>
                                      </p:cBhvr>
                                      <p:tavLst>
                                        <p:tav tm="0">
                                          <p:val>
                                            <p:strVal val="#ppt_y-.1"/>
                                          </p:val>
                                        </p:tav>
                                        <p:tav tm="100000">
                                          <p:val>
                                            <p:strVal val="#ppt_y"/>
                                          </p:val>
                                        </p:tav>
                                      </p:tavLst>
                                    </p:anim>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6" presetClass="entr" presetSubtype="0" fill="hold" grpId="0" nodeType="clickEffect">
                                  <p:stCondLst>
                                    <p:cond delay="0"/>
                                  </p:stCondLst>
                                  <p:childTnLst>
                                    <p:set>
                                      <p:cBhvr>
                                        <p:cTn id="127" dur="1" fill="hold">
                                          <p:stCondLst>
                                            <p:cond delay="0"/>
                                          </p:stCondLst>
                                        </p:cTn>
                                        <p:tgtEl>
                                          <p:spTgt spid="90121"/>
                                        </p:tgtEl>
                                        <p:attrNameLst>
                                          <p:attrName>style.visibility</p:attrName>
                                        </p:attrNameLst>
                                      </p:cBhvr>
                                      <p:to>
                                        <p:strVal val="visible"/>
                                      </p:to>
                                    </p:set>
                                    <p:animEffect transition="in" filter="wipe(down)">
                                      <p:cBhvr>
                                        <p:cTn id="128" dur="580">
                                          <p:stCondLst>
                                            <p:cond delay="0"/>
                                          </p:stCondLst>
                                        </p:cTn>
                                        <p:tgtEl>
                                          <p:spTgt spid="90121"/>
                                        </p:tgtEl>
                                      </p:cBhvr>
                                    </p:animEffect>
                                    <p:anim calcmode="lin" valueType="num">
                                      <p:cBhvr>
                                        <p:cTn id="129" dur="1822" tmFilter="0,0; 0.14,0.36; 0.43,0.73; 0.71,0.91; 1.0,1.0">
                                          <p:stCondLst>
                                            <p:cond delay="0"/>
                                          </p:stCondLst>
                                        </p:cTn>
                                        <p:tgtEl>
                                          <p:spTgt spid="90121"/>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90121"/>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90121"/>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90121"/>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90121"/>
                                        </p:tgtEl>
                                        <p:attrNameLst>
                                          <p:attrName>ppt_y</p:attrName>
                                        </p:attrNameLst>
                                      </p:cBhvr>
                                      <p:tavLst>
                                        <p:tav tm="0" fmla="#ppt_y-sin(pi*$)/81">
                                          <p:val>
                                            <p:fltVal val="0"/>
                                          </p:val>
                                        </p:tav>
                                        <p:tav tm="100000">
                                          <p:val>
                                            <p:fltVal val="1"/>
                                          </p:val>
                                        </p:tav>
                                      </p:tavLst>
                                    </p:anim>
                                    <p:animScale>
                                      <p:cBhvr>
                                        <p:cTn id="134" dur="26">
                                          <p:stCondLst>
                                            <p:cond delay="650"/>
                                          </p:stCondLst>
                                        </p:cTn>
                                        <p:tgtEl>
                                          <p:spTgt spid="90121"/>
                                        </p:tgtEl>
                                      </p:cBhvr>
                                      <p:to x="100000" y="60000"/>
                                    </p:animScale>
                                    <p:animScale>
                                      <p:cBhvr>
                                        <p:cTn id="135" dur="166" decel="50000">
                                          <p:stCondLst>
                                            <p:cond delay="676"/>
                                          </p:stCondLst>
                                        </p:cTn>
                                        <p:tgtEl>
                                          <p:spTgt spid="90121"/>
                                        </p:tgtEl>
                                      </p:cBhvr>
                                      <p:to x="100000" y="100000"/>
                                    </p:animScale>
                                    <p:animScale>
                                      <p:cBhvr>
                                        <p:cTn id="136" dur="26">
                                          <p:stCondLst>
                                            <p:cond delay="1312"/>
                                          </p:stCondLst>
                                        </p:cTn>
                                        <p:tgtEl>
                                          <p:spTgt spid="90121"/>
                                        </p:tgtEl>
                                      </p:cBhvr>
                                      <p:to x="100000" y="80000"/>
                                    </p:animScale>
                                    <p:animScale>
                                      <p:cBhvr>
                                        <p:cTn id="137" dur="166" decel="50000">
                                          <p:stCondLst>
                                            <p:cond delay="1338"/>
                                          </p:stCondLst>
                                        </p:cTn>
                                        <p:tgtEl>
                                          <p:spTgt spid="90121"/>
                                        </p:tgtEl>
                                      </p:cBhvr>
                                      <p:to x="100000" y="100000"/>
                                    </p:animScale>
                                    <p:animScale>
                                      <p:cBhvr>
                                        <p:cTn id="138" dur="26">
                                          <p:stCondLst>
                                            <p:cond delay="1642"/>
                                          </p:stCondLst>
                                        </p:cTn>
                                        <p:tgtEl>
                                          <p:spTgt spid="90121"/>
                                        </p:tgtEl>
                                      </p:cBhvr>
                                      <p:to x="100000" y="90000"/>
                                    </p:animScale>
                                    <p:animScale>
                                      <p:cBhvr>
                                        <p:cTn id="139" dur="166" decel="50000">
                                          <p:stCondLst>
                                            <p:cond delay="1668"/>
                                          </p:stCondLst>
                                        </p:cTn>
                                        <p:tgtEl>
                                          <p:spTgt spid="90121"/>
                                        </p:tgtEl>
                                      </p:cBhvr>
                                      <p:to x="100000" y="100000"/>
                                    </p:animScale>
                                    <p:animScale>
                                      <p:cBhvr>
                                        <p:cTn id="140" dur="26">
                                          <p:stCondLst>
                                            <p:cond delay="1808"/>
                                          </p:stCondLst>
                                        </p:cTn>
                                        <p:tgtEl>
                                          <p:spTgt spid="90121"/>
                                        </p:tgtEl>
                                      </p:cBhvr>
                                      <p:to x="100000" y="95000"/>
                                    </p:animScale>
                                    <p:animScale>
                                      <p:cBhvr>
                                        <p:cTn id="141" dur="166" decel="50000">
                                          <p:stCondLst>
                                            <p:cond delay="1834"/>
                                          </p:stCondLst>
                                        </p:cTn>
                                        <p:tgtEl>
                                          <p:spTgt spid="90121"/>
                                        </p:tgtEl>
                                      </p:cBhvr>
                                      <p:to x="100000" y="100000"/>
                                    </p:animScale>
                                  </p:childTnLst>
                                </p:cTn>
                              </p:par>
                            </p:childTnLst>
                          </p:cTn>
                        </p:par>
                      </p:childTnLst>
                    </p:cTn>
                  </p:par>
                  <p:par>
                    <p:cTn id="142" fill="hold" nodeType="clickPar">
                      <p:stCondLst>
                        <p:cond delay="indefinite"/>
                      </p:stCondLst>
                      <p:childTnLst>
                        <p:par>
                          <p:cTn id="143" fill="hold" nodeType="withGroup">
                            <p:stCondLst>
                              <p:cond delay="0"/>
                            </p:stCondLst>
                            <p:childTnLst>
                              <p:par>
                                <p:cTn id="144" presetID="29" presetClass="entr" presetSubtype="0" fill="hold" grpId="0" nodeType="clickEffect">
                                  <p:stCondLst>
                                    <p:cond delay="0"/>
                                  </p:stCondLst>
                                  <p:childTnLst>
                                    <p:set>
                                      <p:cBhvr>
                                        <p:cTn id="145" dur="1" fill="hold">
                                          <p:stCondLst>
                                            <p:cond delay="0"/>
                                          </p:stCondLst>
                                        </p:cTn>
                                        <p:tgtEl>
                                          <p:spTgt spid="90122"/>
                                        </p:tgtEl>
                                        <p:attrNameLst>
                                          <p:attrName>style.visibility</p:attrName>
                                        </p:attrNameLst>
                                      </p:cBhvr>
                                      <p:to>
                                        <p:strVal val="visible"/>
                                      </p:to>
                                    </p:set>
                                    <p:anim calcmode="lin" valueType="num">
                                      <p:cBhvr>
                                        <p:cTn id="146" dur="1000" fill="hold"/>
                                        <p:tgtEl>
                                          <p:spTgt spid="90122"/>
                                        </p:tgtEl>
                                        <p:attrNameLst>
                                          <p:attrName>ppt_x</p:attrName>
                                        </p:attrNameLst>
                                      </p:cBhvr>
                                      <p:tavLst>
                                        <p:tav tm="0">
                                          <p:val>
                                            <p:strVal val="#ppt_x-.2"/>
                                          </p:val>
                                        </p:tav>
                                        <p:tav tm="100000">
                                          <p:val>
                                            <p:strVal val="#ppt_x"/>
                                          </p:val>
                                        </p:tav>
                                      </p:tavLst>
                                    </p:anim>
                                    <p:anim calcmode="lin" valueType="num">
                                      <p:cBhvr>
                                        <p:cTn id="147" dur="1000" fill="hold"/>
                                        <p:tgtEl>
                                          <p:spTgt spid="90122"/>
                                        </p:tgtEl>
                                        <p:attrNameLst>
                                          <p:attrName>ppt_y</p:attrName>
                                        </p:attrNameLst>
                                      </p:cBhvr>
                                      <p:tavLst>
                                        <p:tav tm="0">
                                          <p:val>
                                            <p:strVal val="#ppt_y"/>
                                          </p:val>
                                        </p:tav>
                                        <p:tav tm="100000">
                                          <p:val>
                                            <p:strVal val="#ppt_y"/>
                                          </p:val>
                                        </p:tav>
                                      </p:tavLst>
                                    </p:anim>
                                    <p:animEffect transition="in" filter="wipe(right)" prLst="gradientSize: 0.1">
                                      <p:cBhvr>
                                        <p:cTn id="148" dur="1000"/>
                                        <p:tgtEl>
                                          <p:spTgt spid="90122"/>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29" presetClass="entr" presetSubtype="0" fill="hold" grpId="0" nodeType="clickEffect">
                                  <p:stCondLst>
                                    <p:cond delay="0"/>
                                  </p:stCondLst>
                                  <p:childTnLst>
                                    <p:set>
                                      <p:cBhvr>
                                        <p:cTn id="152" dur="1" fill="hold">
                                          <p:stCondLst>
                                            <p:cond delay="0"/>
                                          </p:stCondLst>
                                        </p:cTn>
                                        <p:tgtEl>
                                          <p:spTgt spid="90123"/>
                                        </p:tgtEl>
                                        <p:attrNameLst>
                                          <p:attrName>style.visibility</p:attrName>
                                        </p:attrNameLst>
                                      </p:cBhvr>
                                      <p:to>
                                        <p:strVal val="visible"/>
                                      </p:to>
                                    </p:set>
                                    <p:anim calcmode="lin" valueType="num">
                                      <p:cBhvr>
                                        <p:cTn id="153" dur="1000" fill="hold"/>
                                        <p:tgtEl>
                                          <p:spTgt spid="90123"/>
                                        </p:tgtEl>
                                        <p:attrNameLst>
                                          <p:attrName>ppt_x</p:attrName>
                                        </p:attrNameLst>
                                      </p:cBhvr>
                                      <p:tavLst>
                                        <p:tav tm="0">
                                          <p:val>
                                            <p:strVal val="#ppt_x-.2"/>
                                          </p:val>
                                        </p:tav>
                                        <p:tav tm="100000">
                                          <p:val>
                                            <p:strVal val="#ppt_x"/>
                                          </p:val>
                                        </p:tav>
                                      </p:tavLst>
                                    </p:anim>
                                    <p:anim calcmode="lin" valueType="num">
                                      <p:cBhvr>
                                        <p:cTn id="154" dur="1000" fill="hold"/>
                                        <p:tgtEl>
                                          <p:spTgt spid="90123"/>
                                        </p:tgtEl>
                                        <p:attrNameLst>
                                          <p:attrName>ppt_y</p:attrName>
                                        </p:attrNameLst>
                                      </p:cBhvr>
                                      <p:tavLst>
                                        <p:tav tm="0">
                                          <p:val>
                                            <p:strVal val="#ppt_y"/>
                                          </p:val>
                                        </p:tav>
                                        <p:tav tm="100000">
                                          <p:val>
                                            <p:strVal val="#ppt_y"/>
                                          </p:val>
                                        </p:tav>
                                      </p:tavLst>
                                    </p:anim>
                                    <p:animEffect transition="in" filter="wipe(right)" prLst="gradientSize: 0.1">
                                      <p:cBhvr>
                                        <p:cTn id="155" dur="1000"/>
                                        <p:tgtEl>
                                          <p:spTgt spid="90123"/>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9" presetClass="entr" presetSubtype="0" fill="hold" nodeType="clickEffect">
                                  <p:stCondLst>
                                    <p:cond delay="0"/>
                                  </p:stCondLst>
                                  <p:childTnLst>
                                    <p:set>
                                      <p:cBhvr>
                                        <p:cTn id="159" dur="1" fill="hold">
                                          <p:stCondLst>
                                            <p:cond delay="0"/>
                                          </p:stCondLst>
                                        </p:cTn>
                                        <p:tgtEl>
                                          <p:spTgt spid="90146"/>
                                        </p:tgtEl>
                                        <p:attrNameLst>
                                          <p:attrName>style.visibility</p:attrName>
                                        </p:attrNameLst>
                                      </p:cBhvr>
                                      <p:to>
                                        <p:strVal val="visible"/>
                                      </p:to>
                                    </p:set>
                                    <p:animEffect transition="in" filter="dissolve">
                                      <p:cBhvr>
                                        <p:cTn id="160" dur="500"/>
                                        <p:tgtEl>
                                          <p:spTgt spid="90146"/>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29" presetClass="entr" presetSubtype="0" fill="hold" grpId="0" nodeType="clickEffect">
                                  <p:stCondLst>
                                    <p:cond delay="0"/>
                                  </p:stCondLst>
                                  <p:childTnLst>
                                    <p:set>
                                      <p:cBhvr>
                                        <p:cTn id="164" dur="1" fill="hold">
                                          <p:stCondLst>
                                            <p:cond delay="0"/>
                                          </p:stCondLst>
                                        </p:cTn>
                                        <p:tgtEl>
                                          <p:spTgt spid="90126"/>
                                        </p:tgtEl>
                                        <p:attrNameLst>
                                          <p:attrName>style.visibility</p:attrName>
                                        </p:attrNameLst>
                                      </p:cBhvr>
                                      <p:to>
                                        <p:strVal val="visible"/>
                                      </p:to>
                                    </p:set>
                                    <p:anim calcmode="lin" valueType="num">
                                      <p:cBhvr>
                                        <p:cTn id="165" dur="1000" fill="hold"/>
                                        <p:tgtEl>
                                          <p:spTgt spid="90126"/>
                                        </p:tgtEl>
                                        <p:attrNameLst>
                                          <p:attrName>ppt_x</p:attrName>
                                        </p:attrNameLst>
                                      </p:cBhvr>
                                      <p:tavLst>
                                        <p:tav tm="0">
                                          <p:val>
                                            <p:strVal val="#ppt_x-.2"/>
                                          </p:val>
                                        </p:tav>
                                        <p:tav tm="100000">
                                          <p:val>
                                            <p:strVal val="#ppt_x"/>
                                          </p:val>
                                        </p:tav>
                                      </p:tavLst>
                                    </p:anim>
                                    <p:anim calcmode="lin" valueType="num">
                                      <p:cBhvr>
                                        <p:cTn id="166" dur="1000" fill="hold"/>
                                        <p:tgtEl>
                                          <p:spTgt spid="90126"/>
                                        </p:tgtEl>
                                        <p:attrNameLst>
                                          <p:attrName>ppt_y</p:attrName>
                                        </p:attrNameLst>
                                      </p:cBhvr>
                                      <p:tavLst>
                                        <p:tav tm="0">
                                          <p:val>
                                            <p:strVal val="#ppt_y"/>
                                          </p:val>
                                        </p:tav>
                                        <p:tav tm="100000">
                                          <p:val>
                                            <p:strVal val="#ppt_y"/>
                                          </p:val>
                                        </p:tav>
                                      </p:tavLst>
                                    </p:anim>
                                    <p:animEffect transition="in" filter="wipe(right)" prLst="gradientSize: 0.1">
                                      <p:cBhvr>
                                        <p:cTn id="167" dur="1000"/>
                                        <p:tgtEl>
                                          <p:spTgt spid="90126"/>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29" presetClass="entr" presetSubtype="0" fill="hold" grpId="0" nodeType="clickEffect">
                                  <p:stCondLst>
                                    <p:cond delay="0"/>
                                  </p:stCondLst>
                                  <p:childTnLst>
                                    <p:set>
                                      <p:cBhvr>
                                        <p:cTn id="171" dur="1" fill="hold">
                                          <p:stCondLst>
                                            <p:cond delay="0"/>
                                          </p:stCondLst>
                                        </p:cTn>
                                        <p:tgtEl>
                                          <p:spTgt spid="90127"/>
                                        </p:tgtEl>
                                        <p:attrNameLst>
                                          <p:attrName>style.visibility</p:attrName>
                                        </p:attrNameLst>
                                      </p:cBhvr>
                                      <p:to>
                                        <p:strVal val="visible"/>
                                      </p:to>
                                    </p:set>
                                    <p:anim calcmode="lin" valueType="num">
                                      <p:cBhvr>
                                        <p:cTn id="172" dur="1000" fill="hold"/>
                                        <p:tgtEl>
                                          <p:spTgt spid="90127"/>
                                        </p:tgtEl>
                                        <p:attrNameLst>
                                          <p:attrName>ppt_x</p:attrName>
                                        </p:attrNameLst>
                                      </p:cBhvr>
                                      <p:tavLst>
                                        <p:tav tm="0">
                                          <p:val>
                                            <p:strVal val="#ppt_x-.2"/>
                                          </p:val>
                                        </p:tav>
                                        <p:tav tm="100000">
                                          <p:val>
                                            <p:strVal val="#ppt_x"/>
                                          </p:val>
                                        </p:tav>
                                      </p:tavLst>
                                    </p:anim>
                                    <p:anim calcmode="lin" valueType="num">
                                      <p:cBhvr>
                                        <p:cTn id="173" dur="1000" fill="hold"/>
                                        <p:tgtEl>
                                          <p:spTgt spid="90127"/>
                                        </p:tgtEl>
                                        <p:attrNameLst>
                                          <p:attrName>ppt_y</p:attrName>
                                        </p:attrNameLst>
                                      </p:cBhvr>
                                      <p:tavLst>
                                        <p:tav tm="0">
                                          <p:val>
                                            <p:strVal val="#ppt_y"/>
                                          </p:val>
                                        </p:tav>
                                        <p:tav tm="100000">
                                          <p:val>
                                            <p:strVal val="#ppt_y"/>
                                          </p:val>
                                        </p:tav>
                                      </p:tavLst>
                                    </p:anim>
                                    <p:animEffect transition="in" filter="wipe(right)" prLst="gradientSize: 0.1">
                                      <p:cBhvr>
                                        <p:cTn id="174" dur="1000"/>
                                        <p:tgtEl>
                                          <p:spTgt spid="90127"/>
                                        </p:tgtEl>
                                      </p:cBhvr>
                                    </p:animEffec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29" presetClass="entr" presetSubtype="0" fill="hold" grpId="0" nodeType="clickEffect">
                                  <p:stCondLst>
                                    <p:cond delay="0"/>
                                  </p:stCondLst>
                                  <p:childTnLst>
                                    <p:set>
                                      <p:cBhvr>
                                        <p:cTn id="178" dur="1" fill="hold">
                                          <p:stCondLst>
                                            <p:cond delay="0"/>
                                          </p:stCondLst>
                                        </p:cTn>
                                        <p:tgtEl>
                                          <p:spTgt spid="90128"/>
                                        </p:tgtEl>
                                        <p:attrNameLst>
                                          <p:attrName>style.visibility</p:attrName>
                                        </p:attrNameLst>
                                      </p:cBhvr>
                                      <p:to>
                                        <p:strVal val="visible"/>
                                      </p:to>
                                    </p:set>
                                    <p:anim calcmode="lin" valueType="num">
                                      <p:cBhvr>
                                        <p:cTn id="179" dur="1000" fill="hold"/>
                                        <p:tgtEl>
                                          <p:spTgt spid="90128"/>
                                        </p:tgtEl>
                                        <p:attrNameLst>
                                          <p:attrName>ppt_x</p:attrName>
                                        </p:attrNameLst>
                                      </p:cBhvr>
                                      <p:tavLst>
                                        <p:tav tm="0">
                                          <p:val>
                                            <p:strVal val="#ppt_x-.2"/>
                                          </p:val>
                                        </p:tav>
                                        <p:tav tm="100000">
                                          <p:val>
                                            <p:strVal val="#ppt_x"/>
                                          </p:val>
                                        </p:tav>
                                      </p:tavLst>
                                    </p:anim>
                                    <p:anim calcmode="lin" valueType="num">
                                      <p:cBhvr>
                                        <p:cTn id="180" dur="1000" fill="hold"/>
                                        <p:tgtEl>
                                          <p:spTgt spid="90128"/>
                                        </p:tgtEl>
                                        <p:attrNameLst>
                                          <p:attrName>ppt_y</p:attrName>
                                        </p:attrNameLst>
                                      </p:cBhvr>
                                      <p:tavLst>
                                        <p:tav tm="0">
                                          <p:val>
                                            <p:strVal val="#ppt_y"/>
                                          </p:val>
                                        </p:tav>
                                        <p:tav tm="100000">
                                          <p:val>
                                            <p:strVal val="#ppt_y"/>
                                          </p:val>
                                        </p:tav>
                                      </p:tavLst>
                                    </p:anim>
                                    <p:animEffect transition="in" filter="wipe(right)" prLst="gradientSize: 0.1">
                                      <p:cBhvr>
                                        <p:cTn id="181" dur="1000"/>
                                        <p:tgtEl>
                                          <p:spTgt spid="90128"/>
                                        </p:tgtEl>
                                      </p:cBhvr>
                                    </p:animEffect>
                                  </p:childTnLst>
                                </p:cTn>
                              </p:par>
                            </p:childTnLst>
                          </p:cTn>
                        </p:par>
                        <p:par>
                          <p:cTn id="182" fill="hold" nodeType="afterGroup">
                            <p:stCondLst>
                              <p:cond delay="1000"/>
                            </p:stCondLst>
                            <p:childTnLst>
                              <p:par>
                                <p:cTn id="183" presetID="9" presetClass="entr" presetSubtype="0" fill="hold" grpId="0" nodeType="afterEffect">
                                  <p:stCondLst>
                                    <p:cond delay="0"/>
                                  </p:stCondLst>
                                  <p:childTnLst>
                                    <p:set>
                                      <p:cBhvr>
                                        <p:cTn id="184" dur="1" fill="hold">
                                          <p:stCondLst>
                                            <p:cond delay="0"/>
                                          </p:stCondLst>
                                        </p:cTn>
                                        <p:tgtEl>
                                          <p:spTgt spid="90120"/>
                                        </p:tgtEl>
                                        <p:attrNameLst>
                                          <p:attrName>style.visibility</p:attrName>
                                        </p:attrNameLst>
                                      </p:cBhvr>
                                      <p:to>
                                        <p:strVal val="visible"/>
                                      </p:to>
                                    </p:set>
                                    <p:animEffect transition="in" filter="dissolve">
                                      <p:cBhvr>
                                        <p:cTn id="185" dur="500"/>
                                        <p:tgtEl>
                                          <p:spTgt spid="90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0" grpId="0" animBg="1"/>
      <p:bldP spid="90121" grpId="0"/>
      <p:bldP spid="90122" grpId="0"/>
      <p:bldP spid="90123" grpId="0" animBg="1"/>
      <p:bldP spid="90126" grpId="0"/>
      <p:bldP spid="90127" grpId="0" animBg="1"/>
      <p:bldP spid="90128" grpId="0"/>
      <p:bldP spid="90137" grpId="0" animBg="1"/>
      <p:bldP spid="90138" grpId="0" animBg="1"/>
      <p:bldP spid="90144" grpId="0" animBg="1"/>
      <p:bldP spid="901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t>Adding Liquids Together</a:t>
            </a:r>
          </a:p>
        </p:txBody>
      </p:sp>
      <p:sp>
        <p:nvSpPr>
          <p:cNvPr id="104452" name="Rectangle 4"/>
          <p:cNvSpPr>
            <a:spLocks noGrp="1" noChangeArrowheads="1"/>
          </p:cNvSpPr>
          <p:nvPr>
            <p:ph type="body" sz="half" idx="2"/>
          </p:nvPr>
        </p:nvSpPr>
        <p:spPr/>
        <p:txBody>
          <a:bodyPr/>
          <a:lstStyle/>
          <a:p>
            <a:r>
              <a:rPr lang="en-US" altLang="en-US" sz="2800" smtClean="0"/>
              <a:t>Miscible- will mix- water and alcohol</a:t>
            </a:r>
          </a:p>
          <a:p>
            <a:endParaRPr lang="en-US" altLang="en-US" sz="2800" smtClean="0"/>
          </a:p>
          <a:p>
            <a:r>
              <a:rPr lang="en-US" altLang="en-US" sz="2800" smtClean="0"/>
              <a:t>Immiscible- wont mix </a:t>
            </a:r>
          </a:p>
          <a:p>
            <a:pPr>
              <a:buFontTx/>
              <a:buNone/>
            </a:pPr>
            <a:r>
              <a:rPr lang="en-US" altLang="en-US" sz="2800" smtClean="0"/>
              <a:t>     water and oil</a:t>
            </a:r>
          </a:p>
        </p:txBody>
      </p:sp>
      <p:pic>
        <p:nvPicPr>
          <p:cNvPr id="31748" name="Picture 7" descr="55097581">
            <a:hlinkClick r:id="rId2"/>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285875" y="1981200"/>
            <a:ext cx="2608263" cy="4114800"/>
          </a:xfrm>
        </p:spPr>
      </p:pic>
    </p:spTree>
    <p:extLst>
      <p:ext uri="{BB962C8B-B14F-4D97-AF65-F5344CB8AC3E}">
        <p14:creationId xmlns:p14="http://schemas.microsoft.com/office/powerpoint/2010/main" val="3942054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4452">
                                            <p:txEl>
                                              <p:pRg st="0" end="0"/>
                                            </p:txEl>
                                          </p:spTgt>
                                        </p:tgtEl>
                                        <p:attrNameLst>
                                          <p:attrName>style.visibility</p:attrName>
                                        </p:attrNameLst>
                                      </p:cBhvr>
                                      <p:to>
                                        <p:strVal val="visible"/>
                                      </p:to>
                                    </p:set>
                                    <p:anim calcmode="lin" valueType="num">
                                      <p:cBhvr additive="base">
                                        <p:cTn id="7" dur="500" fill="hold"/>
                                        <p:tgtEl>
                                          <p:spTgt spid="1044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4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04452">
                                            <p:txEl>
                                              <p:pRg st="2" end="2"/>
                                            </p:txEl>
                                          </p:spTgt>
                                        </p:tgtEl>
                                        <p:attrNameLst>
                                          <p:attrName>style.visibility</p:attrName>
                                        </p:attrNameLst>
                                      </p:cBhvr>
                                      <p:to>
                                        <p:strVal val="visible"/>
                                      </p:to>
                                    </p:set>
                                    <p:anim calcmode="lin" valueType="num">
                                      <p:cBhvr additive="base">
                                        <p:cTn id="13" dur="500" fill="hold"/>
                                        <p:tgtEl>
                                          <p:spTgt spid="10445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4452">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04452">
                                            <p:txEl>
                                              <p:pRg st="3" end="3"/>
                                            </p:txEl>
                                          </p:spTgt>
                                        </p:tgtEl>
                                        <p:attrNameLst>
                                          <p:attrName>style.visibility</p:attrName>
                                        </p:attrNameLst>
                                      </p:cBhvr>
                                      <p:to>
                                        <p:strVal val="visible"/>
                                      </p:to>
                                    </p:set>
                                    <p:anim calcmode="lin" valueType="num">
                                      <p:cBhvr additive="base">
                                        <p:cTn id="17" dur="500" fill="hold"/>
                                        <p:tgtEl>
                                          <p:spTgt spid="104452">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445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457200"/>
            <a:ext cx="7772400" cy="685800"/>
          </a:xfrm>
        </p:spPr>
        <p:txBody>
          <a:bodyPr lIns="90488" tIns="44450" rIns="90488" bIns="44450"/>
          <a:lstStyle/>
          <a:p>
            <a:pPr>
              <a:defRPr/>
            </a:pPr>
            <a:r>
              <a:rPr lang="en-US" sz="4000" smtClean="0">
                <a:solidFill>
                  <a:schemeClr val="tx1"/>
                </a:solidFill>
                <a:effectLst>
                  <a:outerShdw blurRad="38100" dist="38100" dir="2700000" algn="tl">
                    <a:srgbClr val="FFFFFF"/>
                  </a:outerShdw>
                </a:effectLst>
              </a:rPr>
              <a:t>Chemical Bonds</a:t>
            </a:r>
          </a:p>
        </p:txBody>
      </p:sp>
      <p:sp>
        <p:nvSpPr>
          <p:cNvPr id="4099" name="Rectangle 3"/>
          <p:cNvSpPr>
            <a:spLocks noGrp="1" noChangeArrowheads="1"/>
          </p:cNvSpPr>
          <p:nvPr>
            <p:ph idx="1"/>
          </p:nvPr>
        </p:nvSpPr>
        <p:spPr bwMode="auto">
          <a:xfrm>
            <a:off x="685800" y="1143000"/>
            <a:ext cx="7772400" cy="1524000"/>
          </a:xfrm>
          <a:ln w="12700">
            <a:miter lim="800000"/>
            <a:headEnd/>
            <a:tailEnd/>
          </a:ln>
        </p:spPr>
        <p:txBody>
          <a:bodyPr vert="horz" wrap="square" lIns="90488" tIns="44450" rIns="90488" bIns="44450" numCol="1" anchor="t" anchorCtr="0" compatLnSpc="1">
            <a:prstTxWarp prst="textNoShape">
              <a:avLst/>
            </a:prstTxWarp>
          </a:bodyPr>
          <a:lstStyle/>
          <a:p>
            <a:pPr>
              <a:lnSpc>
                <a:spcPct val="90000"/>
              </a:lnSpc>
              <a:buClr>
                <a:srgbClr val="FFFF00"/>
              </a:buClr>
              <a:buFont typeface="Wingdings" pitchFamily="2" charset="2"/>
              <a:buChar char="q"/>
              <a:defRPr/>
            </a:pPr>
            <a:r>
              <a:rPr lang="en-US" sz="2800" b="0" smtClean="0">
                <a:solidFill>
                  <a:schemeClr val="tx2"/>
                </a:solidFill>
              </a:rPr>
              <a:t> </a:t>
            </a:r>
            <a:r>
              <a:rPr lang="en-US" sz="2800" smtClean="0">
                <a:solidFill>
                  <a:schemeClr val="tx2"/>
                </a:solidFill>
                <a:effectLst>
                  <a:outerShdw blurRad="38100" dist="38100" dir="2700000" algn="tl">
                    <a:srgbClr val="FFFFFF"/>
                  </a:outerShdw>
                </a:effectLst>
              </a:rPr>
              <a:t>Forces that hold groups of atoms  </a:t>
            </a:r>
          </a:p>
          <a:p>
            <a:pPr>
              <a:lnSpc>
                <a:spcPct val="90000"/>
              </a:lnSpc>
              <a:buFontTx/>
              <a:buNone/>
              <a:defRPr/>
            </a:pPr>
            <a:r>
              <a:rPr lang="en-US" sz="2800" smtClean="0">
                <a:solidFill>
                  <a:schemeClr val="tx2"/>
                </a:solidFill>
                <a:effectLst>
                  <a:outerShdw blurRad="38100" dist="38100" dir="2700000" algn="tl">
                    <a:srgbClr val="FFFFFF"/>
                  </a:outerShdw>
                </a:effectLst>
              </a:rPr>
              <a:t>   together and make them function </a:t>
            </a:r>
          </a:p>
          <a:p>
            <a:pPr>
              <a:lnSpc>
                <a:spcPct val="90000"/>
              </a:lnSpc>
              <a:buFontTx/>
              <a:buNone/>
              <a:defRPr/>
            </a:pPr>
            <a:r>
              <a:rPr lang="en-US" sz="2800" smtClean="0">
                <a:solidFill>
                  <a:schemeClr val="tx2"/>
                </a:solidFill>
                <a:effectLst>
                  <a:outerShdw blurRad="38100" dist="38100" dir="2700000" algn="tl">
                    <a:srgbClr val="FFFFFF"/>
                  </a:outerShdw>
                </a:effectLst>
              </a:rPr>
              <a:t>   as a unit. 3 Major Types:</a:t>
            </a:r>
          </a:p>
        </p:txBody>
      </p:sp>
      <p:sp>
        <p:nvSpPr>
          <p:cNvPr id="4102" name="Text Box 6"/>
          <p:cNvSpPr txBox="1">
            <a:spLocks noChangeArrowheads="1"/>
          </p:cNvSpPr>
          <p:nvPr/>
        </p:nvSpPr>
        <p:spPr bwMode="auto">
          <a:xfrm>
            <a:off x="304800" y="2743200"/>
            <a:ext cx="8382000" cy="3790950"/>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fontAlgn="base">
              <a:spcBef>
                <a:spcPct val="0"/>
              </a:spcBef>
              <a:spcAft>
                <a:spcPct val="0"/>
              </a:spcAft>
              <a:defRPr>
                <a:solidFill>
                  <a:schemeClr val="tx1"/>
                </a:solidFill>
                <a:latin typeface="Comic Sans MS" pitchFamily="66" charset="0"/>
              </a:defRPr>
            </a:lvl6pPr>
            <a:lvl7pPr marL="2971800" indent="-228600" fontAlgn="base">
              <a:spcBef>
                <a:spcPct val="0"/>
              </a:spcBef>
              <a:spcAft>
                <a:spcPct val="0"/>
              </a:spcAft>
              <a:defRPr>
                <a:solidFill>
                  <a:schemeClr val="tx1"/>
                </a:solidFill>
                <a:latin typeface="Comic Sans MS" pitchFamily="66" charset="0"/>
              </a:defRPr>
            </a:lvl7pPr>
            <a:lvl8pPr marL="3429000" indent="-228600" fontAlgn="base">
              <a:spcBef>
                <a:spcPct val="0"/>
              </a:spcBef>
              <a:spcAft>
                <a:spcPct val="0"/>
              </a:spcAft>
              <a:defRPr>
                <a:solidFill>
                  <a:schemeClr val="tx1"/>
                </a:solidFill>
                <a:latin typeface="Comic Sans MS" pitchFamily="66" charset="0"/>
              </a:defRPr>
            </a:lvl8pPr>
            <a:lvl9pPr marL="3886200" indent="-228600" fontAlgn="base">
              <a:spcBef>
                <a:spcPct val="0"/>
              </a:spcBef>
              <a:spcAft>
                <a:spcPct val="0"/>
              </a:spcAft>
              <a:defRPr>
                <a:solidFill>
                  <a:schemeClr val="tx1"/>
                </a:solidFill>
                <a:latin typeface="Comic Sans MS" pitchFamily="66" charset="0"/>
              </a:defRPr>
            </a:lvl9pPr>
          </a:lstStyle>
          <a:p>
            <a:pPr>
              <a:buClr>
                <a:srgbClr val="FFFF00"/>
              </a:buClr>
              <a:buFont typeface="Wingdings" pitchFamily="2" charset="2"/>
              <a:buChar char="v"/>
              <a:defRPr/>
            </a:pPr>
            <a:r>
              <a:rPr lang="en-US" sz="3200" smtClean="0">
                <a:solidFill>
                  <a:srgbClr val="FFFFFF"/>
                </a:solidFill>
              </a:rPr>
              <a:t> </a:t>
            </a:r>
            <a:r>
              <a:rPr lang="en-US" sz="3200" smtClean="0">
                <a:solidFill>
                  <a:srgbClr val="675E47"/>
                </a:solidFill>
                <a:effectLst>
                  <a:outerShdw blurRad="38100" dist="38100" dir="2700000" algn="tl">
                    <a:srgbClr val="FFFFFF"/>
                  </a:outerShdw>
                </a:effectLst>
              </a:rPr>
              <a:t>Ionic bonds – transfer of electrons from metallic element to nonmetallic element</a:t>
            </a:r>
          </a:p>
          <a:p>
            <a:pPr>
              <a:buClr>
                <a:srgbClr val="FFFF00"/>
              </a:buClr>
              <a:buFont typeface="Wingdings" pitchFamily="2" charset="2"/>
              <a:buChar char="v"/>
              <a:defRPr/>
            </a:pPr>
            <a:endParaRPr lang="en-US" sz="1000" smtClean="0">
              <a:solidFill>
                <a:srgbClr val="675E47"/>
              </a:solidFill>
              <a:effectLst>
                <a:outerShdw blurRad="38100" dist="38100" dir="2700000" algn="tl">
                  <a:srgbClr val="FFFFFF"/>
                </a:outerShdw>
              </a:effectLst>
            </a:endParaRPr>
          </a:p>
          <a:p>
            <a:pPr>
              <a:buClr>
                <a:srgbClr val="FFFF00"/>
              </a:buClr>
              <a:buFont typeface="Wingdings" pitchFamily="2" charset="2"/>
              <a:buChar char="v"/>
              <a:defRPr/>
            </a:pPr>
            <a:r>
              <a:rPr lang="en-US" sz="3200" smtClean="0">
                <a:solidFill>
                  <a:srgbClr val="675E47"/>
                </a:solidFill>
                <a:effectLst>
                  <a:outerShdw blurRad="38100" dist="38100" dir="2700000" algn="tl">
                    <a:srgbClr val="FFFFFF"/>
                  </a:outerShdw>
                </a:effectLst>
              </a:rPr>
              <a:t> Covalent bonds – sharing of electron pair between two atoms</a:t>
            </a:r>
          </a:p>
          <a:p>
            <a:pPr>
              <a:buClr>
                <a:srgbClr val="FFFF00"/>
              </a:buClr>
              <a:buFont typeface="Wingdings" pitchFamily="2" charset="2"/>
              <a:buNone/>
              <a:defRPr/>
            </a:pPr>
            <a:endParaRPr lang="en-US" sz="800" smtClean="0">
              <a:solidFill>
                <a:srgbClr val="675E47"/>
              </a:solidFill>
              <a:effectLst>
                <a:outerShdw blurRad="38100" dist="38100" dir="2700000" algn="tl">
                  <a:srgbClr val="FFFFFF"/>
                </a:outerShdw>
              </a:effectLst>
            </a:endParaRPr>
          </a:p>
          <a:p>
            <a:pPr>
              <a:buClr>
                <a:srgbClr val="FFFF00"/>
              </a:buClr>
              <a:buFont typeface="Wingdings" pitchFamily="2" charset="2"/>
              <a:buChar char="v"/>
              <a:defRPr/>
            </a:pPr>
            <a:r>
              <a:rPr lang="en-US" sz="3200" smtClean="0">
                <a:solidFill>
                  <a:srgbClr val="675E47"/>
                </a:solidFill>
                <a:effectLst>
                  <a:outerShdw blurRad="38100" dist="38100" dir="2700000" algn="tl">
                    <a:srgbClr val="FFFFFF"/>
                  </a:outerShdw>
                </a:effectLst>
              </a:rPr>
              <a:t>Metallic- de-localized electrons shared among metals</a:t>
            </a:r>
          </a:p>
        </p:txBody>
      </p:sp>
    </p:spTree>
    <p:extLst>
      <p:ext uri="{BB962C8B-B14F-4D97-AF65-F5344CB8AC3E}">
        <p14:creationId xmlns:p14="http://schemas.microsoft.com/office/powerpoint/2010/main" val="22001961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02">
                                            <p:txEl>
                                              <p:pRg st="0" end="0"/>
                                            </p:txEl>
                                          </p:spTgt>
                                        </p:tgtEl>
                                        <p:attrNameLst>
                                          <p:attrName>style.visibility</p:attrName>
                                        </p:attrNameLst>
                                      </p:cBhvr>
                                      <p:to>
                                        <p:strVal val="visible"/>
                                      </p:to>
                                    </p:set>
                                    <p:animEffect transition="in" filter="wipe(left)">
                                      <p:cBhvr>
                                        <p:cTn id="7" dur="500"/>
                                        <p:tgtEl>
                                          <p:spTgt spid="41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02">
                                            <p:txEl>
                                              <p:pRg st="2" end="2"/>
                                            </p:txEl>
                                          </p:spTgt>
                                        </p:tgtEl>
                                        <p:attrNameLst>
                                          <p:attrName>style.visibility</p:attrName>
                                        </p:attrNameLst>
                                      </p:cBhvr>
                                      <p:to>
                                        <p:strVal val="visible"/>
                                      </p:to>
                                    </p:set>
                                    <p:animEffect transition="in" filter="wipe(left)">
                                      <p:cBhvr>
                                        <p:cTn id="12" dur="500"/>
                                        <p:tgtEl>
                                          <p:spTgt spid="410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02">
                                            <p:txEl>
                                              <p:pRg st="4" end="4"/>
                                            </p:txEl>
                                          </p:spTgt>
                                        </p:tgtEl>
                                        <p:attrNameLst>
                                          <p:attrName>style.visibility</p:attrName>
                                        </p:attrNameLst>
                                      </p:cBhvr>
                                      <p:to>
                                        <p:strVal val="visible"/>
                                      </p:to>
                                    </p:set>
                                    <p:animEffect transition="in" filter="wipe(left)">
                                      <p:cBhvr>
                                        <p:cTn id="17" dur="500"/>
                                        <p:tgtEl>
                                          <p:spTgt spid="41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609600" y="0"/>
            <a:ext cx="8229600" cy="1143000"/>
          </a:xfrm>
        </p:spPr>
        <p:txBody>
          <a:bodyPr/>
          <a:lstStyle/>
          <a:p>
            <a:pPr>
              <a:defRPr/>
            </a:pPr>
            <a:r>
              <a:rPr lang="en-US" sz="3600" u="sng" smtClean="0">
                <a:solidFill>
                  <a:schemeClr val="tx2"/>
                </a:solidFill>
                <a:effectLst>
                  <a:outerShdw blurRad="38100" dist="38100" dir="2700000" algn="tl">
                    <a:srgbClr val="FFFFFF"/>
                  </a:outerShdw>
                </a:effectLst>
              </a:rPr>
              <a:t>Ionic Bonding:</a:t>
            </a:r>
            <a:r>
              <a:rPr lang="en-US" sz="3600" smtClean="0">
                <a:solidFill>
                  <a:schemeClr val="tx2"/>
                </a:solidFill>
                <a:effectLst>
                  <a:outerShdw blurRad="38100" dist="38100" dir="2700000" algn="tl">
                    <a:srgbClr val="FFFFFF"/>
                  </a:outerShdw>
                </a:effectLst>
              </a:rPr>
              <a:t/>
            </a:r>
            <a:br>
              <a:rPr lang="en-US" sz="3600" smtClean="0">
                <a:solidFill>
                  <a:schemeClr val="tx2"/>
                </a:solidFill>
                <a:effectLst>
                  <a:outerShdw blurRad="38100" dist="38100" dir="2700000" algn="tl">
                    <a:srgbClr val="FFFFFF"/>
                  </a:outerShdw>
                </a:effectLst>
              </a:rPr>
            </a:br>
            <a:r>
              <a:rPr lang="en-US" sz="3600" u="sng" smtClean="0">
                <a:solidFill>
                  <a:schemeClr val="tx2"/>
                </a:solidFill>
                <a:effectLst>
                  <a:outerShdw blurRad="38100" dist="38100" dir="2700000" algn="tl">
                    <a:srgbClr val="FFFFFF"/>
                  </a:outerShdw>
                </a:effectLst>
              </a:rPr>
              <a:t>The Formation of Sodium Chloride</a:t>
            </a:r>
          </a:p>
        </p:txBody>
      </p:sp>
      <p:sp>
        <p:nvSpPr>
          <p:cNvPr id="147461" name="Rectangle 5"/>
          <p:cNvSpPr>
            <a:spLocks noChangeArrowheads="1"/>
          </p:cNvSpPr>
          <p:nvPr/>
        </p:nvSpPr>
        <p:spPr bwMode="auto">
          <a:xfrm>
            <a:off x="1219200" y="4008438"/>
            <a:ext cx="655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3600" b="0">
                <a:solidFill>
                  <a:srgbClr val="333300"/>
                </a:solidFill>
                <a:ea typeface="Times New Roman" pitchFamily="18" charset="0"/>
                <a:cs typeface="Arial" pitchFamily="34" charset="0"/>
              </a:rPr>
              <a:t> Anion</a:t>
            </a:r>
            <a:r>
              <a:rPr lang="en-US" altLang="en-US" sz="3600" b="0">
                <a:solidFill>
                  <a:srgbClr val="333300"/>
                </a:solidFill>
                <a:ea typeface="Times New Roman" pitchFamily="18" charset="0"/>
                <a:cs typeface="Arial" pitchFamily="34" charset="0"/>
                <a:sym typeface="Wingdings" pitchFamily="2" charset="2"/>
              </a:rPr>
              <a:t></a:t>
            </a:r>
            <a:r>
              <a:rPr lang="en-US" altLang="en-US" sz="3600" b="0">
                <a:solidFill>
                  <a:srgbClr val="0033CC"/>
                </a:solidFill>
                <a:ea typeface="Times New Roman" pitchFamily="18" charset="0"/>
                <a:cs typeface="Arial" pitchFamily="34" charset="0"/>
              </a:rPr>
              <a:t>Cl</a:t>
            </a:r>
            <a:r>
              <a:rPr lang="en-US" altLang="en-US" sz="3600" b="0" baseline="30000">
                <a:solidFill>
                  <a:srgbClr val="0033CC"/>
                </a:solidFill>
                <a:ea typeface="Times New Roman" pitchFamily="18" charset="0"/>
                <a:cs typeface="Arial" pitchFamily="34" charset="0"/>
              </a:rPr>
              <a:t>-</a:t>
            </a:r>
            <a:r>
              <a:rPr lang="en-US" altLang="en-US" sz="3600" b="0">
                <a:solidFill>
                  <a:srgbClr val="99FFCC"/>
                </a:solidFill>
                <a:ea typeface="Times New Roman" pitchFamily="18" charset="0"/>
                <a:cs typeface="Arial" pitchFamily="34" charset="0"/>
              </a:rPr>
              <a:t> </a:t>
            </a:r>
            <a:r>
              <a:rPr lang="en-US" altLang="en-US" sz="3600" b="0">
                <a:solidFill>
                  <a:srgbClr val="675E47"/>
                </a:solidFill>
                <a:ea typeface="Times New Roman" pitchFamily="18" charset="0"/>
                <a:cs typeface="Arial" pitchFamily="34" charset="0"/>
              </a:rPr>
              <a:t>1s</a:t>
            </a:r>
            <a:r>
              <a:rPr lang="en-US" altLang="en-US" sz="2400" b="0" baseline="30000">
                <a:solidFill>
                  <a:srgbClr val="675E47"/>
                </a:solidFill>
                <a:ea typeface="Times New Roman" pitchFamily="18" charset="0"/>
                <a:cs typeface="Arial" pitchFamily="34" charset="0"/>
              </a:rPr>
              <a:t>2</a:t>
            </a:r>
            <a:r>
              <a:rPr lang="en-US" altLang="en-US" sz="3600" b="0">
                <a:solidFill>
                  <a:srgbClr val="675E47"/>
                </a:solidFill>
                <a:ea typeface="Times New Roman" pitchFamily="18" charset="0"/>
                <a:cs typeface="Arial" pitchFamily="34" charset="0"/>
              </a:rPr>
              <a:t>2s</a:t>
            </a:r>
            <a:r>
              <a:rPr lang="en-US" altLang="en-US" sz="2400" b="0" baseline="30000">
                <a:solidFill>
                  <a:srgbClr val="675E47"/>
                </a:solidFill>
                <a:ea typeface="Times New Roman" pitchFamily="18" charset="0"/>
                <a:cs typeface="Arial" pitchFamily="34" charset="0"/>
              </a:rPr>
              <a:t>2</a:t>
            </a:r>
            <a:r>
              <a:rPr lang="en-US" altLang="en-US" sz="3600" b="0">
                <a:solidFill>
                  <a:srgbClr val="675E47"/>
                </a:solidFill>
                <a:ea typeface="Times New Roman" pitchFamily="18" charset="0"/>
                <a:cs typeface="Arial" pitchFamily="34" charset="0"/>
              </a:rPr>
              <a:t>2p</a:t>
            </a:r>
            <a:r>
              <a:rPr lang="en-US" altLang="en-US" sz="2400" b="0" baseline="30000">
                <a:solidFill>
                  <a:srgbClr val="675E47"/>
                </a:solidFill>
                <a:ea typeface="Times New Roman" pitchFamily="18" charset="0"/>
                <a:cs typeface="Arial" pitchFamily="34" charset="0"/>
              </a:rPr>
              <a:t>6</a:t>
            </a:r>
            <a:r>
              <a:rPr lang="en-US" altLang="en-US" sz="3600">
                <a:solidFill>
                  <a:srgbClr val="675E47"/>
                </a:solidFill>
                <a:ea typeface="Times New Roman" pitchFamily="18" charset="0"/>
                <a:cs typeface="Arial" pitchFamily="34" charset="0"/>
              </a:rPr>
              <a:t>3s</a:t>
            </a:r>
            <a:r>
              <a:rPr lang="en-US" altLang="en-US" sz="2400" baseline="30000">
                <a:solidFill>
                  <a:srgbClr val="675E47"/>
                </a:solidFill>
                <a:ea typeface="Times New Roman" pitchFamily="18" charset="0"/>
                <a:cs typeface="Arial" pitchFamily="34" charset="0"/>
              </a:rPr>
              <a:t>2</a:t>
            </a:r>
            <a:r>
              <a:rPr lang="en-US" altLang="en-US" sz="3600">
                <a:solidFill>
                  <a:srgbClr val="675E47"/>
                </a:solidFill>
                <a:ea typeface="Times New Roman" pitchFamily="18" charset="0"/>
                <a:cs typeface="Arial" pitchFamily="34" charset="0"/>
              </a:rPr>
              <a:t>3p</a:t>
            </a:r>
            <a:r>
              <a:rPr lang="en-US" altLang="en-US" sz="2400" baseline="30000">
                <a:solidFill>
                  <a:srgbClr val="675E47"/>
                </a:solidFill>
                <a:ea typeface="Times New Roman" pitchFamily="18" charset="0"/>
                <a:cs typeface="Arial" pitchFamily="34" charset="0"/>
              </a:rPr>
              <a:t>6</a:t>
            </a:r>
            <a:endParaRPr lang="en-US" altLang="en-US" sz="3600" b="0">
              <a:solidFill>
                <a:srgbClr val="675E47"/>
              </a:solidFill>
              <a:ea typeface="Times New Roman" pitchFamily="18" charset="0"/>
              <a:cs typeface="Arial" pitchFamily="34" charset="0"/>
            </a:endParaRPr>
          </a:p>
        </p:txBody>
      </p:sp>
      <p:sp>
        <p:nvSpPr>
          <p:cNvPr id="147462" name="Text Box 6"/>
          <p:cNvSpPr txBox="1">
            <a:spLocks noChangeArrowheads="1"/>
          </p:cNvSpPr>
          <p:nvPr/>
        </p:nvSpPr>
        <p:spPr bwMode="auto">
          <a:xfrm>
            <a:off x="838200" y="3048000"/>
            <a:ext cx="6264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3600">
                <a:solidFill>
                  <a:srgbClr val="FFFFFF"/>
                </a:solidFill>
              </a:rPr>
              <a:t>  </a:t>
            </a:r>
            <a:r>
              <a:rPr lang="en-US" altLang="en-US" sz="3600">
                <a:solidFill>
                  <a:srgbClr val="675E47"/>
                </a:solidFill>
              </a:rPr>
              <a:t>Cation</a:t>
            </a:r>
            <a:r>
              <a:rPr lang="en-US" altLang="en-US" sz="3600">
                <a:solidFill>
                  <a:srgbClr val="675E47"/>
                </a:solidFill>
                <a:sym typeface="Wingdings" pitchFamily="2" charset="2"/>
              </a:rPr>
              <a:t> </a:t>
            </a:r>
            <a:r>
              <a:rPr lang="en-US" altLang="en-US" sz="3600" b="0">
                <a:solidFill>
                  <a:srgbClr val="0033CC"/>
                </a:solidFill>
              </a:rPr>
              <a:t>Na</a:t>
            </a:r>
            <a:r>
              <a:rPr lang="en-US" altLang="en-US" sz="3600" b="0" baseline="30000">
                <a:solidFill>
                  <a:srgbClr val="0033CC"/>
                </a:solidFill>
              </a:rPr>
              <a:t>+</a:t>
            </a:r>
            <a:r>
              <a:rPr lang="en-US" altLang="en-US" sz="3600" b="0">
                <a:solidFill>
                  <a:srgbClr val="FFFFFF"/>
                </a:solidFill>
              </a:rPr>
              <a:t>    </a:t>
            </a:r>
            <a:r>
              <a:rPr lang="en-US" altLang="en-US" sz="3600" b="0">
                <a:solidFill>
                  <a:srgbClr val="675E47"/>
                </a:solidFill>
              </a:rPr>
              <a:t>1s</a:t>
            </a:r>
            <a:r>
              <a:rPr lang="en-US" altLang="en-US" sz="2400" b="0" baseline="30000">
                <a:solidFill>
                  <a:srgbClr val="675E47"/>
                </a:solidFill>
              </a:rPr>
              <a:t>2</a:t>
            </a:r>
            <a:r>
              <a:rPr lang="en-US" altLang="en-US" sz="3600" b="0">
                <a:solidFill>
                  <a:srgbClr val="675E47"/>
                </a:solidFill>
              </a:rPr>
              <a:t>2s</a:t>
            </a:r>
            <a:r>
              <a:rPr lang="en-US" altLang="en-US" sz="2400" b="0" baseline="30000">
                <a:solidFill>
                  <a:srgbClr val="675E47"/>
                </a:solidFill>
              </a:rPr>
              <a:t>2</a:t>
            </a:r>
            <a:r>
              <a:rPr lang="en-US" altLang="en-US" sz="3600" b="0">
                <a:solidFill>
                  <a:srgbClr val="675E47"/>
                </a:solidFill>
              </a:rPr>
              <a:t>2p</a:t>
            </a:r>
            <a:r>
              <a:rPr lang="en-US" altLang="en-US" sz="2400" b="0" baseline="30000">
                <a:solidFill>
                  <a:srgbClr val="675E47"/>
                </a:solidFill>
              </a:rPr>
              <a:t>6   </a:t>
            </a:r>
            <a:endParaRPr lang="en-US" altLang="en-US" sz="3600">
              <a:solidFill>
                <a:srgbClr val="675E47"/>
              </a:solidFill>
            </a:endParaRPr>
          </a:p>
        </p:txBody>
      </p:sp>
      <p:sp>
        <p:nvSpPr>
          <p:cNvPr id="8197" name="Rectangle 9"/>
          <p:cNvSpPr>
            <a:spLocks noChangeArrowheads="1"/>
          </p:cNvSpPr>
          <p:nvPr/>
        </p:nvSpPr>
        <p:spPr bwMode="auto">
          <a:xfrm>
            <a:off x="914400" y="1600200"/>
            <a:ext cx="7620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3600" b="0">
                <a:solidFill>
                  <a:srgbClr val="675E47"/>
                </a:solidFill>
              </a:rPr>
              <a:t>This transfer forms </a:t>
            </a:r>
            <a:r>
              <a:rPr lang="en-US" altLang="en-US" sz="3600">
                <a:solidFill>
                  <a:srgbClr val="675E47"/>
                </a:solidFill>
              </a:rPr>
              <a:t>ions, each with an </a:t>
            </a:r>
            <a:r>
              <a:rPr lang="en-US" altLang="en-US" sz="3600" u="sng">
                <a:solidFill>
                  <a:srgbClr val="675E47"/>
                </a:solidFill>
              </a:rPr>
              <a:t>octet</a:t>
            </a:r>
            <a:r>
              <a:rPr lang="en-US" altLang="en-US" sz="3600">
                <a:solidFill>
                  <a:srgbClr val="675E47"/>
                </a:solidFill>
              </a:rPr>
              <a:t>:</a:t>
            </a:r>
            <a:endParaRPr lang="en-US" altLang="en-US" sz="3600" b="0">
              <a:solidFill>
                <a:srgbClr val="675E47"/>
              </a:solidFill>
            </a:endParaRPr>
          </a:p>
        </p:txBody>
      </p:sp>
      <p:sp>
        <p:nvSpPr>
          <p:cNvPr id="147466" name="Rectangle 10"/>
          <p:cNvSpPr>
            <a:spLocks noChangeArrowheads="1"/>
          </p:cNvSpPr>
          <p:nvPr/>
        </p:nvSpPr>
        <p:spPr bwMode="auto">
          <a:xfrm>
            <a:off x="5105400" y="2971800"/>
            <a:ext cx="1447800" cy="6096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endParaRPr lang="en-US" altLang="en-US" b="0">
              <a:solidFill>
                <a:srgbClr val="2F2B20"/>
              </a:solidFill>
            </a:endParaRPr>
          </a:p>
        </p:txBody>
      </p:sp>
      <p:sp>
        <p:nvSpPr>
          <p:cNvPr id="147467" name="Rectangle 11"/>
          <p:cNvSpPr>
            <a:spLocks noChangeArrowheads="1"/>
          </p:cNvSpPr>
          <p:nvPr/>
        </p:nvSpPr>
        <p:spPr bwMode="auto">
          <a:xfrm>
            <a:off x="5562600" y="4038600"/>
            <a:ext cx="1447800" cy="6096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endParaRPr lang="en-US" altLang="en-US" b="0">
              <a:solidFill>
                <a:srgbClr val="2F2B20"/>
              </a:solidFill>
            </a:endParaRPr>
          </a:p>
        </p:txBody>
      </p:sp>
    </p:spTree>
    <p:extLst>
      <p:ext uri="{BB962C8B-B14F-4D97-AF65-F5344CB8AC3E}">
        <p14:creationId xmlns:p14="http://schemas.microsoft.com/office/powerpoint/2010/main" val="2914262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7462"/>
                                        </p:tgtEl>
                                        <p:attrNameLst>
                                          <p:attrName>style.visibility</p:attrName>
                                        </p:attrNameLst>
                                      </p:cBhvr>
                                      <p:to>
                                        <p:strVal val="visible"/>
                                      </p:to>
                                    </p:set>
                                    <p:animEffect transition="in" filter="blinds(horizontal)">
                                      <p:cBhvr>
                                        <p:cTn id="7" dur="500"/>
                                        <p:tgtEl>
                                          <p:spTgt spid="1474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7466"/>
                                        </p:tgtEl>
                                        <p:attrNameLst>
                                          <p:attrName>style.visibility</p:attrName>
                                        </p:attrNameLst>
                                      </p:cBhvr>
                                      <p:to>
                                        <p:strVal val="visible"/>
                                      </p:to>
                                    </p:set>
                                    <p:animEffect transition="in" filter="blinds(horizontal)">
                                      <p:cBhvr>
                                        <p:cTn id="12" dur="500"/>
                                        <p:tgtEl>
                                          <p:spTgt spid="1474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7461"/>
                                        </p:tgtEl>
                                        <p:attrNameLst>
                                          <p:attrName>style.visibility</p:attrName>
                                        </p:attrNameLst>
                                      </p:cBhvr>
                                      <p:to>
                                        <p:strVal val="visible"/>
                                      </p:to>
                                    </p:set>
                                    <p:animEffect transition="in" filter="blinds(horizontal)">
                                      <p:cBhvr>
                                        <p:cTn id="17" dur="500"/>
                                        <p:tgtEl>
                                          <p:spTgt spid="1474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7467"/>
                                        </p:tgtEl>
                                        <p:attrNameLst>
                                          <p:attrName>style.visibility</p:attrName>
                                        </p:attrNameLst>
                                      </p:cBhvr>
                                      <p:to>
                                        <p:strVal val="visible"/>
                                      </p:to>
                                    </p:set>
                                    <p:animEffect transition="in" filter="blinds(horizontal)">
                                      <p:cBhvr>
                                        <p:cTn id="22" dur="500"/>
                                        <p:tgtEl>
                                          <p:spTgt spid="147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1" grpId="0"/>
      <p:bldP spid="147462" grpId="0"/>
      <p:bldP spid="147466" grpId="0" animBg="1"/>
      <p:bldP spid="147467"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solidFill>
                  <a:schemeClr val="tx2"/>
                </a:solidFill>
              </a:rPr>
              <a:t>When ionic bonds occur, metals are oxidized and non-metals are reduced</a:t>
            </a:r>
            <a:endParaRPr lang="en-US" altLang="en-US" smtClean="0"/>
          </a:p>
        </p:txBody>
      </p:sp>
      <p:sp>
        <p:nvSpPr>
          <p:cNvPr id="66563" name="Rectangle 3"/>
          <p:cNvSpPr>
            <a:spLocks noGrp="1" noChangeArrowheads="1"/>
          </p:cNvSpPr>
          <p:nvPr>
            <p:ph sz="half" idx="1"/>
          </p:nvPr>
        </p:nvSpPr>
        <p:spPr bwMode="auto">
          <a:xfrm>
            <a:off x="685800" y="2895600"/>
            <a:ext cx="3810000" cy="3200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US" altLang="en-US" smtClean="0">
                <a:solidFill>
                  <a:srgbClr val="FF0000"/>
                </a:solidFill>
              </a:rPr>
              <a:t>Oxidation- Loss of electron(s)</a:t>
            </a:r>
          </a:p>
          <a:p>
            <a:pPr algn="ctr">
              <a:buFontTx/>
              <a:buNone/>
            </a:pPr>
            <a:r>
              <a:rPr lang="en-US" altLang="en-US" smtClean="0">
                <a:solidFill>
                  <a:srgbClr val="FF0000"/>
                </a:solidFill>
              </a:rPr>
              <a:t> </a:t>
            </a:r>
            <a:r>
              <a:rPr lang="en-US" altLang="en-US" sz="1400" smtClean="0">
                <a:solidFill>
                  <a:srgbClr val="FF0000"/>
                </a:solidFill>
              </a:rPr>
              <a:t>(metallic element)</a:t>
            </a:r>
          </a:p>
          <a:p>
            <a:endParaRPr lang="en-US" altLang="en-US" sz="1400" smtClean="0">
              <a:solidFill>
                <a:srgbClr val="FF0000"/>
              </a:solidFill>
            </a:endParaRPr>
          </a:p>
          <a:p>
            <a:r>
              <a:rPr lang="en-US" altLang="en-US" smtClean="0">
                <a:solidFill>
                  <a:srgbClr val="FF0000"/>
                </a:solidFill>
              </a:rPr>
              <a:t>Na </a:t>
            </a:r>
            <a:r>
              <a:rPr lang="en-US" altLang="en-US" smtClean="0">
                <a:solidFill>
                  <a:srgbClr val="FF0000"/>
                </a:solidFill>
                <a:sym typeface="Wingdings" pitchFamily="2" charset="2"/>
              </a:rPr>
              <a:t> Na</a:t>
            </a:r>
            <a:r>
              <a:rPr lang="en-US" altLang="en-US" baseline="30000" smtClean="0">
                <a:solidFill>
                  <a:srgbClr val="FF0000"/>
                </a:solidFill>
                <a:sym typeface="Wingdings" pitchFamily="2" charset="2"/>
              </a:rPr>
              <a:t>+  </a:t>
            </a:r>
            <a:r>
              <a:rPr lang="en-US" altLang="en-US" smtClean="0">
                <a:solidFill>
                  <a:srgbClr val="FF0000"/>
                </a:solidFill>
                <a:sym typeface="Wingdings" pitchFamily="2" charset="2"/>
              </a:rPr>
              <a:t>+ 1 e</a:t>
            </a:r>
            <a:r>
              <a:rPr lang="en-US" altLang="en-US" baseline="30000" smtClean="0">
                <a:solidFill>
                  <a:srgbClr val="FF0000"/>
                </a:solidFill>
                <a:sym typeface="Wingdings" pitchFamily="2" charset="2"/>
              </a:rPr>
              <a:t>-</a:t>
            </a:r>
            <a:endParaRPr lang="en-US" altLang="en-US" smtClean="0">
              <a:solidFill>
                <a:srgbClr val="FF0000"/>
              </a:solidFill>
            </a:endParaRPr>
          </a:p>
        </p:txBody>
      </p:sp>
      <p:sp>
        <p:nvSpPr>
          <p:cNvPr id="66564" name="Rectangle 4"/>
          <p:cNvSpPr>
            <a:spLocks noGrp="1" noChangeArrowheads="1"/>
          </p:cNvSpPr>
          <p:nvPr>
            <p:ph sz="half" idx="2"/>
          </p:nvPr>
        </p:nvSpPr>
        <p:spPr bwMode="auto">
          <a:xfrm>
            <a:off x="4648200" y="3048000"/>
            <a:ext cx="3810000" cy="3048000"/>
          </a:xfrm>
          <a:noFill/>
          <a:ln>
            <a:solidFill>
              <a:srgbClr val="003300"/>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mtClean="0">
                <a:solidFill>
                  <a:srgbClr val="333300"/>
                </a:solidFill>
              </a:rPr>
              <a:t>Reduction- Gain of electron(s)</a:t>
            </a:r>
          </a:p>
          <a:p>
            <a:pPr algn="ctr">
              <a:buFontTx/>
              <a:buNone/>
            </a:pPr>
            <a:r>
              <a:rPr lang="en-US" altLang="en-US" sz="1400" smtClean="0">
                <a:solidFill>
                  <a:srgbClr val="333300"/>
                </a:solidFill>
              </a:rPr>
              <a:t>(non-metallic element)</a:t>
            </a:r>
          </a:p>
          <a:p>
            <a:endParaRPr lang="en-US" altLang="en-US" sz="1400" smtClean="0">
              <a:solidFill>
                <a:srgbClr val="333300"/>
              </a:solidFill>
            </a:endParaRPr>
          </a:p>
          <a:p>
            <a:r>
              <a:rPr lang="en-US" altLang="en-US" smtClean="0">
                <a:solidFill>
                  <a:srgbClr val="333300"/>
                </a:solidFill>
              </a:rPr>
              <a:t>Cl + 1 e- </a:t>
            </a:r>
            <a:r>
              <a:rPr lang="en-US" altLang="en-US" smtClean="0">
                <a:solidFill>
                  <a:srgbClr val="333300"/>
                </a:solidFill>
                <a:sym typeface="Wingdings" pitchFamily="2" charset="2"/>
              </a:rPr>
              <a:t> Cl</a:t>
            </a:r>
            <a:r>
              <a:rPr lang="en-US" altLang="en-US" baseline="30000" smtClean="0">
                <a:solidFill>
                  <a:srgbClr val="333300"/>
                </a:solidFill>
                <a:sym typeface="Wingdings" pitchFamily="2" charset="2"/>
              </a:rPr>
              <a:t>-1</a:t>
            </a:r>
            <a:endParaRPr lang="en-US" altLang="en-US" smtClean="0">
              <a:solidFill>
                <a:srgbClr val="333300"/>
              </a:solidFill>
            </a:endParaRPr>
          </a:p>
        </p:txBody>
      </p:sp>
    </p:spTree>
    <p:extLst>
      <p:ext uri="{BB962C8B-B14F-4D97-AF65-F5344CB8AC3E}">
        <p14:creationId xmlns:p14="http://schemas.microsoft.com/office/powerpoint/2010/main" val="851444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5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65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656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6564">
                                            <p:bg/>
                                          </p:spTgt>
                                        </p:tgtEl>
                                        <p:attrNameLst>
                                          <p:attrName>style.visibility</p:attrName>
                                        </p:attrNameLst>
                                      </p:cBhvr>
                                      <p:to>
                                        <p:strVal val="visible"/>
                                      </p:to>
                                    </p:set>
                                    <p:anim calcmode="lin" valueType="num">
                                      <p:cBhvr additive="base">
                                        <p:cTn id="19" dur="500" fill="hold"/>
                                        <p:tgtEl>
                                          <p:spTgt spid="66564">
                                            <p:bg/>
                                          </p:spTgt>
                                        </p:tgtEl>
                                        <p:attrNameLst>
                                          <p:attrName>ppt_x</p:attrName>
                                        </p:attrNameLst>
                                      </p:cBhvr>
                                      <p:tavLst>
                                        <p:tav tm="0">
                                          <p:val>
                                            <p:strVal val="0-#ppt_w/2"/>
                                          </p:val>
                                        </p:tav>
                                        <p:tav tm="100000">
                                          <p:val>
                                            <p:strVal val="#ppt_x"/>
                                          </p:val>
                                        </p:tav>
                                      </p:tavLst>
                                    </p:anim>
                                    <p:anim calcmode="lin" valueType="num">
                                      <p:cBhvr additive="base">
                                        <p:cTn id="20" dur="500" fill="hold"/>
                                        <p:tgtEl>
                                          <p:spTgt spid="66564">
                                            <p:bg/>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6564">
                                            <p:txEl>
                                              <p:pRg st="0" end="0"/>
                                            </p:txEl>
                                          </p:spTgt>
                                        </p:tgtEl>
                                        <p:attrNameLst>
                                          <p:attrName>style.visibility</p:attrName>
                                        </p:attrNameLst>
                                      </p:cBhvr>
                                      <p:to>
                                        <p:strVal val="visible"/>
                                      </p:to>
                                    </p:set>
                                    <p:anim calcmode="lin" valueType="num">
                                      <p:cBhvr additive="base">
                                        <p:cTn id="25" dur="500" fill="hold"/>
                                        <p:tgtEl>
                                          <p:spTgt spid="66564">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656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6564">
                                            <p:txEl>
                                              <p:pRg st="1" end="1"/>
                                            </p:txEl>
                                          </p:spTgt>
                                        </p:tgtEl>
                                        <p:attrNameLst>
                                          <p:attrName>style.visibility</p:attrName>
                                        </p:attrNameLst>
                                      </p:cBhvr>
                                      <p:to>
                                        <p:strVal val="visible"/>
                                      </p:to>
                                    </p:set>
                                    <p:anim calcmode="lin" valueType="num">
                                      <p:cBhvr additive="base">
                                        <p:cTn id="31" dur="500" fill="hold"/>
                                        <p:tgtEl>
                                          <p:spTgt spid="66564">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656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6564">
                                            <p:txEl>
                                              <p:pRg st="3" end="3"/>
                                            </p:txEl>
                                          </p:spTgt>
                                        </p:tgtEl>
                                        <p:attrNameLst>
                                          <p:attrName>style.visibility</p:attrName>
                                        </p:attrNameLst>
                                      </p:cBhvr>
                                      <p:to>
                                        <p:strVal val="visible"/>
                                      </p:to>
                                    </p:set>
                                    <p:anim calcmode="lin" valueType="num">
                                      <p:cBhvr additive="base">
                                        <p:cTn id="37" dur="500" fill="hold"/>
                                        <p:tgtEl>
                                          <p:spTgt spid="66564">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656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P spid="66564" grpId="0" build="p" animBg="1"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533400" y="0"/>
            <a:ext cx="8229600" cy="1143000"/>
          </a:xfrm>
        </p:spPr>
        <p:txBody>
          <a:bodyPr/>
          <a:lstStyle/>
          <a:p>
            <a:pPr>
              <a:defRPr/>
            </a:pPr>
            <a:r>
              <a:rPr lang="en-US" sz="3600" u="sng" smtClean="0">
                <a:solidFill>
                  <a:schemeClr val="tx2"/>
                </a:solidFill>
                <a:effectLst>
                  <a:outerShdw blurRad="38100" dist="38100" dir="2700000" algn="tl">
                    <a:srgbClr val="FFFFFF"/>
                  </a:outerShdw>
                </a:effectLst>
              </a:rPr>
              <a:t>Ionic Bonding:</a:t>
            </a:r>
            <a:r>
              <a:rPr lang="en-US" sz="3600" smtClean="0">
                <a:solidFill>
                  <a:schemeClr val="tx2"/>
                </a:solidFill>
                <a:effectLst>
                  <a:outerShdw blurRad="38100" dist="38100" dir="2700000" algn="tl">
                    <a:srgbClr val="FFFFFF"/>
                  </a:outerShdw>
                </a:effectLst>
              </a:rPr>
              <a:t/>
            </a:r>
            <a:br>
              <a:rPr lang="en-US" sz="3600" smtClean="0">
                <a:solidFill>
                  <a:schemeClr val="tx2"/>
                </a:solidFill>
                <a:effectLst>
                  <a:outerShdw blurRad="38100" dist="38100" dir="2700000" algn="tl">
                    <a:srgbClr val="FFFFFF"/>
                  </a:outerShdw>
                </a:effectLst>
              </a:rPr>
            </a:br>
            <a:r>
              <a:rPr lang="en-US" sz="3600" u="sng" smtClean="0">
                <a:solidFill>
                  <a:schemeClr val="tx2"/>
                </a:solidFill>
                <a:effectLst>
                  <a:outerShdw blurRad="38100" dist="38100" dir="2700000" algn="tl">
                    <a:srgbClr val="FFFFFF"/>
                  </a:outerShdw>
                </a:effectLst>
              </a:rPr>
              <a:t>The Formation of Sodium Chloride</a:t>
            </a:r>
          </a:p>
        </p:txBody>
      </p:sp>
      <p:sp>
        <p:nvSpPr>
          <p:cNvPr id="148483" name="Rectangle 3"/>
          <p:cNvSpPr>
            <a:spLocks noChangeArrowheads="1"/>
          </p:cNvSpPr>
          <p:nvPr/>
        </p:nvSpPr>
        <p:spPr bwMode="auto">
          <a:xfrm>
            <a:off x="4572000" y="3505200"/>
            <a:ext cx="827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4400" b="0">
                <a:solidFill>
                  <a:srgbClr val="FF0000"/>
                </a:solidFill>
                <a:ea typeface="Times New Roman" pitchFamily="18" charset="0"/>
                <a:cs typeface="Arial" pitchFamily="34" charset="0"/>
              </a:rPr>
              <a:t>Cl</a:t>
            </a:r>
            <a:r>
              <a:rPr lang="en-US" altLang="en-US" sz="4400" b="0" baseline="30000">
                <a:solidFill>
                  <a:srgbClr val="FF0000"/>
                </a:solidFill>
                <a:ea typeface="Times New Roman" pitchFamily="18" charset="0"/>
                <a:cs typeface="Arial" pitchFamily="34" charset="0"/>
              </a:rPr>
              <a:t>-</a:t>
            </a:r>
            <a:endParaRPr lang="en-US" altLang="en-US" sz="4400" b="0">
              <a:solidFill>
                <a:srgbClr val="FF0000"/>
              </a:solidFill>
              <a:ea typeface="Times New Roman" pitchFamily="18" charset="0"/>
              <a:cs typeface="Arial" pitchFamily="34" charset="0"/>
            </a:endParaRPr>
          </a:p>
        </p:txBody>
      </p:sp>
      <p:sp>
        <p:nvSpPr>
          <p:cNvPr id="148484" name="Text Box 4"/>
          <p:cNvSpPr txBox="1">
            <a:spLocks noChangeArrowheads="1"/>
          </p:cNvSpPr>
          <p:nvPr/>
        </p:nvSpPr>
        <p:spPr bwMode="auto">
          <a:xfrm>
            <a:off x="3276600" y="3505200"/>
            <a:ext cx="137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3600">
                <a:solidFill>
                  <a:srgbClr val="FFFFFF"/>
                </a:solidFill>
              </a:rPr>
              <a:t> </a:t>
            </a:r>
            <a:r>
              <a:rPr lang="en-US" altLang="en-US" sz="4400" b="0">
                <a:solidFill>
                  <a:srgbClr val="FF0000"/>
                </a:solidFill>
              </a:rPr>
              <a:t>Na</a:t>
            </a:r>
            <a:r>
              <a:rPr lang="en-US" altLang="en-US" sz="4400" b="0" baseline="30000">
                <a:solidFill>
                  <a:srgbClr val="FF0000"/>
                </a:solidFill>
              </a:rPr>
              <a:t>+</a:t>
            </a:r>
            <a:endParaRPr lang="en-US" altLang="en-US" sz="4400">
              <a:solidFill>
                <a:srgbClr val="FF0000"/>
              </a:solidFill>
            </a:endParaRPr>
          </a:p>
        </p:txBody>
      </p:sp>
      <p:sp>
        <p:nvSpPr>
          <p:cNvPr id="10245" name="Rectangle 5"/>
          <p:cNvSpPr>
            <a:spLocks noChangeArrowheads="1"/>
          </p:cNvSpPr>
          <p:nvPr/>
        </p:nvSpPr>
        <p:spPr bwMode="auto">
          <a:xfrm>
            <a:off x="914400" y="1050925"/>
            <a:ext cx="76200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3600" b="0">
                <a:solidFill>
                  <a:srgbClr val="675E47"/>
                </a:solidFill>
              </a:rPr>
              <a:t>The resulting ions come together due to electrostatic attraction (opposites attract) and are held together tightly</a:t>
            </a:r>
            <a:r>
              <a:rPr lang="en-US" altLang="en-US" sz="3600">
                <a:solidFill>
                  <a:srgbClr val="675E47"/>
                </a:solidFill>
              </a:rPr>
              <a:t>:</a:t>
            </a:r>
            <a:endParaRPr lang="en-US" altLang="en-US" sz="3600" b="0">
              <a:solidFill>
                <a:srgbClr val="675E47"/>
              </a:solidFill>
            </a:endParaRPr>
          </a:p>
        </p:txBody>
      </p:sp>
      <p:sp>
        <p:nvSpPr>
          <p:cNvPr id="148488" name="Text Box 8"/>
          <p:cNvSpPr txBox="1">
            <a:spLocks noChangeArrowheads="1"/>
          </p:cNvSpPr>
          <p:nvPr/>
        </p:nvSpPr>
        <p:spPr bwMode="auto">
          <a:xfrm>
            <a:off x="990600" y="4495800"/>
            <a:ext cx="69500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3200">
                <a:solidFill>
                  <a:srgbClr val="675E47"/>
                </a:solidFill>
              </a:rPr>
              <a:t>The net charge on the compound must equal zero</a:t>
            </a:r>
          </a:p>
        </p:txBody>
      </p:sp>
    </p:spTree>
    <p:extLst>
      <p:ext uri="{BB962C8B-B14F-4D97-AF65-F5344CB8AC3E}">
        <p14:creationId xmlns:p14="http://schemas.microsoft.com/office/powerpoint/2010/main" val="1685679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8484"/>
                                        </p:tgtEl>
                                        <p:attrNameLst>
                                          <p:attrName>style.visibility</p:attrName>
                                        </p:attrNameLst>
                                      </p:cBhvr>
                                      <p:to>
                                        <p:strVal val="visible"/>
                                      </p:to>
                                    </p:set>
                                    <p:animEffect transition="in" filter="blinds(horizontal)">
                                      <p:cBhvr>
                                        <p:cTn id="7" dur="500"/>
                                        <p:tgtEl>
                                          <p:spTgt spid="14848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8483"/>
                                        </p:tgtEl>
                                        <p:attrNameLst>
                                          <p:attrName>style.visibility</p:attrName>
                                        </p:attrNameLst>
                                      </p:cBhvr>
                                      <p:to>
                                        <p:strVal val="visible"/>
                                      </p:to>
                                    </p:set>
                                    <p:animEffect transition="in" filter="blinds(horizontal)">
                                      <p:cBhvr>
                                        <p:cTn id="10" dur="500"/>
                                        <p:tgtEl>
                                          <p:spTgt spid="14848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48488"/>
                                        </p:tgtEl>
                                        <p:attrNameLst>
                                          <p:attrName>style.visibility</p:attrName>
                                        </p:attrNameLst>
                                      </p:cBhvr>
                                      <p:to>
                                        <p:strVal val="visible"/>
                                      </p:to>
                                    </p:set>
                                    <p:animEffect transition="in" filter="blinds(horizontal)">
                                      <p:cBhvr>
                                        <p:cTn id="15" dur="500"/>
                                        <p:tgtEl>
                                          <p:spTgt spid="148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p:bldP spid="148484" grpId="0"/>
      <p:bldP spid="148488"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odium%2520Rich%2520Plagioclas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733800"/>
            <a:ext cx="23717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Chlorine-sampl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3505200"/>
            <a:ext cx="10763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4"/>
          <p:cNvSpPr txBox="1">
            <a:spLocks noChangeArrowheads="1"/>
          </p:cNvSpPr>
          <p:nvPr/>
        </p:nvSpPr>
        <p:spPr bwMode="auto">
          <a:xfrm>
            <a:off x="3352800" y="4267200"/>
            <a:ext cx="35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2400" b="0">
                <a:solidFill>
                  <a:srgbClr val="2F2B20"/>
                </a:solidFill>
                <a:latin typeface="Times New Roman" pitchFamily="18" charset="0"/>
              </a:rPr>
              <a:t>+</a:t>
            </a:r>
          </a:p>
        </p:txBody>
      </p:sp>
      <p:sp>
        <p:nvSpPr>
          <p:cNvPr id="11269" name="Text Box 5"/>
          <p:cNvSpPr txBox="1">
            <a:spLocks noChangeArrowheads="1"/>
          </p:cNvSpPr>
          <p:nvPr/>
        </p:nvSpPr>
        <p:spPr bwMode="auto">
          <a:xfrm>
            <a:off x="5334000" y="4267200"/>
            <a:ext cx="55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2400" b="0">
                <a:solidFill>
                  <a:srgbClr val="2F2B20"/>
                </a:solidFill>
                <a:latin typeface="Times New Roman" pitchFamily="18" charset="0"/>
                <a:sym typeface="Wingdings" pitchFamily="2" charset="2"/>
              </a:rPr>
              <a:t> </a:t>
            </a:r>
            <a:endParaRPr lang="en-US" altLang="en-US" sz="2400" b="0">
              <a:solidFill>
                <a:srgbClr val="2F2B20"/>
              </a:solidFill>
              <a:latin typeface="Times New Roman" pitchFamily="18" charset="0"/>
            </a:endParaRPr>
          </a:p>
        </p:txBody>
      </p:sp>
      <p:pic>
        <p:nvPicPr>
          <p:cNvPr id="11270" name="Picture 6" descr="salt-word-m">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4114800"/>
            <a:ext cx="11049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7"/>
          <p:cNvSpPr txBox="1">
            <a:spLocks noChangeArrowheads="1"/>
          </p:cNvSpPr>
          <p:nvPr/>
        </p:nvSpPr>
        <p:spPr bwMode="auto">
          <a:xfrm>
            <a:off x="685800" y="2743200"/>
            <a:ext cx="7616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2400" b="0">
                <a:solidFill>
                  <a:srgbClr val="2F2B20"/>
                </a:solidFill>
                <a:latin typeface="Times New Roman" pitchFamily="18" charset="0"/>
              </a:rPr>
              <a:t>Sodium Metal  +          Chlor</a:t>
            </a:r>
            <a:r>
              <a:rPr lang="en-US" altLang="en-US" sz="2400" b="0">
                <a:solidFill>
                  <a:srgbClr val="FF0000"/>
                </a:solidFill>
                <a:latin typeface="Times New Roman" pitchFamily="18" charset="0"/>
              </a:rPr>
              <a:t>ine</a:t>
            </a:r>
            <a:r>
              <a:rPr lang="en-US" altLang="en-US" sz="2400" b="0">
                <a:solidFill>
                  <a:srgbClr val="2F2B20"/>
                </a:solidFill>
                <a:latin typeface="Times New Roman" pitchFamily="18" charset="0"/>
              </a:rPr>
              <a:t> Gas </a:t>
            </a:r>
            <a:r>
              <a:rPr lang="en-US" altLang="en-US" sz="2400" b="0">
                <a:solidFill>
                  <a:srgbClr val="2F2B20"/>
                </a:solidFill>
                <a:latin typeface="Times New Roman" pitchFamily="18" charset="0"/>
                <a:sym typeface="Wingdings" pitchFamily="2" charset="2"/>
              </a:rPr>
              <a:t>       Sodium Chlor</a:t>
            </a:r>
            <a:r>
              <a:rPr lang="en-US" altLang="en-US" sz="2400" b="0">
                <a:solidFill>
                  <a:srgbClr val="FF0000"/>
                </a:solidFill>
                <a:latin typeface="Times New Roman" pitchFamily="18" charset="0"/>
                <a:sym typeface="Wingdings" pitchFamily="2" charset="2"/>
              </a:rPr>
              <a:t>ide</a:t>
            </a:r>
            <a:endParaRPr lang="en-US" altLang="en-US" sz="2400" b="0">
              <a:solidFill>
                <a:srgbClr val="FF0000"/>
              </a:solidFill>
              <a:latin typeface="Times New Roman" pitchFamily="18" charset="0"/>
            </a:endParaRPr>
          </a:p>
        </p:txBody>
      </p:sp>
      <p:sp>
        <p:nvSpPr>
          <p:cNvPr id="11272" name="Text Box 8"/>
          <p:cNvSpPr txBox="1">
            <a:spLocks noChangeArrowheads="1"/>
          </p:cNvSpPr>
          <p:nvPr/>
        </p:nvSpPr>
        <p:spPr bwMode="auto">
          <a:xfrm>
            <a:off x="609600" y="5487988"/>
            <a:ext cx="25908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lgn="ctr"/>
            <a:r>
              <a:rPr lang="en-US" altLang="en-US" sz="2400" b="0">
                <a:solidFill>
                  <a:srgbClr val="2F2B20"/>
                </a:solidFill>
                <a:latin typeface="Times New Roman" pitchFamily="18" charset="0"/>
              </a:rPr>
              <a:t>Silver-colored Metal</a:t>
            </a:r>
          </a:p>
        </p:txBody>
      </p:sp>
      <p:sp>
        <p:nvSpPr>
          <p:cNvPr id="11273" name="Text Box 9"/>
          <p:cNvSpPr txBox="1">
            <a:spLocks noChangeArrowheads="1"/>
          </p:cNvSpPr>
          <p:nvPr/>
        </p:nvSpPr>
        <p:spPr bwMode="auto">
          <a:xfrm>
            <a:off x="3387725" y="5562600"/>
            <a:ext cx="198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lgn="ctr"/>
            <a:r>
              <a:rPr lang="en-US" altLang="en-US" sz="2400" b="0">
                <a:solidFill>
                  <a:srgbClr val="2F2B20"/>
                </a:solidFill>
                <a:latin typeface="Times New Roman" pitchFamily="18" charset="0"/>
              </a:rPr>
              <a:t>Poisonous Green Gas</a:t>
            </a:r>
          </a:p>
        </p:txBody>
      </p:sp>
      <p:sp>
        <p:nvSpPr>
          <p:cNvPr id="11274" name="Text Box 10"/>
          <p:cNvSpPr txBox="1">
            <a:spLocks noChangeArrowheads="1"/>
          </p:cNvSpPr>
          <p:nvPr/>
        </p:nvSpPr>
        <p:spPr bwMode="auto">
          <a:xfrm>
            <a:off x="6240463" y="5775325"/>
            <a:ext cx="1882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2400" b="0">
                <a:solidFill>
                  <a:srgbClr val="2F2B20"/>
                </a:solidFill>
                <a:latin typeface="Times New Roman" pitchFamily="18" charset="0"/>
              </a:rPr>
              <a:t>White Crystal</a:t>
            </a:r>
          </a:p>
        </p:txBody>
      </p:sp>
      <p:sp>
        <p:nvSpPr>
          <p:cNvPr id="11275" name="Text Box 11"/>
          <p:cNvSpPr txBox="1">
            <a:spLocks noChangeArrowheads="1"/>
          </p:cNvSpPr>
          <p:nvPr/>
        </p:nvSpPr>
        <p:spPr bwMode="auto">
          <a:xfrm>
            <a:off x="228600" y="498475"/>
            <a:ext cx="85344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3200" b="0">
                <a:solidFill>
                  <a:srgbClr val="2F2B20"/>
                </a:solidFill>
                <a:latin typeface="Times New Roman" pitchFamily="18" charset="0"/>
              </a:rPr>
              <a:t>In a Direct Union (Synthesis), as in all reactions, the reactants lose their properties and a NEW substance with different properties forms!!!!</a:t>
            </a:r>
          </a:p>
        </p:txBody>
      </p:sp>
    </p:spTree>
    <p:extLst>
      <p:ext uri="{BB962C8B-B14F-4D97-AF65-F5344CB8AC3E}">
        <p14:creationId xmlns:p14="http://schemas.microsoft.com/office/powerpoint/2010/main" val="54809689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990600" y="304800"/>
            <a:ext cx="7772400" cy="1143000"/>
          </a:xfrm>
        </p:spPr>
        <p:txBody>
          <a:bodyPr lIns="90488" tIns="44450" rIns="90488" bIns="44450"/>
          <a:lstStyle/>
          <a:p>
            <a:pPr>
              <a:defRPr/>
            </a:pPr>
            <a:r>
              <a:rPr lang="en-US" sz="3200" u="sng" dirty="0" smtClean="0">
                <a:solidFill>
                  <a:schemeClr val="accent2"/>
                </a:solidFill>
                <a:effectLst>
                  <a:outerShdw blurRad="38100" dist="38100" dir="2700000" algn="tl">
                    <a:srgbClr val="000000"/>
                  </a:outerShdw>
                </a:effectLst>
              </a:rPr>
              <a:t>Representation of Components in an Ionic Solid</a:t>
            </a:r>
          </a:p>
        </p:txBody>
      </p:sp>
      <p:sp>
        <p:nvSpPr>
          <p:cNvPr id="15363" name="Rectangle 3"/>
          <p:cNvSpPr>
            <a:spLocks noGrp="1" noChangeArrowheads="1"/>
          </p:cNvSpPr>
          <p:nvPr>
            <p:ph type="body" sz="half" idx="1"/>
          </p:nvPr>
        </p:nvSpPr>
        <p:spPr bwMode="auto">
          <a:xfrm>
            <a:off x="609600" y="1524000"/>
            <a:ext cx="7772400" cy="3581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marL="0" indent="0">
              <a:buFontTx/>
              <a:buNone/>
              <a:defRPr/>
            </a:pPr>
            <a:r>
              <a:rPr lang="en-US" sz="2800" dirty="0" smtClean="0">
                <a:solidFill>
                  <a:srgbClr val="333399"/>
                </a:solidFill>
              </a:rPr>
              <a:t>Lattice:  A 3-dimensional system of points designating the centers of components (atoms, ions, or molecules) that make up the substance </a:t>
            </a:r>
            <a:r>
              <a:rPr lang="en-US" sz="2800" dirty="0" smtClean="0">
                <a:solidFill>
                  <a:schemeClr val="accent2"/>
                </a:solidFill>
                <a:effectLst>
                  <a:outerShdw blurRad="38100" dist="38100" dir="2700000" algn="tl">
                    <a:srgbClr val="808080"/>
                  </a:outerShdw>
                </a:effectLst>
              </a:rPr>
              <a:t>alternating positive and negative ions.</a:t>
            </a:r>
          </a:p>
          <a:p>
            <a:pPr marL="0" indent="0">
              <a:buFontTx/>
              <a:buNone/>
              <a:defRPr/>
            </a:pPr>
            <a:endParaRPr lang="en-US" sz="2800" dirty="0" smtClean="0">
              <a:solidFill>
                <a:srgbClr val="333399"/>
              </a:solidFill>
            </a:endParaRPr>
          </a:p>
        </p:txBody>
      </p:sp>
      <p:pic>
        <p:nvPicPr>
          <p:cNvPr id="12292" name="Picture 4" descr="liclcrystal"/>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667000" y="3962400"/>
            <a:ext cx="3886200" cy="2690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7816459"/>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228600"/>
            <a:ext cx="7772400" cy="762000"/>
          </a:xfrm>
        </p:spPr>
        <p:txBody>
          <a:bodyPr/>
          <a:lstStyle/>
          <a:p>
            <a:r>
              <a:rPr lang="en-US" altLang="en-US" sz="4400" smtClean="0">
                <a:solidFill>
                  <a:srgbClr val="FF0000"/>
                </a:solidFill>
              </a:rPr>
              <a:t>Lattice Energy</a:t>
            </a:r>
          </a:p>
        </p:txBody>
      </p:sp>
      <p:sp>
        <p:nvSpPr>
          <p:cNvPr id="3" name="Text Placeholder 2"/>
          <p:cNvSpPr>
            <a:spLocks noGrp="1"/>
          </p:cNvSpPr>
          <p:nvPr>
            <p:ph type="body" sz="half" idx="1"/>
          </p:nvPr>
        </p:nvSpPr>
        <p:spPr>
          <a:xfrm>
            <a:off x="457200" y="1066800"/>
            <a:ext cx="4876800" cy="5059363"/>
          </a:xfrm>
        </p:spPr>
        <p:txBody>
          <a:bodyPr/>
          <a:lstStyle/>
          <a:p>
            <a:pPr>
              <a:defRPr/>
            </a:pPr>
            <a:r>
              <a:rPr lang="en-US" dirty="0">
                <a:solidFill>
                  <a:schemeClr val="tx1">
                    <a:lumMod val="85000"/>
                    <a:lumOff val="15000"/>
                  </a:schemeClr>
                </a:solidFill>
              </a:rPr>
              <a:t>T</a:t>
            </a:r>
            <a:r>
              <a:rPr lang="en-US" dirty="0" smtClean="0">
                <a:solidFill>
                  <a:schemeClr val="tx1">
                    <a:lumMod val="85000"/>
                    <a:lumOff val="15000"/>
                  </a:schemeClr>
                </a:solidFill>
              </a:rPr>
              <a:t>he energy given off when oppositely charged ions in the gas phase come together to form a solid. </a:t>
            </a:r>
          </a:p>
          <a:p>
            <a:pPr>
              <a:defRPr/>
            </a:pPr>
            <a:r>
              <a:rPr lang="en-US" dirty="0" smtClean="0">
                <a:solidFill>
                  <a:schemeClr val="tx1">
                    <a:lumMod val="85000"/>
                    <a:lumOff val="15000"/>
                  </a:schemeClr>
                </a:solidFill>
              </a:rPr>
              <a:t>Can judge strength of bond</a:t>
            </a:r>
          </a:p>
          <a:p>
            <a:pPr>
              <a:defRPr/>
            </a:pPr>
            <a:r>
              <a:rPr lang="en-US" dirty="0" smtClean="0">
                <a:solidFill>
                  <a:schemeClr val="tx1">
                    <a:lumMod val="85000"/>
                    <a:lumOff val="15000"/>
                  </a:schemeClr>
                </a:solidFill>
              </a:rPr>
              <a:t>Highly Negative= Strong Attraction</a:t>
            </a:r>
            <a:endParaRPr lang="en-US" dirty="0">
              <a:solidFill>
                <a:schemeClr val="tx1">
                  <a:lumMod val="85000"/>
                  <a:lumOff val="15000"/>
                </a:schemeClr>
              </a:solidFill>
            </a:endParaRPr>
          </a:p>
        </p:txBody>
      </p:sp>
      <p:sp>
        <p:nvSpPr>
          <p:cNvPr id="13316" name="Content Placeholder 3"/>
          <p:cNvSpPr>
            <a:spLocks noGrp="1"/>
          </p:cNvSpPr>
          <p:nvPr>
            <p:ph sz="half" idx="2"/>
          </p:nvPr>
        </p:nvSpPr>
        <p:spPr bwMode="auto">
          <a:xfrm>
            <a:off x="5562600" y="2362200"/>
            <a:ext cx="3124200" cy="3763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p>
        </p:txBody>
      </p:sp>
      <p:pic>
        <p:nvPicPr>
          <p:cNvPr id="133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057400"/>
            <a:ext cx="3330575"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88982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685800" y="152400"/>
            <a:ext cx="7772400" cy="838200"/>
          </a:xfrm>
        </p:spPr>
        <p:txBody>
          <a:bodyPr/>
          <a:lstStyle/>
          <a:p>
            <a:pPr>
              <a:defRPr/>
            </a:pPr>
            <a:r>
              <a:rPr lang="en-US" sz="3600" u="sng" dirty="0" smtClean="0">
                <a:solidFill>
                  <a:schemeClr val="tx1"/>
                </a:solidFill>
                <a:effectLst>
                  <a:outerShdw blurRad="38100" dist="38100" dir="2700000" algn="tl">
                    <a:srgbClr val="FFFFFF"/>
                  </a:outerShdw>
                </a:effectLst>
              </a:rPr>
              <a:t>Properties of Ionic Compounds</a:t>
            </a:r>
          </a:p>
        </p:txBody>
      </p:sp>
      <p:graphicFrame>
        <p:nvGraphicFramePr>
          <p:cNvPr id="13350" name="Group 38"/>
          <p:cNvGraphicFramePr>
            <a:graphicFrameLocks noGrp="1"/>
          </p:cNvGraphicFramePr>
          <p:nvPr/>
        </p:nvGraphicFramePr>
        <p:xfrm>
          <a:off x="457200" y="914400"/>
          <a:ext cx="8229600" cy="5949956"/>
        </p:xfrm>
        <a:graphic>
          <a:graphicData uri="http://schemas.openxmlformats.org/drawingml/2006/table">
            <a:tbl>
              <a:tblPr/>
              <a:tblGrid>
                <a:gridCol w="3124200"/>
                <a:gridCol w="5105400"/>
              </a:tblGrid>
              <a:tr h="8839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3200" b="0" i="0" u="none" strike="noStrike" cap="none" normalizeH="0" baseline="0" dirty="0" smtClean="0">
                          <a:ln>
                            <a:noFill/>
                          </a:ln>
                          <a:solidFill>
                            <a:srgbClr val="FF0000"/>
                          </a:solidFill>
                          <a:effectLst/>
                          <a:latin typeface="Comic Sans MS" pitchFamily="66" charset="0"/>
                        </a:rPr>
                        <a:t>IPF</a:t>
                      </a:r>
                    </a:p>
                  </a:txBody>
                  <a:tcPr marT="45718" marB="45718"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3200" b="0" i="0" u="none" strike="noStrike" cap="none" normalizeH="0" baseline="0" dirty="0" smtClean="0">
                          <a:ln>
                            <a:noFill/>
                          </a:ln>
                          <a:solidFill>
                            <a:schemeClr val="tx2"/>
                          </a:solidFill>
                          <a:effectLst/>
                          <a:latin typeface="Comic Sans MS" pitchFamily="66" charset="0"/>
                        </a:rPr>
                        <a:t>HIGH </a:t>
                      </a:r>
                    </a:p>
                    <a:p>
                      <a:pPr marL="342900" marR="0" lvl="0" indent="-34290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dirty="0" smtClean="0">
                          <a:ln>
                            <a:noFill/>
                          </a:ln>
                          <a:solidFill>
                            <a:schemeClr val="tx2"/>
                          </a:solidFill>
                          <a:effectLst/>
                          <a:latin typeface="Comic Sans MS" pitchFamily="66" charset="0"/>
                        </a:rPr>
                        <a:t>particles are “locked” together</a:t>
                      </a:r>
                    </a:p>
                  </a:txBody>
                  <a:tcPr marT="45718" marB="45718"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r>
              <a:tr h="69732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3200" b="0" i="0" u="none" strike="noStrike" cap="none" normalizeH="0" baseline="0" dirty="0" smtClean="0">
                          <a:ln>
                            <a:noFill/>
                          </a:ln>
                          <a:solidFill>
                            <a:srgbClr val="FF0000"/>
                          </a:solidFill>
                          <a:effectLst/>
                          <a:latin typeface="Comic Sans MS" pitchFamily="66" charset="0"/>
                        </a:rPr>
                        <a:t>State</a:t>
                      </a:r>
                    </a:p>
                  </a:txBody>
                  <a:tcPr marT="45718" marB="45718"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pPr>
                      <a:r>
                        <a:rPr kumimoji="0" lang="en-US" sz="3200" b="0" i="0" u="none" strike="noStrike" cap="none" normalizeH="0" baseline="0" dirty="0" smtClean="0">
                          <a:ln>
                            <a:noFill/>
                          </a:ln>
                          <a:solidFill>
                            <a:schemeClr val="tx2"/>
                          </a:solidFill>
                          <a:effectLst/>
                          <a:latin typeface="Comic Sans MS" pitchFamily="66" charset="0"/>
                          <a:cs typeface="Times New Roman" pitchFamily="18" charset="0"/>
                        </a:rPr>
                        <a:t>Crystalline solids</a:t>
                      </a:r>
                      <a:endParaRPr kumimoji="0" lang="en-US" sz="3200" b="0" i="0" u="none" strike="noStrike" cap="none" normalizeH="0" baseline="0" dirty="0" smtClean="0">
                        <a:ln>
                          <a:noFill/>
                        </a:ln>
                        <a:solidFill>
                          <a:schemeClr val="tx2"/>
                        </a:solidFill>
                        <a:effectLst/>
                        <a:latin typeface="Comic Sans MS" pitchFamily="66" charset="0"/>
                      </a:endParaRPr>
                    </a:p>
                  </a:txBody>
                  <a:tcPr marT="45718" marB="45718"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r>
              <a:tr h="69571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3200" b="1" i="1" u="none" strike="noStrike" cap="none" normalizeH="0" baseline="0" smtClean="0">
                          <a:ln>
                            <a:noFill/>
                          </a:ln>
                          <a:solidFill>
                            <a:srgbClr val="FF0000"/>
                          </a:solidFill>
                          <a:effectLst/>
                          <a:latin typeface="Comic Sans MS" pitchFamily="66" charset="0"/>
                          <a:cs typeface="Times New Roman" pitchFamily="18" charset="0"/>
                        </a:rPr>
                        <a:t>Melting point:</a:t>
                      </a:r>
                      <a:endParaRPr kumimoji="0" lang="en-US" sz="3200" b="0" i="0" u="none" strike="noStrike" cap="none" normalizeH="0" baseline="0" smtClean="0">
                        <a:ln>
                          <a:noFill/>
                        </a:ln>
                        <a:solidFill>
                          <a:srgbClr val="FF0000"/>
                        </a:solidFill>
                        <a:effectLst/>
                        <a:latin typeface="Comic Sans MS" pitchFamily="66" charset="0"/>
                      </a:endParaRPr>
                    </a:p>
                  </a:txBody>
                  <a:tcPr marT="45718" marB="45718"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3200" b="0" i="0" u="none" strike="noStrike" cap="none" normalizeH="0" baseline="0" smtClean="0">
                          <a:ln>
                            <a:noFill/>
                          </a:ln>
                          <a:solidFill>
                            <a:schemeClr val="tx2"/>
                          </a:solidFill>
                          <a:effectLst/>
                          <a:latin typeface="Comic Sans MS" pitchFamily="66" charset="0"/>
                          <a:cs typeface="Times New Roman" pitchFamily="18" charset="0"/>
                        </a:rPr>
                        <a:t>Generally high</a:t>
                      </a:r>
                      <a:endParaRPr kumimoji="0" lang="en-US" sz="3200" b="0" i="0" u="none" strike="noStrike" cap="none" normalizeH="0" baseline="0" smtClean="0">
                        <a:ln>
                          <a:noFill/>
                        </a:ln>
                        <a:solidFill>
                          <a:schemeClr val="tx2"/>
                        </a:solidFill>
                        <a:effectLst/>
                        <a:latin typeface="Comic Sans MS" pitchFamily="66" charset="0"/>
                      </a:endParaRPr>
                    </a:p>
                  </a:txBody>
                  <a:tcPr marT="45718" marB="45718"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r>
              <a:tr h="69892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3200" b="1" i="1" u="none" strike="noStrike" cap="none" normalizeH="0" baseline="0" smtClean="0">
                          <a:ln>
                            <a:noFill/>
                          </a:ln>
                          <a:solidFill>
                            <a:srgbClr val="FF0000"/>
                          </a:solidFill>
                          <a:effectLst/>
                          <a:latin typeface="Comic Sans MS" pitchFamily="66" charset="0"/>
                          <a:cs typeface="Times New Roman" pitchFamily="18" charset="0"/>
                        </a:rPr>
                        <a:t>Boiling Point:</a:t>
                      </a:r>
                      <a:endParaRPr kumimoji="0" lang="en-US" sz="3200" b="0" i="0" u="none" strike="noStrike" cap="none" normalizeH="0" baseline="0" smtClean="0">
                        <a:ln>
                          <a:noFill/>
                        </a:ln>
                        <a:solidFill>
                          <a:srgbClr val="FF0000"/>
                        </a:solidFill>
                        <a:effectLst/>
                        <a:latin typeface="Comic Sans MS" pitchFamily="66" charset="0"/>
                      </a:endParaRPr>
                    </a:p>
                  </a:txBody>
                  <a:tcPr marT="45718" marB="45718"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3200" b="0" i="0" u="none" strike="noStrike" cap="none" normalizeH="0" baseline="0" smtClean="0">
                          <a:ln>
                            <a:noFill/>
                          </a:ln>
                          <a:solidFill>
                            <a:schemeClr val="tx2"/>
                          </a:solidFill>
                          <a:effectLst/>
                          <a:latin typeface="Comic Sans MS" pitchFamily="66" charset="0"/>
                          <a:cs typeface="Times New Roman" pitchFamily="18" charset="0"/>
                        </a:rPr>
                        <a:t>Generally high</a:t>
                      </a:r>
                      <a:endParaRPr kumimoji="0" lang="en-US" sz="3200" b="0" i="0" u="none" strike="noStrike" cap="none" normalizeH="0" baseline="0" smtClean="0">
                        <a:ln>
                          <a:noFill/>
                        </a:ln>
                        <a:solidFill>
                          <a:schemeClr val="tx2"/>
                        </a:solidFill>
                        <a:effectLst/>
                        <a:latin typeface="Comic Sans MS" pitchFamily="66" charset="0"/>
                      </a:endParaRPr>
                    </a:p>
                  </a:txBody>
                  <a:tcPr marT="45718" marB="45718"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r>
              <a:tr h="116860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3200" b="1" i="1" u="none" strike="noStrike" cap="none" normalizeH="0" baseline="0" dirty="0" smtClean="0">
                          <a:ln>
                            <a:noFill/>
                          </a:ln>
                          <a:solidFill>
                            <a:srgbClr val="FF0000"/>
                          </a:solidFill>
                          <a:effectLst/>
                          <a:latin typeface="Comic Sans MS" pitchFamily="66" charset="0"/>
                          <a:cs typeface="Times New Roman" pitchFamily="18" charset="0"/>
                        </a:rPr>
                        <a:t>Electrical Conductivity:</a:t>
                      </a:r>
                      <a:endParaRPr kumimoji="0" lang="en-US" sz="3200" b="0" i="0" u="none" strike="noStrike" cap="none" normalizeH="0" baseline="0" dirty="0" smtClean="0">
                        <a:ln>
                          <a:noFill/>
                        </a:ln>
                        <a:solidFill>
                          <a:srgbClr val="FF0000"/>
                        </a:solidFill>
                        <a:effectLst/>
                        <a:latin typeface="Comic Sans MS" pitchFamily="66" charset="0"/>
                      </a:endParaRPr>
                    </a:p>
                  </a:txBody>
                  <a:tcPr marT="45718" marB="45718"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3200" b="0" i="0" u="none" strike="noStrike" cap="none" normalizeH="0" baseline="0" smtClean="0">
                          <a:ln>
                            <a:noFill/>
                          </a:ln>
                          <a:solidFill>
                            <a:schemeClr val="tx2"/>
                          </a:solidFill>
                          <a:effectLst/>
                          <a:latin typeface="Comic Sans MS" pitchFamily="66" charset="0"/>
                          <a:cs typeface="Times New Roman" pitchFamily="18" charset="0"/>
                        </a:rPr>
                        <a:t>Excellent conductors, molten and aqueous</a:t>
                      </a:r>
                      <a:endParaRPr kumimoji="0" lang="en-US" sz="3200" b="0" i="0" u="none" strike="noStrike" cap="none" normalizeH="0" baseline="0" smtClean="0">
                        <a:ln>
                          <a:noFill/>
                        </a:ln>
                        <a:solidFill>
                          <a:schemeClr val="tx2"/>
                        </a:solidFill>
                        <a:effectLst/>
                        <a:latin typeface="Comic Sans MS" pitchFamily="66" charset="0"/>
                      </a:endParaRPr>
                    </a:p>
                  </a:txBody>
                  <a:tcPr marT="45718" marB="45718"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r>
              <a:tr h="106679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3200" b="1" i="1" u="none" strike="noStrike" cap="none" normalizeH="0" baseline="0" smtClean="0">
                          <a:ln>
                            <a:noFill/>
                          </a:ln>
                          <a:solidFill>
                            <a:srgbClr val="FF0000"/>
                          </a:solidFill>
                          <a:effectLst/>
                          <a:latin typeface="Comic Sans MS" pitchFamily="66" charset="0"/>
                          <a:cs typeface="Times New Roman" pitchFamily="18" charset="0"/>
                        </a:rPr>
                        <a:t>Solubility in water:</a:t>
                      </a:r>
                      <a:endParaRPr kumimoji="0" lang="en-US" sz="3200" b="0" i="0" u="none" strike="noStrike" cap="none" normalizeH="0" baseline="0" smtClean="0">
                        <a:ln>
                          <a:noFill/>
                        </a:ln>
                        <a:solidFill>
                          <a:srgbClr val="FF0000"/>
                        </a:solidFill>
                        <a:effectLst/>
                        <a:latin typeface="Comic Sans MS" pitchFamily="66" charset="0"/>
                      </a:endParaRPr>
                    </a:p>
                  </a:txBody>
                  <a:tcPr marT="45718" marB="45718"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3200" b="0" i="0" u="none" strike="noStrike" cap="none" normalizeH="0" baseline="0" smtClean="0">
                          <a:ln>
                            <a:noFill/>
                          </a:ln>
                          <a:solidFill>
                            <a:schemeClr val="tx2"/>
                          </a:solidFill>
                          <a:effectLst/>
                          <a:latin typeface="Comic Sans MS" pitchFamily="66" charset="0"/>
                          <a:cs typeface="Times New Roman" pitchFamily="18" charset="0"/>
                        </a:rPr>
                        <a:t>Generally Quite Soluble</a:t>
                      </a:r>
                      <a:endParaRPr kumimoji="0" lang="en-US" sz="3200" b="0" i="0" u="none" strike="noStrike" cap="none" normalizeH="0" baseline="0" smtClean="0">
                        <a:ln>
                          <a:noFill/>
                        </a:ln>
                        <a:solidFill>
                          <a:schemeClr val="tx2"/>
                        </a:solidFill>
                        <a:effectLst/>
                        <a:latin typeface="Comic Sans MS" pitchFamily="66" charset="0"/>
                      </a:endParaRPr>
                    </a:p>
                  </a:txBody>
                  <a:tcPr marT="45718" marB="45718"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r>
              <a:tr h="73867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3200" b="0" i="0" u="none" strike="noStrike" cap="none" normalizeH="0" baseline="0" smtClean="0">
                          <a:ln>
                            <a:noFill/>
                          </a:ln>
                          <a:solidFill>
                            <a:srgbClr val="FF0000"/>
                          </a:solidFill>
                          <a:effectLst/>
                          <a:latin typeface="Comic Sans MS" pitchFamily="66" charset="0"/>
                        </a:rPr>
                        <a:t>Volatility </a:t>
                      </a:r>
                      <a:r>
                        <a:rPr kumimoji="0" lang="en-US" sz="1000" b="0" i="0" u="none" strike="noStrike" cap="none" normalizeH="0" baseline="0" smtClean="0">
                          <a:ln>
                            <a:noFill/>
                          </a:ln>
                          <a:solidFill>
                            <a:srgbClr val="FF0000"/>
                          </a:solidFill>
                          <a:effectLst/>
                          <a:latin typeface="Comic Sans MS" pitchFamily="66" charset="0"/>
                        </a:rPr>
                        <a:t>(ability to evaporate)</a:t>
                      </a:r>
                    </a:p>
                  </a:txBody>
                  <a:tcPr marT="45718" marB="45718"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3200" b="0" i="0" u="none" strike="noStrike" cap="none" normalizeH="0" baseline="0" dirty="0" smtClean="0">
                          <a:ln>
                            <a:noFill/>
                          </a:ln>
                          <a:solidFill>
                            <a:schemeClr val="tx2"/>
                          </a:solidFill>
                          <a:effectLst/>
                          <a:latin typeface="Comic Sans MS" pitchFamily="66" charset="0"/>
                        </a:rPr>
                        <a:t>Low</a:t>
                      </a:r>
                    </a:p>
                  </a:txBody>
                  <a:tcPr marT="45718" marB="45718" horzOverflow="overflow">
                    <a:lnL w="38100" cap="flat" cmpd="sng" algn="ctr">
                      <a:solidFill>
                        <a:srgbClr val="99FFCC"/>
                      </a:solidFill>
                      <a:prstDash val="solid"/>
                      <a:round/>
                      <a:headEnd type="none" w="med" len="med"/>
                      <a:tailEnd type="none" w="med" len="med"/>
                    </a:lnL>
                    <a:lnR w="38100" cap="flat" cmpd="sng" algn="ctr">
                      <a:solidFill>
                        <a:srgbClr val="99FFCC"/>
                      </a:solidFill>
                      <a:prstDash val="solid"/>
                      <a:round/>
                      <a:headEnd type="none" w="med" len="med"/>
                      <a:tailEnd type="none" w="med" len="med"/>
                    </a:lnR>
                    <a:lnT w="38100" cap="flat" cmpd="sng" algn="ctr">
                      <a:solidFill>
                        <a:srgbClr val="99FFCC"/>
                      </a:solidFill>
                      <a:prstDash val="solid"/>
                      <a:round/>
                      <a:headEnd type="none" w="med" len="med"/>
                      <a:tailEnd type="none" w="med" len="med"/>
                    </a:lnT>
                    <a:lnB w="38100" cap="flat" cmpd="sng" algn="ctr">
                      <a:solidFill>
                        <a:srgbClr val="99FFCC"/>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0360414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7200" y="228600"/>
            <a:ext cx="8382000" cy="838200"/>
          </a:xfrm>
        </p:spPr>
        <p:txBody>
          <a:bodyPr/>
          <a:lstStyle/>
          <a:p>
            <a:pPr>
              <a:defRPr/>
            </a:pPr>
            <a:r>
              <a:rPr lang="en-US" sz="3600" smtClean="0">
                <a:solidFill>
                  <a:schemeClr val="tx2"/>
                </a:solidFill>
                <a:effectLst>
                  <a:outerShdw blurRad="38100" dist="38100" dir="2700000" algn="tl">
                    <a:srgbClr val="FFFFFF"/>
                  </a:outerShdw>
                </a:effectLst>
              </a:rPr>
              <a:t>The Octet Rule – Covalent Compounds</a:t>
            </a:r>
          </a:p>
        </p:txBody>
      </p:sp>
      <p:sp>
        <p:nvSpPr>
          <p:cNvPr id="18435" name="Text Box 4"/>
          <p:cNvSpPr txBox="1">
            <a:spLocks noChangeArrowheads="1"/>
          </p:cNvSpPr>
          <p:nvPr/>
        </p:nvSpPr>
        <p:spPr bwMode="auto">
          <a:xfrm>
            <a:off x="457200" y="1371600"/>
            <a:ext cx="8686800" cy="1816100"/>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2800">
                <a:solidFill>
                  <a:srgbClr val="675E47"/>
                </a:solidFill>
              </a:rPr>
              <a:t>Covalent compounds tend to form so that each atom, by </a:t>
            </a:r>
            <a:r>
              <a:rPr lang="en-US" altLang="en-US" sz="2800" u="sng">
                <a:solidFill>
                  <a:srgbClr val="675E47"/>
                </a:solidFill>
              </a:rPr>
              <a:t>sharing</a:t>
            </a:r>
            <a:r>
              <a:rPr lang="en-US" altLang="en-US" sz="2800">
                <a:solidFill>
                  <a:srgbClr val="675E47"/>
                </a:solidFill>
              </a:rPr>
              <a:t> electrons, has an octet of electrons in its highest occupied energy level. The P orbitals overlap and electrons are shared</a:t>
            </a:r>
          </a:p>
        </p:txBody>
      </p:sp>
      <p:pic>
        <p:nvPicPr>
          <p:cNvPr id="118790" name="Picture 6" descr="F_oct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114800"/>
            <a:ext cx="6781800"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1" name="Text Box 7"/>
          <p:cNvSpPr txBox="1">
            <a:spLocks noChangeArrowheads="1"/>
          </p:cNvSpPr>
          <p:nvPr/>
        </p:nvSpPr>
        <p:spPr bwMode="auto">
          <a:xfrm>
            <a:off x="2590800" y="3124200"/>
            <a:ext cx="2725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r>
              <a:rPr lang="en-US" altLang="en-US" sz="2400">
                <a:solidFill>
                  <a:srgbClr val="003300"/>
                </a:solidFill>
              </a:rPr>
              <a:t>Diatomic Fluorine</a:t>
            </a:r>
          </a:p>
        </p:txBody>
      </p:sp>
    </p:spTree>
    <p:extLst>
      <p:ext uri="{BB962C8B-B14F-4D97-AF65-F5344CB8AC3E}">
        <p14:creationId xmlns:p14="http://schemas.microsoft.com/office/powerpoint/2010/main" val="2067152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87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118790"/>
                                        </p:tgtEl>
                                        <p:attrNameLst>
                                          <p:attrName>style.visibility</p:attrName>
                                        </p:attrNameLst>
                                      </p:cBhvr>
                                      <p:to>
                                        <p:strVal val="visible"/>
                                      </p:to>
                                    </p:set>
                                    <p:animEffect transition="in" filter="dissolve">
                                      <p:cBhvr>
                                        <p:cTn id="11" dur="500"/>
                                        <p:tgtEl>
                                          <p:spTgt spid="118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1" grpId="0"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5" name="Rectangle 3"/>
          <p:cNvSpPr>
            <a:spLocks noGrp="1" noChangeArrowheads="1"/>
          </p:cNvSpPr>
          <p:nvPr>
            <p:ph type="title"/>
          </p:nvPr>
        </p:nvSpPr>
        <p:spPr>
          <a:xfrm>
            <a:off x="457200" y="762000"/>
            <a:ext cx="3810000" cy="762000"/>
          </a:xfrm>
        </p:spPr>
        <p:txBody>
          <a:bodyPr/>
          <a:lstStyle/>
          <a:p>
            <a:pPr>
              <a:defRPr/>
            </a:pPr>
            <a:r>
              <a:rPr lang="en-US" sz="3200" u="sng" smtClean="0">
                <a:solidFill>
                  <a:schemeClr val="accent2"/>
                </a:solidFill>
                <a:effectLst>
                  <a:outerShdw blurRad="38100" dist="38100" dir="2700000" algn="tl">
                    <a:srgbClr val="000000"/>
                  </a:outerShdw>
                </a:effectLst>
              </a:rPr>
              <a:t>Lewis Structures</a:t>
            </a:r>
          </a:p>
        </p:txBody>
      </p:sp>
      <p:sp>
        <p:nvSpPr>
          <p:cNvPr id="120834" name="Rectangle 2"/>
          <p:cNvSpPr>
            <a:spLocks noGrp="1" noChangeArrowheads="1"/>
          </p:cNvSpPr>
          <p:nvPr>
            <p:ph idx="1"/>
          </p:nvPr>
        </p:nvSpPr>
        <p:spPr bwMode="auto">
          <a:xfrm>
            <a:off x="533400" y="2819400"/>
            <a:ext cx="8305800" cy="2514600"/>
          </a:xfrm>
          <a:ln w="12700">
            <a:miter lim="800000"/>
            <a:headEnd/>
            <a:tailEnd/>
          </a:ln>
        </p:spPr>
        <p:txBody>
          <a:bodyPr vert="horz" wrap="square" lIns="91440" tIns="45720" rIns="91440" bIns="45720" numCol="1" anchor="t" anchorCtr="0" compatLnSpc="1">
            <a:prstTxWarp prst="textNoShape">
              <a:avLst/>
            </a:prstTxWarp>
          </a:bodyPr>
          <a:lstStyle/>
          <a:p>
            <a:pPr>
              <a:buClr>
                <a:schemeClr val="tx1"/>
              </a:buClr>
              <a:buFontTx/>
              <a:buBlip>
                <a:blip r:embed="rId2"/>
              </a:buBlip>
              <a:defRPr/>
            </a:pPr>
            <a:r>
              <a:rPr lang="en-US" sz="2800" dirty="0" smtClean="0">
                <a:solidFill>
                  <a:schemeClr val="tx2"/>
                </a:solidFill>
                <a:effectLst>
                  <a:outerShdw blurRad="38100" dist="38100" dir="2700000" algn="tl">
                    <a:srgbClr val="FFFFFF"/>
                  </a:outerShdw>
                </a:effectLst>
              </a:rPr>
              <a:t>Shows how valence electrons are arranged among atoms in a molecule.</a:t>
            </a:r>
          </a:p>
          <a:p>
            <a:pPr marL="0" indent="0">
              <a:buClr>
                <a:schemeClr val="tx1"/>
              </a:buClr>
              <a:buFontTx/>
              <a:buNone/>
              <a:defRPr/>
            </a:pPr>
            <a:endParaRPr lang="en-US" sz="2800" dirty="0" smtClean="0">
              <a:solidFill>
                <a:schemeClr val="tx2"/>
              </a:solidFill>
              <a:effectLst>
                <a:outerShdw blurRad="38100" dist="38100" dir="2700000" algn="tl">
                  <a:srgbClr val="FFFFFF"/>
                </a:outerShdw>
              </a:effectLst>
            </a:endParaRPr>
          </a:p>
          <a:p>
            <a:pPr>
              <a:buClr>
                <a:schemeClr val="tx1"/>
              </a:buClr>
              <a:buFontTx/>
              <a:buBlip>
                <a:blip r:embed="rId2"/>
              </a:buBlip>
              <a:defRPr/>
            </a:pPr>
            <a:r>
              <a:rPr lang="en-US" sz="2800" dirty="0" smtClean="0">
                <a:solidFill>
                  <a:schemeClr val="tx2"/>
                </a:solidFill>
                <a:effectLst>
                  <a:outerShdw blurRad="38100" dist="38100" dir="2700000" algn="tl">
                    <a:srgbClr val="FFFFFF"/>
                  </a:outerShdw>
                </a:effectLst>
              </a:rPr>
              <a:t>Reflects central idea that stability of a compound relates to noble gas electron configuration.</a:t>
            </a:r>
          </a:p>
        </p:txBody>
      </p:sp>
      <p:pic>
        <p:nvPicPr>
          <p:cNvPr id="24580" name="Picture 4" descr="lew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0"/>
            <a:ext cx="31242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838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0834">
                                            <p:txEl>
                                              <p:pRg st="0" end="0"/>
                                            </p:txEl>
                                          </p:spTgt>
                                        </p:tgtEl>
                                        <p:attrNameLst>
                                          <p:attrName>style.visibility</p:attrName>
                                        </p:attrNameLst>
                                      </p:cBhvr>
                                      <p:to>
                                        <p:strVal val="visible"/>
                                      </p:to>
                                    </p:set>
                                    <p:anim calcmode="lin" valueType="num">
                                      <p:cBhvr additive="base">
                                        <p:cTn id="7" dur="500" fill="hold"/>
                                        <p:tgtEl>
                                          <p:spTgt spid="12083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08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0834">
                                            <p:txEl>
                                              <p:pRg st="2" end="2"/>
                                            </p:txEl>
                                          </p:spTgt>
                                        </p:tgtEl>
                                        <p:attrNameLst>
                                          <p:attrName>style.visibility</p:attrName>
                                        </p:attrNameLst>
                                      </p:cBhvr>
                                      <p:to>
                                        <p:strVal val="visible"/>
                                      </p:to>
                                    </p:set>
                                    <p:anim calcmode="lin" valueType="num">
                                      <p:cBhvr additive="base">
                                        <p:cTn id="13" dur="500" fill="hold"/>
                                        <p:tgtEl>
                                          <p:spTgt spid="120834">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083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5.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16.xml><?xml version="1.0" encoding="utf-8"?>
<a:theme xmlns:a="http://schemas.openxmlformats.org/drawingml/2006/main" name="Chemistry Format">
  <a:themeElements>
    <a:clrScheme name="Chemistry Forma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hemistry Format">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bg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bg1"/>
            </a:solidFill>
            <a:effectLst/>
            <a:latin typeface="Comic Sans MS" pitchFamily="66" charset="0"/>
          </a:defRPr>
        </a:defPPr>
      </a:lstStyle>
    </a:lnDef>
  </a:objectDefaults>
  <a:extraClrSchemeLst>
    <a:extraClrScheme>
      <a:clrScheme name="Chemistry Forma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hemistry Forma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hemistry Forma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hemistry Forma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hemistry Forma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hemistry Forma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hemistry Forma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bllines">
  <a:themeElements>
    <a:clrScheme name="">
      <a:dk1>
        <a:srgbClr val="474747"/>
      </a:dk1>
      <a:lt1>
        <a:srgbClr val="FFFFFF"/>
      </a:lt1>
      <a:dk2>
        <a:srgbClr val="772655"/>
      </a:dk2>
      <a:lt2>
        <a:srgbClr val="00DFCA"/>
      </a:lt2>
      <a:accent1>
        <a:srgbClr val="DC0081"/>
      </a:accent1>
      <a:accent2>
        <a:srgbClr val="FAFD00"/>
      </a:accent2>
      <a:accent3>
        <a:srgbClr val="BDACB4"/>
      </a:accent3>
      <a:accent4>
        <a:srgbClr val="DADADA"/>
      </a:accent4>
      <a:accent5>
        <a:srgbClr val="EBAAC1"/>
      </a:accent5>
      <a:accent6>
        <a:srgbClr val="E3E500"/>
      </a:accent6>
      <a:hlink>
        <a:srgbClr val="FE9B03"/>
      </a:hlink>
      <a:folHlink>
        <a:srgbClr val="D989B8"/>
      </a:folHlink>
    </a:clrScheme>
    <a:fontScheme name="dblline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blline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blline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blline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blline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bllin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bllin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bllin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4.xml><?xml version="1.0" encoding="utf-8"?>
<a:theme xmlns:a="http://schemas.openxmlformats.org/drawingml/2006/main" name="1_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9283</Words>
  <Application>Microsoft Office PowerPoint</Application>
  <PresentationFormat>On-screen Show (4:3)</PresentationFormat>
  <Paragraphs>1827</Paragraphs>
  <Slides>201</Slides>
  <Notes>25</Notes>
  <HiddenSlides>0</HiddenSlides>
  <MMClips>0</MMClips>
  <ScaleCrop>false</ScaleCrop>
  <HeadingPairs>
    <vt:vector size="6" baseType="variant">
      <vt:variant>
        <vt:lpstr>Theme</vt:lpstr>
      </vt:variant>
      <vt:variant>
        <vt:i4>17</vt:i4>
      </vt:variant>
      <vt:variant>
        <vt:lpstr>Embedded OLE Servers</vt:lpstr>
      </vt:variant>
      <vt:variant>
        <vt:i4>5</vt:i4>
      </vt:variant>
      <vt:variant>
        <vt:lpstr>Slide Titles</vt:lpstr>
      </vt:variant>
      <vt:variant>
        <vt:i4>201</vt:i4>
      </vt:variant>
    </vt:vector>
  </HeadingPairs>
  <TitlesOfParts>
    <vt:vector size="223" baseType="lpstr">
      <vt:lpstr>Office Theme</vt:lpstr>
      <vt:lpstr>dbllines</vt:lpstr>
      <vt:lpstr>Essential</vt:lpstr>
      <vt:lpstr>1_Essential</vt:lpstr>
      <vt:lpstr>Default Design</vt:lpstr>
      <vt:lpstr>Blank Presentation</vt:lpstr>
      <vt:lpstr>1_Office Theme</vt:lpstr>
      <vt:lpstr>1_Blank Presentation</vt:lpstr>
      <vt:lpstr>2_Office Theme</vt:lpstr>
      <vt:lpstr>2_Blank Presentation</vt:lpstr>
      <vt:lpstr>3_Blank Presentation</vt:lpstr>
      <vt:lpstr>1_Default Design</vt:lpstr>
      <vt:lpstr>2_Default Design</vt:lpstr>
      <vt:lpstr>3_Office Theme</vt:lpstr>
      <vt:lpstr>Adjacency</vt:lpstr>
      <vt:lpstr>Chemistry Format</vt:lpstr>
      <vt:lpstr>4_Office Theme</vt:lpstr>
      <vt:lpstr>Corel Equation 1.0 Equation</vt:lpstr>
      <vt:lpstr>Equation</vt:lpstr>
      <vt:lpstr>Clip</vt:lpstr>
      <vt:lpstr>Photo Editor Photo</vt:lpstr>
      <vt:lpstr>Chart</vt:lpstr>
      <vt:lpstr>MHS Chem I Topics</vt:lpstr>
      <vt:lpstr>Observations</vt:lpstr>
      <vt:lpstr>States of Matter</vt:lpstr>
      <vt:lpstr>Properties of Solids, Liquids, &amp; Gases</vt:lpstr>
      <vt:lpstr>PowerPoint Presentation</vt:lpstr>
      <vt:lpstr>Pure Substances</vt:lpstr>
      <vt:lpstr>PowerPoint Presentation</vt:lpstr>
      <vt:lpstr>Mixtures</vt:lpstr>
      <vt:lpstr>Adding Liquids Together</vt:lpstr>
      <vt:lpstr>Increase solubility of a gas in a liquid</vt:lpstr>
      <vt:lpstr> Physical &amp; Chemical Changes</vt:lpstr>
      <vt:lpstr>Indications of A Chemical Reaction</vt:lpstr>
      <vt:lpstr>More on Properties</vt:lpstr>
      <vt:lpstr>Precision and Accuracy</vt:lpstr>
      <vt:lpstr>Why Is there Uncertainty?</vt:lpstr>
      <vt:lpstr>PowerPoint Presentation</vt:lpstr>
      <vt:lpstr>Sig Fig Practice #1</vt:lpstr>
      <vt:lpstr>Rules for Significant Figures in Mathematical Operations</vt:lpstr>
      <vt:lpstr>PowerPoint Presentation</vt:lpstr>
      <vt:lpstr>Density- the amount of matter in a unit of volume-  can be used for identification purposes!</vt:lpstr>
      <vt:lpstr>What can you conclude about the density of rubber, glycerol, oil, paraffin and cork?</vt:lpstr>
      <vt:lpstr>Heat Capacity</vt:lpstr>
      <vt:lpstr>Problems</vt:lpstr>
      <vt:lpstr>Law of Conservation of Matter</vt:lpstr>
      <vt:lpstr>Law of Definite Proportions</vt:lpstr>
      <vt:lpstr>Law of Multiple Proportions</vt:lpstr>
      <vt:lpstr>Dalton’s Atomic Theory (1803)</vt:lpstr>
      <vt:lpstr>Discovery of the Electron</vt:lpstr>
      <vt:lpstr>Thomson’s Atomic Model</vt:lpstr>
      <vt:lpstr>Rutherford’s Gold Foil Experiment</vt:lpstr>
      <vt:lpstr>Determining Atomic Structure</vt:lpstr>
      <vt:lpstr>Mass Number</vt:lpstr>
      <vt:lpstr>Nuclear Symbols</vt:lpstr>
      <vt:lpstr>Valence electrons</vt:lpstr>
      <vt:lpstr>Lewis Dot Diagrams</vt:lpstr>
      <vt:lpstr>Types of Radioactive Decay</vt:lpstr>
      <vt:lpstr>Nuclear Fission and Fusion</vt:lpstr>
      <vt:lpstr>Fission</vt:lpstr>
      <vt:lpstr>Fusion</vt:lpstr>
      <vt:lpstr>Half-Life</vt:lpstr>
      <vt:lpstr>Half-Life Calculation #1</vt:lpstr>
      <vt:lpstr>PowerPoint Presentation</vt:lpstr>
      <vt:lpstr>Molar Mass</vt:lpstr>
      <vt:lpstr>Calculating Percent by Mass</vt:lpstr>
      <vt:lpstr>What are moles??</vt:lpstr>
      <vt:lpstr>Examples</vt:lpstr>
      <vt:lpstr>Emision Spectra</vt:lpstr>
      <vt:lpstr>PowerPoint Presentation</vt:lpstr>
      <vt:lpstr>PowerPoint Presentation</vt:lpstr>
      <vt:lpstr>Photoelectric Effect</vt:lpstr>
      <vt:lpstr>How do electrons fill in an atom? The Diagonal Rule</vt:lpstr>
      <vt:lpstr>How to fill</vt:lpstr>
      <vt:lpstr> Standard Notation  of Fluorine</vt:lpstr>
      <vt:lpstr>Steps for Noble Gas Configuration</vt:lpstr>
      <vt:lpstr>Orbital Notation or Diagrams</vt:lpstr>
      <vt:lpstr>Rules for electron filling:</vt:lpstr>
      <vt:lpstr>PowerPoint Presentation</vt:lpstr>
      <vt:lpstr>PowerPoint Presentation</vt:lpstr>
      <vt:lpstr>Mendeleevs Table (1871)</vt:lpstr>
      <vt:lpstr>History Continues</vt:lpstr>
      <vt:lpstr>Properties of Metals</vt:lpstr>
      <vt:lpstr>Properties of Nonmetals</vt:lpstr>
      <vt:lpstr>Coulomb Force Law, Qualitatively F = (k·Q1·Q2) / r2 </vt:lpstr>
      <vt:lpstr>Determination of Atomic Radius: </vt:lpstr>
      <vt:lpstr> Ionization Energy  - the energy required to remove an electron from an atom  </vt:lpstr>
      <vt:lpstr>The Reason for EVERY TREND</vt:lpstr>
      <vt:lpstr>Electronegativity</vt:lpstr>
      <vt:lpstr>Electron Affinity</vt:lpstr>
      <vt:lpstr>PowerPoint Presentation</vt:lpstr>
      <vt:lpstr>Creating Ions</vt:lpstr>
      <vt:lpstr>Type ONE</vt:lpstr>
      <vt:lpstr>Binary Compounds</vt:lpstr>
      <vt:lpstr>To make formula from the name</vt:lpstr>
      <vt:lpstr>Example:  Aluminum Chloride</vt:lpstr>
      <vt:lpstr>Example:  Magnesium Oxide</vt:lpstr>
      <vt:lpstr>Criss-Cross Rule</vt:lpstr>
      <vt:lpstr>Writing Formulas of Ionic Compounds</vt:lpstr>
      <vt:lpstr>Naming Binary Compounds</vt:lpstr>
      <vt:lpstr> Type Two Binary Compounds Containing a Polyvalent Metal</vt:lpstr>
      <vt:lpstr>Find the oxidation State of the polyvalent metal  Subscript Metal (X) + Subscript Nonmetal ( Ox #) = 0  State metal, use Roman Numeral for oxidation state, state nonmetal and change ending to ide.</vt:lpstr>
      <vt:lpstr>PowerPoint Presentation</vt:lpstr>
      <vt:lpstr>Find the oxidation State of the polyvalent metal  Subscript Metal (X) + Subscript Nonmetal ( Ox #) = 0  State metal, use Roman Numeral for oxidation state, state nonmetal and change ending to ide.</vt:lpstr>
      <vt:lpstr>Type Six  Acids Hydrogen Containing Compounds</vt:lpstr>
      <vt:lpstr>Law of Definite Proportions</vt:lpstr>
      <vt:lpstr>PowerPoint Presentation</vt:lpstr>
      <vt:lpstr>PowerPoint Presentation</vt:lpstr>
      <vt:lpstr>PowerPoint Presentation</vt:lpstr>
      <vt:lpstr>PowerPoint Presentation</vt:lpstr>
      <vt:lpstr>PowerPoint Presentation</vt:lpstr>
      <vt:lpstr>Chemical Bonds</vt:lpstr>
      <vt:lpstr>Ionic Bonding: The Formation of Sodium Chloride</vt:lpstr>
      <vt:lpstr>When ionic bonds occur, metals are oxidized and non-metals are reduced</vt:lpstr>
      <vt:lpstr>Ionic Bonding: The Formation of Sodium Chloride</vt:lpstr>
      <vt:lpstr>PowerPoint Presentation</vt:lpstr>
      <vt:lpstr>Representation of Components in an Ionic Solid</vt:lpstr>
      <vt:lpstr>Lattice Energy</vt:lpstr>
      <vt:lpstr>Properties of Ionic Compounds</vt:lpstr>
      <vt:lpstr>The Octet Rule – Covalent Compounds</vt:lpstr>
      <vt:lpstr>Lewis Structures</vt:lpstr>
      <vt:lpstr>Completing a Lewis Structure -CH3Cl </vt:lpstr>
      <vt:lpstr>PowerPoint Presentation</vt:lpstr>
      <vt:lpstr>In A Glance:                             Ionic                       Covalent</vt:lpstr>
      <vt:lpstr>PowerPoint Presentation</vt:lpstr>
      <vt:lpstr>Multiple Covalent Bonds: Double bonds</vt:lpstr>
      <vt:lpstr>Multiple Covalent Bonds: Triple bonds</vt:lpstr>
      <vt:lpstr>Electronegativity difference between the atoms determine the type of bond that will form between atoms (see table on next slide)</vt:lpstr>
      <vt:lpstr>PowerPoint Presentation</vt:lpstr>
      <vt:lpstr>PowerPoint Presentation</vt:lpstr>
      <vt:lpstr>PowerPoint Presentation</vt:lpstr>
      <vt:lpstr>Parts of a chemical reaction and symbols</vt:lpstr>
      <vt:lpstr>How to recognize which type</vt:lpstr>
      <vt:lpstr>3. Decomposition Reactions</vt:lpstr>
      <vt:lpstr>Decomposition Exceptions</vt:lpstr>
      <vt:lpstr>Chlorate Decomposition</vt:lpstr>
      <vt:lpstr>To Double Replace or Not to Double Replace?   That is the Question?</vt:lpstr>
      <vt:lpstr>Net Ionic Equations</vt:lpstr>
      <vt:lpstr>2. Single Replacement Reactions</vt:lpstr>
      <vt:lpstr>PowerPoint Presentation</vt:lpstr>
      <vt:lpstr>Metal Replacing a Metal</vt:lpstr>
      <vt:lpstr>Metal + Water</vt:lpstr>
      <vt:lpstr>Metal and Acid read the paragraph and check!</vt:lpstr>
      <vt:lpstr>Nonmetal- Nonmetal Replacement check activity series of nonmetal!</vt:lpstr>
      <vt:lpstr>Combustion Reactions</vt:lpstr>
      <vt:lpstr>Review: Chemical Equations</vt:lpstr>
      <vt:lpstr>Working a Stoichiometry Problem gram A to gram B</vt:lpstr>
      <vt:lpstr>Limiting Reactant or Reagent</vt:lpstr>
      <vt:lpstr>Excess Reagent</vt:lpstr>
      <vt:lpstr>Determine the Limiting Reagent</vt:lpstr>
      <vt:lpstr>Determine the leftover amount of excess reagent</vt:lpstr>
      <vt:lpstr>Percent Yield </vt:lpstr>
      <vt:lpstr>Percent Yield</vt:lpstr>
      <vt:lpstr>Kinetic Molecular Theory</vt:lpstr>
      <vt:lpstr>The Meaning of Temperature</vt:lpstr>
      <vt:lpstr>The Nature of Gases</vt:lpstr>
      <vt:lpstr>Kinetic Energy of Gas Particles</vt:lpstr>
      <vt:lpstr>Measuring Pressure</vt:lpstr>
      <vt:lpstr>Standard Temperature &amp; Pressure “STP”</vt:lpstr>
      <vt:lpstr>Boyle’s Law</vt:lpstr>
      <vt:lpstr>Mathematical Computation Boyles Law # 1:</vt:lpstr>
      <vt:lpstr>Converting Celsius to Kelvin</vt:lpstr>
      <vt:lpstr>Charles’s Law</vt:lpstr>
      <vt:lpstr>Mathematical Computation : Charles Law #1</vt:lpstr>
      <vt:lpstr>Gay Lussac’s Law</vt:lpstr>
      <vt:lpstr>Mathematical Computation:  Gay-Lussacs Law#1</vt:lpstr>
      <vt:lpstr>The Combined Gas Law</vt:lpstr>
      <vt:lpstr>Mathematical Computation:  Combined Gas Law #1</vt:lpstr>
      <vt:lpstr>Ideal Gases</vt:lpstr>
      <vt:lpstr>Ideal Gases (continued)</vt:lpstr>
      <vt:lpstr>Real Gases Do Not Behave Ideally</vt:lpstr>
      <vt:lpstr>Deviations from Ideal Behavior</vt:lpstr>
      <vt:lpstr>PowerPoint Presentation</vt:lpstr>
      <vt:lpstr>PowerPoint Presentation</vt:lpstr>
      <vt:lpstr>Ideal Gas Equation</vt:lpstr>
      <vt:lpstr>Determine Pressure: </vt:lpstr>
      <vt:lpstr>Determine Volume: </vt:lpstr>
      <vt:lpstr>Gas Stoichiometry #1</vt:lpstr>
      <vt:lpstr>Gas Stoichiometry #2</vt:lpstr>
      <vt:lpstr>Gas Stoichiometry #3 At STP</vt:lpstr>
      <vt:lpstr>Gas Stoichiometry #4 </vt:lpstr>
      <vt:lpstr>Solute</vt:lpstr>
      <vt:lpstr>Dissolution of sodium Chloride</vt:lpstr>
      <vt:lpstr>General Terms (qualitative) to describe how much solute is dissolved in the solvent</vt:lpstr>
      <vt:lpstr>SOLUBILTY</vt:lpstr>
      <vt:lpstr>Electrolytes vs. Nonelectrolytes</vt:lpstr>
      <vt:lpstr>Definition of Electrolytes and Nonelectrolytes</vt:lpstr>
      <vt:lpstr>Factors Effecting Solubility </vt:lpstr>
      <vt:lpstr>Therefore…</vt:lpstr>
      <vt:lpstr> Gas in a Liquid tend to dissolve best when:</vt:lpstr>
      <vt:lpstr>Saturation of Solutions</vt:lpstr>
      <vt:lpstr> 1. Molarity (M)= moles  (of solute)                   liter   (of solvent)</vt:lpstr>
      <vt:lpstr>To find solute give concentration:</vt:lpstr>
      <vt:lpstr>  Molarity Of IONS (M)= moles ions                                   liter   (of solvent)</vt:lpstr>
      <vt:lpstr>To find solute given concentration of ions needed:</vt:lpstr>
      <vt:lpstr>3. Dilution</vt:lpstr>
      <vt:lpstr>C. Dilution</vt:lpstr>
      <vt:lpstr>D. Preparing Solutions</vt:lpstr>
      <vt:lpstr>Calculations of Solution Concentration</vt:lpstr>
      <vt:lpstr>Properties of Acids</vt:lpstr>
      <vt:lpstr>Sulfuric Acid H2SO4</vt:lpstr>
      <vt:lpstr>Acids are Proton Donors- More hydrogens doesn’t mean stronger!!!!</vt:lpstr>
      <vt:lpstr>DANGER DANGER diluting acid</vt:lpstr>
      <vt:lpstr>Concentration in Terms of NORMALITY</vt:lpstr>
      <vt:lpstr>Organic Acids</vt:lpstr>
      <vt:lpstr>Examples of Organic Acids</vt:lpstr>
      <vt:lpstr>Strong Acids vs. Weak Acids</vt:lpstr>
      <vt:lpstr>The pH Concept</vt:lpstr>
      <vt:lpstr>Acids Have a pH less than 7</vt:lpstr>
      <vt:lpstr>Measuring pH</vt:lpstr>
      <vt:lpstr>Hydrogen Ions from Water</vt:lpstr>
      <vt:lpstr>The pH Concept</vt:lpstr>
      <vt:lpstr>Acids Neutralize Bases</vt:lpstr>
      <vt:lpstr>BASES</vt:lpstr>
      <vt:lpstr>Properties of Bases</vt:lpstr>
      <vt:lpstr>Examples of Bases</vt:lpstr>
      <vt:lpstr>Titration</vt:lpstr>
      <vt:lpstr>To perform a titration:</vt:lpstr>
      <vt:lpstr>Titration</vt:lpstr>
      <vt:lpstr>Titration</vt:lpstr>
      <vt:lpstr>Titration- a plot of volume added and pH helps determine the equivalence point</vt:lpstr>
      <vt:lpstr>Strong Acid/Strong Base Titration</vt:lpstr>
      <vt:lpstr>Titration calculation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Mid-Term Topics</dc:title>
  <dc:creator>Craig</dc:creator>
  <cp:lastModifiedBy>Craig</cp:lastModifiedBy>
  <cp:revision>15</cp:revision>
  <dcterms:created xsi:type="dcterms:W3CDTF">2012-11-07T02:40:53Z</dcterms:created>
  <dcterms:modified xsi:type="dcterms:W3CDTF">2016-01-18T17:37:00Z</dcterms:modified>
</cp:coreProperties>
</file>