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1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20" r:id="rId15"/>
    <p:sldId id="321" r:id="rId16"/>
    <p:sldId id="322" r:id="rId17"/>
    <p:sldId id="323" r:id="rId18"/>
    <p:sldId id="325" r:id="rId19"/>
    <p:sldId id="326" r:id="rId20"/>
    <p:sldId id="32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90CE0"/>
    <a:srgbClr val="FFFF00"/>
    <a:srgbClr val="CC0000"/>
    <a:srgbClr val="00FF66"/>
    <a:srgbClr val="FF66CC"/>
    <a:srgbClr val="FF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4" autoAdjust="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894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080227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71600"/>
            <a:ext cx="3124200" cy="1524000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800000"/>
                </a:solidFill>
              </a:rPr>
              <a:t>Scientific </a:t>
            </a:r>
            <a:br>
              <a:rPr lang="en-US" sz="4000" u="sng" dirty="0" smtClean="0">
                <a:solidFill>
                  <a:srgbClr val="800000"/>
                </a:solidFill>
              </a:rPr>
            </a:br>
            <a:r>
              <a:rPr lang="en-US" sz="4000" u="sng" dirty="0" smtClean="0">
                <a:solidFill>
                  <a:srgbClr val="800000"/>
                </a:solidFill>
              </a:rPr>
              <a:t>Notation</a:t>
            </a:r>
            <a:endParaRPr lang="en-US" sz="4000" u="sng" dirty="0">
              <a:solidFill>
                <a:srgbClr val="800000"/>
              </a:solidFill>
            </a:endParaRPr>
          </a:p>
        </p:txBody>
      </p:sp>
      <p:pic>
        <p:nvPicPr>
          <p:cNvPr id="53257" name="Picture 9" descr="List of Physical Const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"/>
            <a:ext cx="5874706" cy="640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 expresses a number in the form: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33400" y="3657600"/>
            <a:ext cx="3048000" cy="685800"/>
          </a:xfrm>
          <a:prstGeom prst="wedgeRoundRectCallout">
            <a:avLst>
              <a:gd name="adj1" fmla="val 32708"/>
              <a:gd name="adj2" fmla="val -109491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 M  10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6096000" y="3124200"/>
            <a:ext cx="2286000" cy="1371600"/>
          </a:xfrm>
          <a:prstGeom prst="wedgeRoundRectCallout">
            <a:avLst>
              <a:gd name="adj1" fmla="val -79722"/>
              <a:gd name="adj2" fmla="val -61690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is an integer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 animBg="1"/>
      <p:bldP spid="921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90600" y="5921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12017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533400" y="19812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581400" y="533400"/>
            <a:ext cx="556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exponents are the same, we simply add or subtract the numbers in front and bring the exponent down unchanged.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998538" y="2039938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535113" y="20399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74725" y="5159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81000" y="10493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57200" y="1828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505200" y="304800"/>
            <a:ext cx="533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 holds true for subtraction in scientific notation.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914400" y="1811338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535113" y="18113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pic>
        <p:nvPicPr>
          <p:cNvPr id="94216" name="Picture 8" descr="easy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2362200"/>
            <a:ext cx="5181600" cy="3856074"/>
          </a:xfr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6683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12779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457200" y="20574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352800" y="533400"/>
            <a:ext cx="5486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exponents are NOT the same, we must move a decimal to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them the same.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5137150" y="762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7200" y="927100"/>
            <a:ext cx="4332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457200" y="18288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3806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.30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029200" y="1905000"/>
            <a:ext cx="1738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835775" y="1905000"/>
            <a:ext cx="200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rot="10306045">
            <a:off x="914400" y="1524000"/>
            <a:ext cx="762000" cy="4667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914400" y="2438400"/>
            <a:ext cx="3276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the decimal on the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number!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946150" y="762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5105400" y="18288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6" grpId="0"/>
      <p:bldP spid="97287" grpId="0"/>
      <p:bldP spid="97288" grpId="0"/>
      <p:bldP spid="97291" grpId="0" animBg="1"/>
      <p:bldP spid="97292" grpId="0"/>
      <p:bldP spid="972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Problem for you…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295400" y="11430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 rot="11144535">
            <a:off x="2133600" y="19050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 rot="11144535">
            <a:off x="1676400" y="19812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993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  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33600" y="10668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0.0237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133600" y="28194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3.5037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533400"/>
            <a:ext cx="5257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CALCULATIONS IN SCIENTIFIC NOTATION</a:t>
            </a:r>
          </a:p>
        </p:txBody>
      </p:sp>
      <p:pic>
        <p:nvPicPr>
          <p:cNvPr id="91139" name="Picture 3" descr="scientificno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100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endParaRPr lang="en-US" sz="3600" b="1" u="sng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217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Multiplication and Division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486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Multiplication: You simply multiply the coefficients and then add the exponents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(4.0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(2.0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)= 8.0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</a:t>
            </a:r>
            <a:endParaRPr lang="en-US" baseline="30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Division: You simply divide the coefficients and the subtract the exponents.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(4.0 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 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2.0 x 10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)=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2.0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baseline="30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68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5800" y="2819400"/>
            <a:ext cx="7059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mole = 602000000000000000000000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4953000"/>
            <a:ext cx="8267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 of an electron =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44037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90600" y="592138"/>
            <a:ext cx="25122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 x 10</a:t>
            </a:r>
            <a:r>
              <a:rPr lang="en-US" sz="4400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1201738"/>
            <a:ext cx="30139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3.0 x 10</a:t>
            </a:r>
            <a:r>
              <a:rPr lang="en-US" sz="4400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33400" y="1981200"/>
            <a:ext cx="2362200" cy="0"/>
          </a:xfrm>
          <a:prstGeom prst="line">
            <a:avLst/>
          </a:prstGeom>
          <a:noFill/>
          <a:ln w="38100">
            <a:solidFill>
              <a:schemeClr val="bg2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874143" y="1361579"/>
            <a:ext cx="4876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Find your EE or EXP button on your calculator!!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57200" y="2039938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1.2</a:t>
            </a:r>
            <a:endParaRPr lang="en-US" sz="4400" baseline="30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535113" y="2039938"/>
            <a:ext cx="16834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aseline="30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713806" y="2350909"/>
            <a:ext cx="5197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2.  Plug in 4.0 HIT EE/EXP then the exponent 6</a:t>
            </a:r>
            <a:br>
              <a:rPr lang="en-US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(DO NOT PLUG IN THE X 10!!!)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489325" y="3551238"/>
            <a:ext cx="56546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3. Do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the multiplication operation</a:t>
            </a:r>
          </a:p>
          <a:p>
            <a:pPr eaLnBrk="1" hangingPunct="1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eaLnBrk="1" hangingPunct="1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4.  Plug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 3.0 hit EE/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Exp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then the              exponent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8</a:t>
            </a:r>
          </a:p>
          <a:p>
            <a:pPr eaLnBrk="1" hangingPunct="1"/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/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5.  Then Equals VIOLA!!!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57367" y="90433"/>
            <a:ext cx="7640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Using a calculator with Scientific Notation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739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5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55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  <p:bldP spid="93189" grpId="0" autoUpdateAnimBg="0"/>
      <p:bldP spid="93190" grpId="0" autoUpdateAnimBg="0"/>
      <p:bldP spid="93191" grpId="0" autoUpdateAnimBg="0"/>
      <p:bldP spid="65544" grpId="0"/>
      <p:bldP spid="65545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606425"/>
            <a:ext cx="7712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Imagine the difficulty of calculating the mass of 1 mole of electrons!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267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  <a:p>
            <a:pPr eaLnBrk="1" hangingPunct="1"/>
            <a:r>
              <a:rPr lang="en-US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x 602000000000000000000000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50925" y="3349625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???????????????????????????????????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65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Notation: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method of representing very large or very small numbers in the form: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   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492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number between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an integer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502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b="1" dirty="0">
                <a:solidFill>
                  <a:srgbClr val="800000"/>
                </a:solidFill>
              </a:rPr>
              <a:t>2 500 000 000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02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#1: Insert an understood decimal point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324600" y="3810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 rot="11089825">
            <a:off x="6170613" y="1450975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23622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 rot="11089825">
            <a:off x="5715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 rot="11089825">
            <a:off x="5257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 rot="11089825">
            <a:off x="4800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 rot="11089825">
            <a:off x="43434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 rot="11089825">
            <a:off x="38862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11089825">
            <a:off x="3429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 rot="11089825">
            <a:off x="2971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 rot="11089825">
            <a:off x="2514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791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53340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876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962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505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3048000" y="176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9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 animBg="1"/>
      <p:bldP spid="87046" grpId="0"/>
      <p:bldP spid="87047" grpId="0" animBg="1"/>
      <p:bldP spid="87048" grpId="0" animBg="1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87056" grpId="0"/>
      <p:bldP spid="87057" grpId="0"/>
      <p:bldP spid="87058" grpId="0"/>
      <p:bldP spid="87059" grpId="0"/>
      <p:bldP spid="87060" grpId="0"/>
      <p:bldP spid="87061" grpId="0"/>
      <p:bldP spid="87063" grpId="0"/>
      <p:bldP spid="87064" grpId="0"/>
      <p:bldP spid="87065" grpId="0"/>
      <p:bldP spid="870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02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the number of places we moved the decimal.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0.0000579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2578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M x 10</a:t>
            </a:r>
            <a:r>
              <a:rPr lang="en-US" b="1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2895600" y="1676400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5052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39624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4958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9530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971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505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9624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5029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092" grpId="0"/>
      <p:bldP spid="89093" grpId="0"/>
      <p:bldP spid="89094" grpId="0"/>
      <p:bldP spid="89095" grpId="0" animBg="1"/>
      <p:bldP spid="89096" grpId="0" animBg="1"/>
      <p:bldP spid="89097" grpId="0" animBg="1"/>
      <p:bldP spid="89098" grpId="0" animBg="1"/>
      <p:bldP spid="89099" grpId="0" animBg="1"/>
      <p:bldP spid="89100" grpId="0"/>
      <p:bldP spid="89101" grpId="0"/>
      <p:bldP spid="89102" grpId="0"/>
      <p:bldP spid="89103" grpId="0"/>
      <p:bldP spid="89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5.79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943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negative because the number we started with was less than 1.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533400"/>
            <a:ext cx="5257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CALCULATIONS IN SCIENTIFIC NOTATION</a:t>
            </a:r>
          </a:p>
        </p:txBody>
      </p:sp>
      <p:pic>
        <p:nvPicPr>
          <p:cNvPr id="91139" name="Picture 3" descr="scientificno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100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507</TotalTime>
  <Pages>26</Pages>
  <Words>536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dbllines</vt:lpstr>
      <vt:lpstr>Scientific 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Multiplication and Division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Craig</cp:lastModifiedBy>
  <cp:revision>163</cp:revision>
  <cp:lastPrinted>1996-11-10T20:21:22Z</cp:lastPrinted>
  <dcterms:created xsi:type="dcterms:W3CDTF">1995-05-28T16:28:04Z</dcterms:created>
  <dcterms:modified xsi:type="dcterms:W3CDTF">2015-02-23T00:56:16Z</dcterms:modified>
</cp:coreProperties>
</file>